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sldIdLst>
    <p:sldId id="307" r:id="rId2"/>
    <p:sldId id="393" r:id="rId3"/>
    <p:sldId id="380" r:id="rId4"/>
    <p:sldId id="391" r:id="rId5"/>
    <p:sldId id="365" r:id="rId6"/>
    <p:sldId id="366" r:id="rId7"/>
    <p:sldId id="356" r:id="rId8"/>
    <p:sldId id="357" r:id="rId9"/>
    <p:sldId id="358" r:id="rId10"/>
    <p:sldId id="388" r:id="rId11"/>
    <p:sldId id="359" r:id="rId12"/>
    <p:sldId id="360" r:id="rId13"/>
    <p:sldId id="397" r:id="rId14"/>
    <p:sldId id="396" r:id="rId15"/>
    <p:sldId id="427" r:id="rId16"/>
    <p:sldId id="428" r:id="rId17"/>
    <p:sldId id="421" r:id="rId18"/>
    <p:sldId id="426" r:id="rId19"/>
    <p:sldId id="429" r:id="rId20"/>
    <p:sldId id="4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7"/>
    <p:restoredTop sz="81536"/>
  </p:normalViewPr>
  <p:slideViewPr>
    <p:cSldViewPr snapToGrid="0" snapToObjects="1">
      <p:cViewPr varScale="1">
        <p:scale>
          <a:sx n="110" d="100"/>
          <a:sy n="110" d="100"/>
        </p:scale>
        <p:origin x="5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7</a:t>
            </a:fld>
            <a:endParaRPr lang="en-US"/>
          </a:p>
        </p:txBody>
      </p:sp>
    </p:spTree>
    <p:extLst>
      <p:ext uri="{BB962C8B-B14F-4D97-AF65-F5344CB8AC3E}">
        <p14:creationId xmlns:p14="http://schemas.microsoft.com/office/powerpoint/2010/main" val="17066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Settlement of kinship at trait base. Pedigree is the first information</a:t>
            </a:r>
            <a:r>
              <a:rPr lang="en-US" baseline="0" dirty="0"/>
              <a:t> used to </a:t>
            </a:r>
            <a:r>
              <a:rPr lang="en-US" dirty="0"/>
              <a:t>estimate kinship which are</a:t>
            </a:r>
            <a:r>
              <a:rPr lang="en-US" baseline="0" dirty="0"/>
              <a:t> general expectation for a pair of individuals, e.g. full sib A and B have kinship of 50%. The introduction of genetic diagnostic markers increases the certainty for a specific </a:t>
            </a:r>
            <a:r>
              <a:rPr lang="en-US" baseline="0" dirty="0" err="1"/>
              <a:t>Mendilian</a:t>
            </a:r>
            <a:r>
              <a:rPr lang="en-US" baseline="0" dirty="0"/>
              <a:t> trait, e.g. full sibs are identical and have kinship of 1 for color. The certainty also are also increased for complex traits with multiple markers covering entire genome and became the general realized kinship, e.g. full sibs A and B have kinship of 60% instead of 50%. With dense markers, a trait specific realized kinship exist (theoretically) by using all the QTNs underlying the trait. A kinship with all QTNs (full) is ideal for genome prediction. However, its complimentary (using all QTNs except the one of test) should be used for association study to remove the confronting between the kinship and the tested SNPs.</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8</a:t>
            </a:fld>
            <a:endParaRPr lang="en-US"/>
          </a:p>
        </p:txBody>
      </p:sp>
    </p:spTree>
    <p:extLst>
      <p:ext uri="{BB962C8B-B14F-4D97-AF65-F5344CB8AC3E}">
        <p14:creationId xmlns:p14="http://schemas.microsoft.com/office/powerpoint/2010/main" val="25423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9</a:t>
            </a:fld>
            <a:endParaRPr lang="en-US"/>
          </a:p>
        </p:txBody>
      </p:sp>
    </p:spTree>
    <p:extLst>
      <p:ext uri="{BB962C8B-B14F-4D97-AF65-F5344CB8AC3E}">
        <p14:creationId xmlns:p14="http://schemas.microsoft.com/office/powerpoint/2010/main" val="399922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12</a:t>
            </a:fld>
            <a:endParaRPr lang="en-US"/>
          </a:p>
        </p:txBody>
      </p:sp>
    </p:spTree>
    <p:extLst>
      <p:ext uri="{BB962C8B-B14F-4D97-AF65-F5344CB8AC3E}">
        <p14:creationId xmlns:p14="http://schemas.microsoft.com/office/powerpoint/2010/main" val="231395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13</a:t>
            </a:fld>
            <a:endParaRPr lang="en-US"/>
          </a:p>
        </p:txBody>
      </p:sp>
    </p:spTree>
    <p:extLst>
      <p:ext uri="{BB962C8B-B14F-4D97-AF65-F5344CB8AC3E}">
        <p14:creationId xmlns:p14="http://schemas.microsoft.com/office/powerpoint/2010/main" val="219772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14</a:t>
            </a:fld>
            <a:endParaRPr lang="en-US"/>
          </a:p>
        </p:txBody>
      </p:sp>
    </p:spTree>
    <p:extLst>
      <p:ext uri="{BB962C8B-B14F-4D97-AF65-F5344CB8AC3E}">
        <p14:creationId xmlns:p14="http://schemas.microsoft.com/office/powerpoint/2010/main" val="185052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5E7E5-1986-184D-9714-100ED52F2D8C}" type="slidenum">
              <a:rPr lang="en-US" smtClean="0"/>
              <a:t>18</a:t>
            </a:fld>
            <a:endParaRPr lang="en-US"/>
          </a:p>
        </p:txBody>
      </p:sp>
    </p:spTree>
    <p:extLst>
      <p:ext uri="{BB962C8B-B14F-4D97-AF65-F5344CB8AC3E}">
        <p14:creationId xmlns:p14="http://schemas.microsoft.com/office/powerpoint/2010/main" val="316054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5E7E5-1986-184D-9714-100ED52F2D8C}" type="slidenum">
              <a:rPr lang="en-US" smtClean="0"/>
              <a:t>19</a:t>
            </a:fld>
            <a:endParaRPr lang="en-US"/>
          </a:p>
        </p:txBody>
      </p:sp>
    </p:spTree>
    <p:extLst>
      <p:ext uri="{BB962C8B-B14F-4D97-AF65-F5344CB8AC3E}">
        <p14:creationId xmlns:p14="http://schemas.microsoft.com/office/powerpoint/2010/main" val="3736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26010"/>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SUPER</a:t>
            </a:r>
            <a:endParaRPr lang="en-US" sz="2800" b="1" dirty="0">
              <a:solidFill>
                <a:schemeClr val="bg2">
                  <a:lumMod val="50000"/>
                </a:schemeClr>
              </a:solidFill>
            </a:endParaRP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sp>
        <p:nvSpPr>
          <p:cNvPr id="6" name="Title 5"/>
          <p:cNvSpPr>
            <a:spLocks noGrp="1"/>
          </p:cNvSpPr>
          <p:nvPr>
            <p:ph type="title"/>
          </p:nvPr>
        </p:nvSpPr>
        <p:spPr>
          <a:xfrm>
            <a:off x="838200" y="0"/>
            <a:ext cx="10515600" cy="1325563"/>
          </a:xfrm>
        </p:spPr>
        <p:txBody>
          <a:bodyPr/>
          <a:lstStyle/>
          <a:p>
            <a:pPr algn="ctr"/>
            <a:r>
              <a:rPr lang="en-US" b="1" dirty="0">
                <a:solidFill>
                  <a:schemeClr val="accent1"/>
                </a:solidFill>
                <a:latin typeface="+mn-lt"/>
              </a:rPr>
              <a:t>Bin approach</a:t>
            </a:r>
          </a:p>
        </p:txBody>
      </p:sp>
    </p:spTree>
    <p:extLst>
      <p:ext uri="{BB962C8B-B14F-4D97-AF65-F5344CB8AC3E}">
        <p14:creationId xmlns:p14="http://schemas.microsoft.com/office/powerpoint/2010/main" val="352266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2-15 at 6.4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38624"/>
            <a:ext cx="9144000" cy="2419376"/>
          </a:xfrm>
          <a:prstGeom prst="rect">
            <a:avLst/>
          </a:prstGeom>
        </p:spPr>
      </p:pic>
      <p:sp>
        <p:nvSpPr>
          <p:cNvPr id="2" name="Title 1"/>
          <p:cNvSpPr>
            <a:spLocks noGrp="1"/>
          </p:cNvSpPr>
          <p:nvPr>
            <p:ph type="title"/>
          </p:nvPr>
        </p:nvSpPr>
        <p:spPr>
          <a:xfrm>
            <a:off x="1981200" y="0"/>
            <a:ext cx="8229600" cy="990600"/>
          </a:xfrm>
        </p:spPr>
        <p:txBody>
          <a:bodyPr/>
          <a:lstStyle/>
          <a:p>
            <a:pPr algn="ctr"/>
            <a:r>
              <a:rPr lang="en-US" b="1" dirty="0">
                <a:solidFill>
                  <a:schemeClr val="accent1"/>
                </a:solidFill>
                <a:latin typeface="+mn-lt"/>
              </a:rPr>
              <a:t>Mimic QTN-1 </a:t>
            </a:r>
          </a:p>
        </p:txBody>
      </p:sp>
      <p:sp>
        <p:nvSpPr>
          <p:cNvPr id="3" name="Content Placeholder 2"/>
          <p:cNvSpPr>
            <a:spLocks noGrp="1"/>
          </p:cNvSpPr>
          <p:nvPr>
            <p:ph idx="1"/>
          </p:nvPr>
        </p:nvSpPr>
        <p:spPr>
          <a:xfrm>
            <a:off x="1981200" y="990601"/>
            <a:ext cx="8229600" cy="3448024"/>
          </a:xfrm>
        </p:spPr>
        <p:txBody>
          <a:bodyPr>
            <a:normAutofit lnSpcReduction="10000"/>
          </a:bodyPr>
          <a:lstStyle/>
          <a:p>
            <a:r>
              <a:rPr lang="en-US" dirty="0"/>
              <a:t>1. Choose t associated SNPs as QTNs each represent an interval of size s. </a:t>
            </a:r>
          </a:p>
          <a:p>
            <a:r>
              <a:rPr lang="en-US" dirty="0"/>
              <a:t>2. Build kinship from the t QTNs</a:t>
            </a:r>
          </a:p>
          <a:p>
            <a:r>
              <a:rPr lang="en-US" dirty="0"/>
              <a:t>3. Optimization on t and s</a:t>
            </a:r>
          </a:p>
          <a:p>
            <a:r>
              <a:rPr lang="en-US" dirty="0"/>
              <a:t>4. For a SNP, remove the QTNs in LD with the SNP, e.g. R square &gt; 1%</a:t>
            </a:r>
          </a:p>
          <a:p>
            <a:r>
              <a:rPr lang="en-US" dirty="0"/>
              <a:t>5. Use the remaining QTNs to build kinship for testing the SNP</a:t>
            </a:r>
          </a:p>
        </p:txBody>
      </p:sp>
    </p:spTree>
    <p:extLst>
      <p:ext uri="{BB962C8B-B14F-4D97-AF65-F5344CB8AC3E}">
        <p14:creationId xmlns:p14="http://schemas.microsoft.com/office/powerpoint/2010/main" val="332068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pic>
        <p:nvPicPr>
          <p:cNvPr id="4" name="Picture 2" descr="C:\Current\Paper\Qishan\ITH_9737_QS.jpg"/>
          <p:cNvPicPr>
            <a:picLocks noChangeAspect="1" noChangeArrowheads="1"/>
          </p:cNvPicPr>
          <p:nvPr/>
        </p:nvPicPr>
        <p:blipFill>
          <a:blip r:embed="rId4" cstate="print"/>
          <a:srcRect t="1253" b="2286"/>
          <a:stretch>
            <a:fillRect/>
          </a:stretch>
        </p:blipFill>
        <p:spPr bwMode="auto">
          <a:xfrm>
            <a:off x="10444925" y="228600"/>
            <a:ext cx="1425039" cy="1828800"/>
          </a:xfrm>
          <a:prstGeom prst="rect">
            <a:avLst/>
          </a:prstGeom>
          <a:noFill/>
        </p:spPr>
      </p:pic>
      <p:sp>
        <p:nvSpPr>
          <p:cNvPr id="6" name="TextBox 5"/>
          <p:cNvSpPr txBox="1">
            <a:spLocks noChangeArrowheads="1"/>
          </p:cNvSpPr>
          <p:nvPr/>
        </p:nvSpPr>
        <p:spPr bwMode="auto">
          <a:xfrm>
            <a:off x="10292524" y="2057400"/>
            <a:ext cx="1676400" cy="369332"/>
          </a:xfrm>
          <a:prstGeom prst="rect">
            <a:avLst/>
          </a:prstGeom>
          <a:noFill/>
          <a:ln w="9525">
            <a:noFill/>
            <a:miter lim="800000"/>
            <a:headEnd/>
            <a:tailEnd/>
          </a:ln>
        </p:spPr>
        <p:txBody>
          <a:bodyPr wrap="square">
            <a:spAutoFit/>
          </a:bodyPr>
          <a:lstStyle/>
          <a:p>
            <a:pPr algn="ctr"/>
            <a:r>
              <a:rPr lang="en-US" b="1" dirty="0" err="1"/>
              <a:t>Qishan</a:t>
            </a:r>
            <a:r>
              <a:rPr lang="en-US" b="1" dirty="0"/>
              <a:t> Wang</a:t>
            </a:r>
          </a:p>
        </p:txBody>
      </p:sp>
      <p:sp>
        <p:nvSpPr>
          <p:cNvPr id="7" name="TextBox 6"/>
          <p:cNvSpPr txBox="1">
            <a:spLocks noChangeArrowheads="1"/>
          </p:cNvSpPr>
          <p:nvPr/>
        </p:nvSpPr>
        <p:spPr bwMode="auto">
          <a:xfrm>
            <a:off x="10200456" y="2414820"/>
            <a:ext cx="1947980" cy="369332"/>
          </a:xfrm>
          <a:prstGeom prst="rect">
            <a:avLst/>
          </a:prstGeom>
          <a:noFill/>
          <a:ln w="9525">
            <a:noFill/>
            <a:miter lim="800000"/>
            <a:headEnd/>
            <a:tailEnd/>
          </a:ln>
        </p:spPr>
        <p:txBody>
          <a:bodyPr wrap="square">
            <a:spAutoFit/>
          </a:bodyPr>
          <a:lstStyle/>
          <a:p>
            <a:pPr algn="ctr"/>
            <a:r>
              <a:rPr lang="en-US" b="1" dirty="0" err="1"/>
              <a:t>PLoS</a:t>
            </a:r>
            <a:r>
              <a:rPr lang="en-US" b="1" dirty="0"/>
              <a:t> One, 2014</a:t>
            </a:r>
          </a:p>
        </p:txBody>
      </p:sp>
      <p:sp>
        <p:nvSpPr>
          <p:cNvPr id="8" name="TextBox 7"/>
          <p:cNvSpPr txBox="1">
            <a:spLocks noChangeArrowheads="1"/>
          </p:cNvSpPr>
          <p:nvPr/>
        </p:nvSpPr>
        <p:spPr bwMode="auto">
          <a:xfrm>
            <a:off x="1689100" y="5965315"/>
            <a:ext cx="7030920" cy="646331"/>
          </a:xfrm>
          <a:prstGeom prst="rect">
            <a:avLst/>
          </a:prstGeom>
          <a:noFill/>
          <a:ln w="9525">
            <a:noFill/>
            <a:miter lim="800000"/>
            <a:headEnd/>
            <a:tailEnd/>
          </a:ln>
        </p:spPr>
        <p:txBody>
          <a:bodyPr wrap="square">
            <a:spAutoFit/>
          </a:bodyPr>
          <a:lstStyle/>
          <a:p>
            <a:pPr algn="ctr"/>
            <a:r>
              <a:rPr lang="en-US" b="1" dirty="0"/>
              <a:t>SUPER</a:t>
            </a:r>
          </a:p>
          <a:p>
            <a:pPr algn="ctr"/>
            <a:r>
              <a:rPr lang="en-US" b="1" dirty="0"/>
              <a:t>(Settlement of kinship Under Progressively Exclusive Relationship)</a:t>
            </a:r>
          </a:p>
        </p:txBody>
      </p:sp>
    </p:spTree>
    <p:extLst>
      <p:ext uri="{BB962C8B-B14F-4D97-AF65-F5344CB8AC3E}">
        <p14:creationId xmlns:p14="http://schemas.microsoft.com/office/powerpoint/2010/main" val="14086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fontScale="90000"/>
          </a:bodyPr>
          <a:lstStyle/>
          <a:p>
            <a:pPr algn="ctr"/>
            <a:r>
              <a:rPr lang="en-US" b="1" dirty="0">
                <a:solidFill>
                  <a:schemeClr val="accent1"/>
                </a:solidFill>
                <a:latin typeface="+mn-lt"/>
              </a:rPr>
              <a:t>Threshold of excluding pseudo QTNs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744" y="1689100"/>
            <a:ext cx="7315200" cy="4261572"/>
          </a:xfrm>
          <a:prstGeom prst="rect">
            <a:avLst/>
          </a:prstGeom>
        </p:spPr>
      </p:pic>
    </p:spTree>
    <p:extLst>
      <p:ext uri="{BB962C8B-B14F-4D97-AF65-F5344CB8AC3E}">
        <p14:creationId xmlns:p14="http://schemas.microsoft.com/office/powerpoint/2010/main" val="17716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pPr algn="ctr"/>
            <a:r>
              <a:rPr lang="en-US" b="1" dirty="0">
                <a:solidFill>
                  <a:srgbClr val="4584D3"/>
                </a:solidFill>
                <a:latin typeface="+mn-lt"/>
              </a:rPr>
              <a:t>Impact of initial P values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31" y="1143001"/>
            <a:ext cx="7818427" cy="5715000"/>
          </a:xfrm>
          <a:prstGeom prst="rect">
            <a:avLst/>
          </a:prstGeom>
        </p:spPr>
      </p:pic>
    </p:spTree>
    <p:extLst>
      <p:ext uri="{BB962C8B-B14F-4D97-AF65-F5344CB8AC3E}">
        <p14:creationId xmlns:p14="http://schemas.microsoft.com/office/powerpoint/2010/main" val="357123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85A2215-91CE-416B-453D-4537F5F95464}"/>
              </a:ext>
            </a:extLst>
          </p:cNvPr>
          <p:cNvPicPr>
            <a:picLocks noChangeAspect="1"/>
          </p:cNvPicPr>
          <p:nvPr/>
        </p:nvPicPr>
        <p:blipFill>
          <a:blip r:embed="rId2"/>
          <a:stretch>
            <a:fillRect/>
          </a:stretch>
        </p:blipFill>
        <p:spPr>
          <a:xfrm>
            <a:off x="2114952" y="1117734"/>
            <a:ext cx="7772400" cy="4622532"/>
          </a:xfrm>
          <a:prstGeom prst="rect">
            <a:avLst/>
          </a:prstGeom>
        </p:spPr>
      </p:pic>
      <p:pic>
        <p:nvPicPr>
          <p:cNvPr id="6" name="Picture 5">
            <a:extLst>
              <a:ext uri="{FF2B5EF4-FFF2-40B4-BE49-F238E27FC236}">
                <a16:creationId xmlns:a16="http://schemas.microsoft.com/office/drawing/2014/main" id="{4353CDFB-0408-8BDB-8251-ED1367C0EF03}"/>
              </a:ext>
            </a:extLst>
          </p:cNvPr>
          <p:cNvPicPr>
            <a:picLocks noChangeAspect="1"/>
          </p:cNvPicPr>
          <p:nvPr/>
        </p:nvPicPr>
        <p:blipFill>
          <a:blip r:embed="rId3"/>
          <a:stretch>
            <a:fillRect/>
          </a:stretch>
        </p:blipFill>
        <p:spPr>
          <a:xfrm>
            <a:off x="3659608" y="4479403"/>
            <a:ext cx="1211276" cy="445226"/>
          </a:xfrm>
          <a:prstGeom prst="rect">
            <a:avLst/>
          </a:prstGeom>
        </p:spPr>
      </p:pic>
      <p:sp>
        <p:nvSpPr>
          <p:cNvPr id="7" name="TextBox 6">
            <a:extLst>
              <a:ext uri="{FF2B5EF4-FFF2-40B4-BE49-F238E27FC236}">
                <a16:creationId xmlns:a16="http://schemas.microsoft.com/office/drawing/2014/main" id="{29F25FB3-7310-B9B6-7C14-CBD3F4AFEFC5}"/>
              </a:ext>
            </a:extLst>
          </p:cNvPr>
          <p:cNvSpPr txBox="1"/>
          <p:nvPr/>
        </p:nvSpPr>
        <p:spPr>
          <a:xfrm>
            <a:off x="8261545" y="5370934"/>
            <a:ext cx="1625807" cy="369332"/>
          </a:xfrm>
          <a:prstGeom prst="rect">
            <a:avLst/>
          </a:prstGeom>
          <a:noFill/>
        </p:spPr>
        <p:txBody>
          <a:bodyPr wrap="square" rtlCol="0">
            <a:spAutoFit/>
          </a:bodyPr>
          <a:lstStyle/>
          <a:p>
            <a:r>
              <a:rPr lang="en-US" dirty="0"/>
              <a:t>351 citations</a:t>
            </a:r>
          </a:p>
        </p:txBody>
      </p:sp>
      <p:sp>
        <p:nvSpPr>
          <p:cNvPr id="8" name="TextBox 7">
            <a:extLst>
              <a:ext uri="{FF2B5EF4-FFF2-40B4-BE49-F238E27FC236}">
                <a16:creationId xmlns:a16="http://schemas.microsoft.com/office/drawing/2014/main" id="{DFE53F7C-CC4F-75A5-63C5-591EAA22E304}"/>
              </a:ext>
            </a:extLst>
          </p:cNvPr>
          <p:cNvSpPr txBox="1"/>
          <p:nvPr/>
        </p:nvSpPr>
        <p:spPr>
          <a:xfrm>
            <a:off x="8071849" y="3717684"/>
            <a:ext cx="1815503" cy="369332"/>
          </a:xfrm>
          <a:prstGeom prst="rect">
            <a:avLst/>
          </a:prstGeom>
          <a:noFill/>
        </p:spPr>
        <p:txBody>
          <a:bodyPr wrap="square" rtlCol="0">
            <a:spAutoFit/>
          </a:bodyPr>
          <a:lstStyle/>
          <a:p>
            <a:r>
              <a:rPr lang="en-US" dirty="0" err="1"/>
              <a:t>FaST</a:t>
            </a:r>
            <a:r>
              <a:rPr lang="en-US" dirty="0"/>
              <a:t>-LMM-Select</a:t>
            </a:r>
          </a:p>
        </p:txBody>
      </p:sp>
    </p:spTree>
    <p:extLst>
      <p:ext uri="{BB962C8B-B14F-4D97-AF65-F5344CB8AC3E}">
        <p14:creationId xmlns:p14="http://schemas.microsoft.com/office/powerpoint/2010/main" val="348899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01D4E-2430-3E19-9AD2-5C9F57D107BB}"/>
              </a:ext>
            </a:extLst>
          </p:cNvPr>
          <p:cNvPicPr>
            <a:picLocks noChangeAspect="1"/>
          </p:cNvPicPr>
          <p:nvPr/>
        </p:nvPicPr>
        <p:blipFill>
          <a:blip r:embed="rId2"/>
          <a:stretch>
            <a:fillRect/>
          </a:stretch>
        </p:blipFill>
        <p:spPr>
          <a:xfrm>
            <a:off x="3192267" y="315147"/>
            <a:ext cx="5807465" cy="4187695"/>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A22665AC-9AE5-6D8C-D4AD-FE4BC0EA7DC4}"/>
              </a:ext>
            </a:extLst>
          </p:cNvPr>
          <p:cNvPicPr>
            <a:picLocks noChangeAspect="1"/>
          </p:cNvPicPr>
          <p:nvPr/>
        </p:nvPicPr>
        <p:blipFill>
          <a:blip r:embed="rId3"/>
          <a:stretch>
            <a:fillRect/>
          </a:stretch>
        </p:blipFill>
        <p:spPr>
          <a:xfrm>
            <a:off x="2472991" y="4502842"/>
            <a:ext cx="7834701" cy="2308989"/>
          </a:xfrm>
          <a:prstGeom prst="rect">
            <a:avLst/>
          </a:prstGeom>
        </p:spPr>
      </p:pic>
      <p:sp>
        <p:nvSpPr>
          <p:cNvPr id="6" name="TextBox 5">
            <a:extLst>
              <a:ext uri="{FF2B5EF4-FFF2-40B4-BE49-F238E27FC236}">
                <a16:creationId xmlns:a16="http://schemas.microsoft.com/office/drawing/2014/main" id="{E297EB0B-4084-4604-CF8B-AA91D7A5DF00}"/>
              </a:ext>
            </a:extLst>
          </p:cNvPr>
          <p:cNvSpPr txBox="1"/>
          <p:nvPr/>
        </p:nvSpPr>
        <p:spPr>
          <a:xfrm>
            <a:off x="8906105" y="5472670"/>
            <a:ext cx="1625807" cy="369332"/>
          </a:xfrm>
          <a:prstGeom prst="rect">
            <a:avLst/>
          </a:prstGeom>
          <a:noFill/>
        </p:spPr>
        <p:txBody>
          <a:bodyPr wrap="square" rtlCol="0">
            <a:spAutoFit/>
          </a:bodyPr>
          <a:lstStyle/>
          <a:p>
            <a:r>
              <a:rPr lang="en-US" dirty="0"/>
              <a:t>195 citations</a:t>
            </a:r>
          </a:p>
        </p:txBody>
      </p:sp>
    </p:spTree>
    <p:extLst>
      <p:ext uri="{BB962C8B-B14F-4D97-AF65-F5344CB8AC3E}">
        <p14:creationId xmlns:p14="http://schemas.microsoft.com/office/powerpoint/2010/main" val="172915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8881" y="77682"/>
            <a:ext cx="8212183" cy="1258749"/>
          </a:xfrm>
        </p:spPr>
        <p:txBody>
          <a:bodyPr>
            <a:normAutofit/>
          </a:bodyPr>
          <a:lstStyle/>
          <a:p>
            <a:pPr algn="ctr"/>
            <a:r>
              <a:rPr lang="en-US" b="1" dirty="0">
                <a:solidFill>
                  <a:schemeClr val="accent1"/>
                </a:solidFill>
                <a:latin typeface="+mn-lt"/>
              </a:rPr>
              <a:t>Simulation with GAPIT</a:t>
            </a:r>
          </a:p>
        </p:txBody>
      </p:sp>
      <p:sp>
        <p:nvSpPr>
          <p:cNvPr id="9" name="Rectangle 8">
            <a:extLst>
              <a:ext uri="{FF2B5EF4-FFF2-40B4-BE49-F238E27FC236}">
                <a16:creationId xmlns:a16="http://schemas.microsoft.com/office/drawing/2014/main" id="{D7AC756C-16F4-1B49-A914-00E9A24DF60F}"/>
              </a:ext>
            </a:extLst>
          </p:cNvPr>
          <p:cNvSpPr/>
          <p:nvPr/>
        </p:nvSpPr>
        <p:spPr>
          <a:xfrm>
            <a:off x="359152" y="1676195"/>
            <a:ext cx="11473696" cy="4893647"/>
          </a:xfrm>
          <a:prstGeom prst="rect">
            <a:avLst/>
          </a:prstGeom>
        </p:spPr>
        <p:txBody>
          <a:bodyPr wrap="square">
            <a:spAutoFit/>
          </a:bodyPr>
          <a:lstStyle/>
          <a:p>
            <a:r>
              <a:rPr lang="en-US" sz="2400" dirty="0"/>
              <a:t>source("http://</a:t>
            </a:r>
            <a:r>
              <a:rPr lang="en-US" sz="2400" dirty="0" err="1"/>
              <a:t>zzlab.net</a:t>
            </a:r>
            <a:r>
              <a:rPr lang="en-US" sz="2400" dirty="0"/>
              <a:t>/GAPIT/</a:t>
            </a:r>
            <a:r>
              <a:rPr lang="en-US" sz="2400" dirty="0" err="1"/>
              <a:t>gapit_functions.txt</a:t>
            </a:r>
            <a:r>
              <a:rPr lang="en-US" sz="2400" dirty="0"/>
              <a:t>") </a:t>
            </a:r>
          </a:p>
          <a:p>
            <a:r>
              <a:rPr lang="en-US" sz="2400" dirty="0" err="1"/>
              <a:t>myGD</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mdp_numeric.txt",head</a:t>
            </a:r>
            <a:r>
              <a:rPr lang="en-US" sz="2400" dirty="0"/>
              <a:t>=T) </a:t>
            </a:r>
          </a:p>
          <a:p>
            <a:r>
              <a:rPr lang="en-US" sz="2400" dirty="0" err="1"/>
              <a:t>myGM</a:t>
            </a:r>
            <a:r>
              <a:rPr lang="en-US" sz="2400" dirty="0"/>
              <a:t>=</a:t>
            </a:r>
            <a:r>
              <a:rPr lang="en-US" sz="2400" dirty="0" err="1"/>
              <a:t>read.table</a:t>
            </a:r>
            <a:r>
              <a:rPr lang="en-US" sz="2400" dirty="0"/>
              <a:t>(file="http://</a:t>
            </a:r>
            <a:r>
              <a:rPr lang="en-US" sz="2400" dirty="0" err="1"/>
              <a:t>zzlab.net</a:t>
            </a:r>
            <a:r>
              <a:rPr lang="en-US" sz="2400" dirty="0"/>
              <a:t>/GAPIT/data/</a:t>
            </a:r>
            <a:r>
              <a:rPr lang="en-US" sz="2400" dirty="0" err="1"/>
              <a:t>mdp_SNP_information.txt",head</a:t>
            </a:r>
            <a:r>
              <a:rPr lang="en-US" sz="2400" dirty="0"/>
              <a:t>=T)</a:t>
            </a:r>
          </a:p>
          <a:p>
            <a:r>
              <a:rPr lang="en-US" sz="2400" dirty="0"/>
              <a:t>index1to5=</a:t>
            </a:r>
            <a:r>
              <a:rPr lang="en-US" sz="2400" dirty="0" err="1"/>
              <a:t>myGM</a:t>
            </a:r>
            <a:r>
              <a:rPr lang="en-US" sz="2400" dirty="0"/>
              <a:t>[,2]&lt;6 </a:t>
            </a:r>
          </a:p>
          <a:p>
            <a:endParaRPr lang="en-US" sz="2400" dirty="0"/>
          </a:p>
          <a:p>
            <a:r>
              <a:rPr lang="en-US" sz="2400" dirty="0" err="1"/>
              <a:t>set.seed</a:t>
            </a:r>
            <a:r>
              <a:rPr lang="en-US" sz="2400" dirty="0"/>
              <a:t>(99164) </a:t>
            </a:r>
          </a:p>
          <a:p>
            <a:r>
              <a:rPr lang="en-US" sz="2400" dirty="0" err="1"/>
              <a:t>mySim</a:t>
            </a:r>
            <a:r>
              <a:rPr lang="en-US" sz="2400" dirty="0"/>
              <a:t>=</a:t>
            </a:r>
            <a:r>
              <a:rPr lang="en-US" sz="2400" dirty="0" err="1"/>
              <a:t>GAPIT.Phenotype.Simulation</a:t>
            </a:r>
            <a:r>
              <a:rPr lang="en-US" sz="2400" dirty="0"/>
              <a:t>(GD=</a:t>
            </a:r>
            <a:r>
              <a:rPr lang="en-US" sz="2400" dirty="0" err="1"/>
              <a:t>myGD</a:t>
            </a:r>
            <a:r>
              <a:rPr lang="en-US" sz="2400" dirty="0"/>
              <a:t>[,c(TRUE,index1to5)],</a:t>
            </a:r>
          </a:p>
          <a:p>
            <a:r>
              <a:rPr lang="en-US" sz="2400" dirty="0"/>
              <a:t>GM=</a:t>
            </a:r>
            <a:r>
              <a:rPr lang="en-US" sz="2400" dirty="0" err="1"/>
              <a:t>myGM</a:t>
            </a:r>
            <a:r>
              <a:rPr lang="en-US" sz="2400" dirty="0"/>
              <a:t>[index1to5,],</a:t>
            </a:r>
          </a:p>
          <a:p>
            <a:r>
              <a:rPr lang="en-US" sz="2400" dirty="0"/>
              <a:t>h2=.7,</a:t>
            </a:r>
          </a:p>
          <a:p>
            <a:r>
              <a:rPr lang="en-US" sz="2400" dirty="0"/>
              <a:t>NQTN=40, </a:t>
            </a:r>
          </a:p>
          <a:p>
            <a:r>
              <a:rPr lang="en-US" sz="2400" dirty="0" err="1"/>
              <a:t>effectunit</a:t>
            </a:r>
            <a:r>
              <a:rPr lang="en-US" sz="2400" dirty="0"/>
              <a:t> =.95,</a:t>
            </a:r>
          </a:p>
          <a:p>
            <a:r>
              <a:rPr lang="en-US" sz="2400" dirty="0" err="1"/>
              <a:t>QTNDist</a:t>
            </a:r>
            <a:r>
              <a:rPr lang="en-US" sz="2400" dirty="0"/>
              <a:t>="normal")</a:t>
            </a:r>
          </a:p>
          <a:p>
            <a:endParaRPr lang="en-US" sz="2400" dirty="0"/>
          </a:p>
        </p:txBody>
      </p:sp>
    </p:spTree>
    <p:extLst>
      <p:ext uri="{BB962C8B-B14F-4D97-AF65-F5344CB8AC3E}">
        <p14:creationId xmlns:p14="http://schemas.microsoft.com/office/powerpoint/2010/main" val="370621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8881" y="77682"/>
            <a:ext cx="8212183" cy="684113"/>
          </a:xfrm>
        </p:spPr>
        <p:txBody>
          <a:bodyPr>
            <a:normAutofit fontScale="90000"/>
          </a:bodyPr>
          <a:lstStyle/>
          <a:p>
            <a:pPr algn="ctr"/>
            <a:r>
              <a:rPr lang="en-US" b="1" dirty="0">
                <a:solidFill>
                  <a:schemeClr val="accent1"/>
                </a:solidFill>
                <a:latin typeface="+mn-lt"/>
              </a:rPr>
              <a:t>SUPER in GAPIT</a:t>
            </a:r>
          </a:p>
        </p:txBody>
      </p:sp>
      <p:sp>
        <p:nvSpPr>
          <p:cNvPr id="9" name="Rectangle 8">
            <a:extLst>
              <a:ext uri="{FF2B5EF4-FFF2-40B4-BE49-F238E27FC236}">
                <a16:creationId xmlns:a16="http://schemas.microsoft.com/office/drawing/2014/main" id="{D7AC756C-16F4-1B49-A914-00E9A24DF60F}"/>
              </a:ext>
            </a:extLst>
          </p:cNvPr>
          <p:cNvSpPr/>
          <p:nvPr/>
        </p:nvSpPr>
        <p:spPr>
          <a:xfrm>
            <a:off x="246355" y="761795"/>
            <a:ext cx="11473696" cy="2246769"/>
          </a:xfrm>
          <a:prstGeom prst="rect">
            <a:avLst/>
          </a:prstGeom>
        </p:spPr>
        <p:txBody>
          <a:bodyPr wrap="square">
            <a:spAutoFit/>
          </a:bodyPr>
          <a:lstStyle/>
          <a:p>
            <a:r>
              <a:rPr lang="en-US" sz="2800" dirty="0" err="1"/>
              <a:t>setwd</a:t>
            </a:r>
            <a:r>
              <a:rPr lang="en-US" sz="2800" dirty="0"/>
              <a:t>("~/Desktop/temp")</a:t>
            </a:r>
            <a:endParaRPr lang="fr-FR" sz="2800" dirty="0"/>
          </a:p>
          <a:p>
            <a:r>
              <a:rPr lang="en-US" sz="2800" dirty="0" err="1"/>
              <a:t>myGAPIT</a:t>
            </a:r>
            <a:r>
              <a:rPr lang="en-US" sz="2800" dirty="0"/>
              <a:t>=GAPIT(Y=</a:t>
            </a:r>
            <a:r>
              <a:rPr lang="en-US" sz="2800" dirty="0" err="1"/>
              <a:t>mySim$Y</a:t>
            </a:r>
            <a:r>
              <a:rPr lang="en-US" sz="2800" dirty="0"/>
              <a:t>, GD=</a:t>
            </a:r>
            <a:r>
              <a:rPr lang="en-US" sz="2800" dirty="0" err="1"/>
              <a:t>myGD</a:t>
            </a:r>
            <a:r>
              <a:rPr lang="en-US" sz="2800" dirty="0"/>
              <a:t>, GM=</a:t>
            </a:r>
            <a:r>
              <a:rPr lang="en-US" sz="2800" dirty="0" err="1"/>
              <a:t>myGM</a:t>
            </a:r>
            <a:r>
              <a:rPr lang="en-US" sz="2800" dirty="0"/>
              <a:t>,</a:t>
            </a:r>
          </a:p>
          <a:p>
            <a:r>
              <a:rPr lang="en-US" sz="2800" dirty="0" err="1"/>
              <a:t>PCA.total</a:t>
            </a:r>
            <a:r>
              <a:rPr lang="en-US" sz="2800" dirty="0"/>
              <a:t>=3, </a:t>
            </a:r>
          </a:p>
          <a:p>
            <a:r>
              <a:rPr lang="en-US" sz="2800" dirty="0" err="1"/>
              <a:t>QTN.position</a:t>
            </a:r>
            <a:r>
              <a:rPr lang="en-US" sz="2800" dirty="0"/>
              <a:t>=</a:t>
            </a:r>
            <a:r>
              <a:rPr lang="en-US" sz="2800" dirty="0" err="1"/>
              <a:t>mySim$QTN.position</a:t>
            </a:r>
            <a:r>
              <a:rPr lang="en-US" sz="2800" dirty="0"/>
              <a:t>, </a:t>
            </a:r>
          </a:p>
          <a:p>
            <a:r>
              <a:rPr lang="en-US" sz="2800" dirty="0"/>
              <a:t>model="</a:t>
            </a:r>
            <a:r>
              <a:rPr lang="en-US" sz="2800" dirty="0">
                <a:solidFill>
                  <a:srgbClr val="FF0000"/>
                </a:solidFill>
              </a:rPr>
              <a:t>SUPER</a:t>
            </a:r>
            <a:r>
              <a:rPr lang="en-US" sz="2800" dirty="0"/>
              <a:t>")</a:t>
            </a:r>
          </a:p>
        </p:txBody>
      </p:sp>
      <p:pic>
        <p:nvPicPr>
          <p:cNvPr id="5" name="Picture 4">
            <a:extLst>
              <a:ext uri="{FF2B5EF4-FFF2-40B4-BE49-F238E27FC236}">
                <a16:creationId xmlns:a16="http://schemas.microsoft.com/office/drawing/2014/main" id="{7A100E64-3996-C9F4-A6BA-7723727B272B}"/>
              </a:ext>
            </a:extLst>
          </p:cNvPr>
          <p:cNvPicPr>
            <a:picLocks noChangeAspect="1"/>
          </p:cNvPicPr>
          <p:nvPr/>
        </p:nvPicPr>
        <p:blipFill>
          <a:blip r:embed="rId3"/>
          <a:stretch>
            <a:fillRect/>
          </a:stretch>
        </p:blipFill>
        <p:spPr>
          <a:xfrm>
            <a:off x="246355" y="3008564"/>
            <a:ext cx="11807230" cy="3771754"/>
          </a:xfrm>
          <a:prstGeom prst="rect">
            <a:avLst/>
          </a:prstGeom>
        </p:spPr>
      </p:pic>
    </p:spTree>
    <p:extLst>
      <p:ext uri="{BB962C8B-B14F-4D97-AF65-F5344CB8AC3E}">
        <p14:creationId xmlns:p14="http://schemas.microsoft.com/office/powerpoint/2010/main" val="422980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15A1FC-38D8-B600-FAAF-8113BFC49D80}"/>
              </a:ext>
            </a:extLst>
          </p:cNvPr>
          <p:cNvPicPr>
            <a:picLocks noChangeAspect="1"/>
          </p:cNvPicPr>
          <p:nvPr/>
        </p:nvPicPr>
        <p:blipFill>
          <a:blip r:embed="rId3"/>
          <a:stretch>
            <a:fillRect/>
          </a:stretch>
        </p:blipFill>
        <p:spPr>
          <a:xfrm>
            <a:off x="417095" y="822960"/>
            <a:ext cx="11357810" cy="6035040"/>
          </a:xfrm>
          <a:prstGeom prst="rect">
            <a:avLst/>
          </a:prstGeom>
        </p:spPr>
      </p:pic>
      <p:sp>
        <p:nvSpPr>
          <p:cNvPr id="12" name="Down Arrow 11">
            <a:extLst>
              <a:ext uri="{FF2B5EF4-FFF2-40B4-BE49-F238E27FC236}">
                <a16:creationId xmlns:a16="http://schemas.microsoft.com/office/drawing/2014/main" id="{99AD7EF9-4634-0109-B5D7-BDECA9CD36C5}"/>
              </a:ext>
            </a:extLst>
          </p:cNvPr>
          <p:cNvSpPr/>
          <p:nvPr/>
        </p:nvSpPr>
        <p:spPr>
          <a:xfrm>
            <a:off x="11479237" y="822960"/>
            <a:ext cx="196948" cy="573258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C3ACD8-78E9-D747-875B-06AA80FFB78C}"/>
              </a:ext>
            </a:extLst>
          </p:cNvPr>
          <p:cNvSpPr txBox="1"/>
          <p:nvPr/>
        </p:nvSpPr>
        <p:spPr>
          <a:xfrm>
            <a:off x="11552627" y="929759"/>
            <a:ext cx="515815" cy="369332"/>
          </a:xfrm>
          <a:prstGeom prst="rect">
            <a:avLst/>
          </a:prstGeom>
          <a:noFill/>
        </p:spPr>
        <p:txBody>
          <a:bodyPr wrap="square">
            <a:spAutoFit/>
          </a:bodyPr>
          <a:lstStyle/>
          <a:p>
            <a:pPr algn="ctr"/>
            <a:r>
              <a:rPr lang="en-US" b="1" dirty="0"/>
              <a:t>2</a:t>
            </a:r>
            <a:endParaRPr lang="en-US" dirty="0"/>
          </a:p>
        </p:txBody>
      </p:sp>
      <p:sp>
        <p:nvSpPr>
          <p:cNvPr id="14" name="TextBox 13">
            <a:extLst>
              <a:ext uri="{FF2B5EF4-FFF2-40B4-BE49-F238E27FC236}">
                <a16:creationId xmlns:a16="http://schemas.microsoft.com/office/drawing/2014/main" id="{79DC4D94-363B-F1B1-B759-AEB5C1BEBB69}"/>
              </a:ext>
            </a:extLst>
          </p:cNvPr>
          <p:cNvSpPr txBox="1"/>
          <p:nvPr/>
        </p:nvSpPr>
        <p:spPr>
          <a:xfrm>
            <a:off x="11552626" y="1752719"/>
            <a:ext cx="515815" cy="369332"/>
          </a:xfrm>
          <a:prstGeom prst="rect">
            <a:avLst/>
          </a:prstGeom>
          <a:noFill/>
        </p:spPr>
        <p:txBody>
          <a:bodyPr wrap="square">
            <a:spAutoFit/>
          </a:bodyPr>
          <a:lstStyle/>
          <a:p>
            <a:pPr algn="ctr"/>
            <a:r>
              <a:rPr lang="en-US" b="1" dirty="0"/>
              <a:t>1</a:t>
            </a:r>
            <a:endParaRPr lang="en-US" dirty="0"/>
          </a:p>
        </p:txBody>
      </p:sp>
      <p:sp>
        <p:nvSpPr>
          <p:cNvPr id="15" name="TextBox 14">
            <a:extLst>
              <a:ext uri="{FF2B5EF4-FFF2-40B4-BE49-F238E27FC236}">
                <a16:creationId xmlns:a16="http://schemas.microsoft.com/office/drawing/2014/main" id="{4132AA7F-CB92-27B7-B324-FECAE4540F62}"/>
              </a:ext>
            </a:extLst>
          </p:cNvPr>
          <p:cNvSpPr txBox="1"/>
          <p:nvPr/>
        </p:nvSpPr>
        <p:spPr>
          <a:xfrm>
            <a:off x="11552625" y="2779454"/>
            <a:ext cx="515815" cy="369332"/>
          </a:xfrm>
          <a:prstGeom prst="rect">
            <a:avLst/>
          </a:prstGeom>
          <a:noFill/>
        </p:spPr>
        <p:txBody>
          <a:bodyPr wrap="square">
            <a:spAutoFit/>
          </a:bodyPr>
          <a:lstStyle/>
          <a:p>
            <a:pPr algn="ctr"/>
            <a:r>
              <a:rPr lang="en-US" b="1" dirty="0"/>
              <a:t>2</a:t>
            </a:r>
            <a:endParaRPr lang="en-US" dirty="0"/>
          </a:p>
        </p:txBody>
      </p:sp>
      <p:sp>
        <p:nvSpPr>
          <p:cNvPr id="16" name="TextBox 15">
            <a:extLst>
              <a:ext uri="{FF2B5EF4-FFF2-40B4-BE49-F238E27FC236}">
                <a16:creationId xmlns:a16="http://schemas.microsoft.com/office/drawing/2014/main" id="{99421F3D-3021-9925-4EFE-19CB68B6923A}"/>
              </a:ext>
            </a:extLst>
          </p:cNvPr>
          <p:cNvSpPr txBox="1"/>
          <p:nvPr/>
        </p:nvSpPr>
        <p:spPr>
          <a:xfrm>
            <a:off x="11552625" y="3524549"/>
            <a:ext cx="515815" cy="369332"/>
          </a:xfrm>
          <a:prstGeom prst="rect">
            <a:avLst/>
          </a:prstGeom>
          <a:noFill/>
        </p:spPr>
        <p:txBody>
          <a:bodyPr wrap="square">
            <a:spAutoFit/>
          </a:bodyPr>
          <a:lstStyle/>
          <a:p>
            <a:pPr algn="ctr"/>
            <a:r>
              <a:rPr lang="en-US" b="1" dirty="0"/>
              <a:t>7</a:t>
            </a:r>
            <a:endParaRPr lang="en-US" dirty="0"/>
          </a:p>
        </p:txBody>
      </p:sp>
      <p:sp>
        <p:nvSpPr>
          <p:cNvPr id="17" name="TextBox 16">
            <a:extLst>
              <a:ext uri="{FF2B5EF4-FFF2-40B4-BE49-F238E27FC236}">
                <a16:creationId xmlns:a16="http://schemas.microsoft.com/office/drawing/2014/main" id="{1E3E92D2-45E0-33CC-4C4D-9D98EF8003E0}"/>
              </a:ext>
            </a:extLst>
          </p:cNvPr>
          <p:cNvSpPr txBox="1"/>
          <p:nvPr/>
        </p:nvSpPr>
        <p:spPr>
          <a:xfrm>
            <a:off x="11552625" y="4375049"/>
            <a:ext cx="515815" cy="369332"/>
          </a:xfrm>
          <a:prstGeom prst="rect">
            <a:avLst/>
          </a:prstGeom>
          <a:noFill/>
        </p:spPr>
        <p:txBody>
          <a:bodyPr wrap="square">
            <a:spAutoFit/>
          </a:bodyPr>
          <a:lstStyle/>
          <a:p>
            <a:pPr algn="ctr"/>
            <a:r>
              <a:rPr lang="en-US" b="1" dirty="0"/>
              <a:t>7</a:t>
            </a:r>
            <a:endParaRPr lang="en-US" dirty="0"/>
          </a:p>
        </p:txBody>
      </p:sp>
      <p:sp>
        <p:nvSpPr>
          <p:cNvPr id="18" name="TextBox 17">
            <a:extLst>
              <a:ext uri="{FF2B5EF4-FFF2-40B4-BE49-F238E27FC236}">
                <a16:creationId xmlns:a16="http://schemas.microsoft.com/office/drawing/2014/main" id="{7D098818-CF08-8A1E-6E12-E2670E9DD141}"/>
              </a:ext>
            </a:extLst>
          </p:cNvPr>
          <p:cNvSpPr txBox="1"/>
          <p:nvPr/>
        </p:nvSpPr>
        <p:spPr>
          <a:xfrm>
            <a:off x="11552625" y="5198009"/>
            <a:ext cx="515815" cy="369332"/>
          </a:xfrm>
          <a:prstGeom prst="rect">
            <a:avLst/>
          </a:prstGeom>
          <a:noFill/>
        </p:spPr>
        <p:txBody>
          <a:bodyPr wrap="square">
            <a:spAutoFit/>
          </a:bodyPr>
          <a:lstStyle/>
          <a:p>
            <a:pPr algn="ctr"/>
            <a:r>
              <a:rPr lang="en-US" b="1" dirty="0"/>
              <a:t>8</a:t>
            </a:r>
            <a:endParaRPr lang="en-US" dirty="0"/>
          </a:p>
        </p:txBody>
      </p:sp>
      <p:sp>
        <p:nvSpPr>
          <p:cNvPr id="19" name="TextBox 18">
            <a:extLst>
              <a:ext uri="{FF2B5EF4-FFF2-40B4-BE49-F238E27FC236}">
                <a16:creationId xmlns:a16="http://schemas.microsoft.com/office/drawing/2014/main" id="{C966B1DC-8370-FA8B-9F65-422E715C4F89}"/>
              </a:ext>
            </a:extLst>
          </p:cNvPr>
          <p:cNvSpPr txBox="1"/>
          <p:nvPr/>
        </p:nvSpPr>
        <p:spPr>
          <a:xfrm>
            <a:off x="11552625" y="6035040"/>
            <a:ext cx="515815" cy="369332"/>
          </a:xfrm>
          <a:prstGeom prst="rect">
            <a:avLst/>
          </a:prstGeom>
          <a:noFill/>
        </p:spPr>
        <p:txBody>
          <a:bodyPr wrap="square">
            <a:spAutoFit/>
          </a:bodyPr>
          <a:lstStyle/>
          <a:p>
            <a:pPr algn="ctr"/>
            <a:r>
              <a:rPr lang="en-US" b="1" dirty="0"/>
              <a:t>11</a:t>
            </a:r>
            <a:endParaRPr lang="en-US" dirty="0"/>
          </a:p>
        </p:txBody>
      </p:sp>
    </p:spTree>
    <p:extLst>
      <p:ext uri="{BB962C8B-B14F-4D97-AF65-F5344CB8AC3E}">
        <p14:creationId xmlns:p14="http://schemas.microsoft.com/office/powerpoint/2010/main" val="97811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Kinship based on QTN</a:t>
            </a:r>
          </a:p>
          <a:p>
            <a:r>
              <a:rPr lang="en-US" dirty="0"/>
              <a:t>Confounding between QTN and kinship</a:t>
            </a:r>
          </a:p>
          <a:p>
            <a:r>
              <a:rPr lang="en-US" dirty="0"/>
              <a:t>Complimentary kinship</a:t>
            </a:r>
          </a:p>
          <a:p>
            <a:r>
              <a:rPr lang="en-US" dirty="0"/>
              <a:t>SUPER</a:t>
            </a:r>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3438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Kinship based on QTN</a:t>
            </a:r>
          </a:p>
          <a:p>
            <a:r>
              <a:rPr lang="en-US" dirty="0"/>
              <a:t>Confounding between QTN and kinship</a:t>
            </a:r>
          </a:p>
          <a:p>
            <a:r>
              <a:rPr lang="en-US" dirty="0"/>
              <a:t>Complimentary kinship</a:t>
            </a:r>
          </a:p>
          <a:p>
            <a:r>
              <a:rPr lang="en-US" dirty="0"/>
              <a:t>SUPER</a:t>
            </a:r>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6643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638519A-3390-F749-83B9-813B5A3CCDB2}"/>
              </a:ext>
            </a:extLst>
          </p:cNvPr>
          <p:cNvPicPr>
            <a:picLocks noChangeAspect="1"/>
          </p:cNvPicPr>
          <p:nvPr/>
        </p:nvPicPr>
        <p:blipFill rotWithShape="1">
          <a:blip r:embed="rId2">
            <a:extLst>
              <a:ext uri="{28A0092B-C50C-407E-A947-70E740481C1C}">
                <a14:useLocalDpi xmlns:a14="http://schemas.microsoft.com/office/drawing/2010/main" val="0"/>
              </a:ext>
            </a:extLst>
          </a:blip>
          <a:srcRect t="30045" r="53084" b="6963"/>
          <a:stretch/>
        </p:blipFill>
        <p:spPr>
          <a:xfrm>
            <a:off x="3651767" y="3210086"/>
            <a:ext cx="5254080" cy="3436470"/>
          </a:xfrm>
          <a:prstGeom prst="rect">
            <a:avLst/>
          </a:prstGeom>
        </p:spPr>
      </p:pic>
      <p:sp>
        <p:nvSpPr>
          <p:cNvPr id="16" name="Rectangle 15">
            <a:extLst>
              <a:ext uri="{FF2B5EF4-FFF2-40B4-BE49-F238E27FC236}">
                <a16:creationId xmlns:a16="http://schemas.microsoft.com/office/drawing/2014/main" id="{451FF319-D73E-EF44-9C1E-427A61B67552}"/>
              </a:ext>
            </a:extLst>
          </p:cNvPr>
          <p:cNvSpPr/>
          <p:nvPr/>
        </p:nvSpPr>
        <p:spPr>
          <a:xfrm>
            <a:off x="3282151" y="4989502"/>
            <a:ext cx="1276568" cy="182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p:cNvSpPr>
            <a:spLocks noGrp="1"/>
          </p:cNvSpPr>
          <p:nvPr>
            <p:ph type="title"/>
          </p:nvPr>
        </p:nvSpPr>
        <p:spPr>
          <a:xfrm>
            <a:off x="0" y="2334"/>
            <a:ext cx="10638466" cy="1143000"/>
          </a:xfrm>
        </p:spPr>
        <p:txBody>
          <a:bodyPr>
            <a:normAutofit/>
          </a:bodyPr>
          <a:lstStyle/>
          <a:p>
            <a:pPr algn="ctr"/>
            <a:r>
              <a:rPr lang="en-US" b="1" dirty="0">
                <a:solidFill>
                  <a:schemeClr val="accent1"/>
                </a:solidFill>
                <a:latin typeface="Calibri" charset="0"/>
              </a:rPr>
              <a:t>Reduction of Confound with kinship: CMLM</a:t>
            </a:r>
          </a:p>
        </p:txBody>
      </p:sp>
      <p:sp>
        <p:nvSpPr>
          <p:cNvPr id="37893" name="TextBox 12"/>
          <p:cNvSpPr txBox="1">
            <a:spLocks noChangeArrowheads="1"/>
          </p:cNvSpPr>
          <p:nvPr/>
        </p:nvSpPr>
        <p:spPr bwMode="auto">
          <a:xfrm>
            <a:off x="1790348" y="2139336"/>
            <a:ext cx="8071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2800" dirty="0"/>
              <a:t> = x</a:t>
            </a:r>
            <a:r>
              <a:rPr lang="en-US" sz="2800" baseline="-25000" dirty="0"/>
              <a:t>1</a:t>
            </a:r>
            <a:r>
              <a:rPr lang="en-US" sz="2800" dirty="0"/>
              <a:t>b</a:t>
            </a:r>
            <a:r>
              <a:rPr lang="en-US" sz="2800" baseline="-25000" dirty="0"/>
              <a:t>1</a:t>
            </a:r>
            <a:r>
              <a:rPr lang="en-US" sz="2800" dirty="0"/>
              <a:t> +  </a:t>
            </a:r>
            <a:r>
              <a:rPr lang="en-US" sz="2800" dirty="0">
                <a:solidFill>
                  <a:srgbClr val="FF0000"/>
                </a:solidFill>
              </a:rPr>
              <a:t>x</a:t>
            </a:r>
            <a:r>
              <a:rPr lang="en-US" sz="2800" baseline="-25000" dirty="0">
                <a:solidFill>
                  <a:srgbClr val="FF0000"/>
                </a:solidFill>
              </a:rPr>
              <a:t>2</a:t>
            </a:r>
            <a:r>
              <a:rPr lang="en-US" sz="2800" dirty="0">
                <a:solidFill>
                  <a:srgbClr val="FF0000"/>
                </a:solidFill>
              </a:rPr>
              <a:t>b</a:t>
            </a:r>
            <a:r>
              <a:rPr lang="en-US" sz="2800" baseline="-25000" dirty="0">
                <a:solidFill>
                  <a:srgbClr val="FF0000"/>
                </a:solidFill>
              </a:rPr>
              <a:t>2</a:t>
            </a:r>
            <a:r>
              <a:rPr lang="en-US" sz="2800" dirty="0">
                <a:solidFill>
                  <a:srgbClr val="FF0000"/>
                </a:solidFill>
              </a:rPr>
              <a:t>+x</a:t>
            </a:r>
            <a:r>
              <a:rPr lang="en-US" sz="2800" baseline="-25000" dirty="0">
                <a:solidFill>
                  <a:srgbClr val="FF0000"/>
                </a:solidFill>
              </a:rPr>
              <a:t>3</a:t>
            </a:r>
            <a:r>
              <a:rPr lang="en-US" sz="2800" dirty="0">
                <a:solidFill>
                  <a:srgbClr val="FF0000"/>
                </a:solidFill>
              </a:rPr>
              <a:t>b</a:t>
            </a:r>
            <a:r>
              <a:rPr lang="en-US" sz="2800" baseline="-25000" dirty="0">
                <a:solidFill>
                  <a:srgbClr val="FF0000"/>
                </a:solidFill>
              </a:rPr>
              <a:t>3</a:t>
            </a:r>
            <a:r>
              <a:rPr lang="en-US" sz="2800" dirty="0">
                <a:solidFill>
                  <a:srgbClr val="FF0000"/>
                </a:solidFill>
              </a:rPr>
              <a:t>+x</a:t>
            </a:r>
            <a:r>
              <a:rPr lang="en-US" sz="2800" baseline="-25000" dirty="0">
                <a:solidFill>
                  <a:srgbClr val="FF0000"/>
                </a:solidFill>
              </a:rPr>
              <a:t>4</a:t>
            </a:r>
            <a:r>
              <a:rPr lang="en-US" sz="2800" dirty="0">
                <a:solidFill>
                  <a:srgbClr val="FF0000"/>
                </a:solidFill>
              </a:rPr>
              <a:t>b</a:t>
            </a:r>
            <a:r>
              <a:rPr lang="en-US" sz="2800" baseline="-25000" dirty="0">
                <a:solidFill>
                  <a:srgbClr val="FF0000"/>
                </a:solidFill>
              </a:rPr>
              <a:t>4   </a:t>
            </a:r>
            <a:r>
              <a:rPr lang="en-US" sz="3600" dirty="0"/>
              <a:t>+        </a:t>
            </a:r>
            <a:r>
              <a:rPr lang="en-US" sz="3600" dirty="0" err="1"/>
              <a:t>Z</a:t>
            </a:r>
            <a:r>
              <a:rPr lang="en-US" sz="3600" dirty="0" err="1">
                <a:solidFill>
                  <a:schemeClr val="accent2"/>
                </a:solidFill>
              </a:rPr>
              <a:t>u</a:t>
            </a:r>
            <a:r>
              <a:rPr lang="en-US" sz="2800" dirty="0"/>
              <a:t>+</a:t>
            </a:r>
          </a:p>
        </p:txBody>
      </p:sp>
      <p:sp>
        <p:nvSpPr>
          <p:cNvPr id="37903" name="TextBox 22"/>
          <p:cNvSpPr txBox="1">
            <a:spLocks noChangeArrowheads="1"/>
          </p:cNvSpPr>
          <p:nvPr/>
        </p:nvSpPr>
        <p:spPr bwMode="auto">
          <a:xfrm>
            <a:off x="9609068" y="2139554"/>
            <a:ext cx="914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e</a:t>
            </a:r>
          </a:p>
        </p:txBody>
      </p:sp>
      <p:sp>
        <p:nvSpPr>
          <p:cNvPr id="20" name="TextBox 12"/>
          <p:cNvSpPr txBox="1">
            <a:spLocks noChangeArrowheads="1"/>
          </p:cNvSpPr>
          <p:nvPr/>
        </p:nvSpPr>
        <p:spPr bwMode="auto">
          <a:xfrm>
            <a:off x="1760068" y="1171366"/>
            <a:ext cx="824924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SNP + </a:t>
            </a:r>
            <a:r>
              <a:rPr lang="en-US" sz="3600" dirty="0">
                <a:solidFill>
                  <a:srgbClr val="FF0000"/>
                </a:solidFill>
              </a:rPr>
              <a:t>Q (or PCs)</a:t>
            </a:r>
            <a:r>
              <a:rPr lang="en-US" sz="3600" dirty="0"/>
              <a:t> + Kinship +</a:t>
            </a:r>
          </a:p>
        </p:txBody>
      </p:sp>
      <p:sp>
        <p:nvSpPr>
          <p:cNvPr id="21" name="TextBox 22"/>
          <p:cNvSpPr txBox="1">
            <a:spLocks noChangeArrowheads="1"/>
          </p:cNvSpPr>
          <p:nvPr/>
        </p:nvSpPr>
        <p:spPr bwMode="auto">
          <a:xfrm>
            <a:off x="9578788" y="1171366"/>
            <a:ext cx="914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e</a:t>
            </a:r>
          </a:p>
        </p:txBody>
      </p:sp>
      <p:graphicFrame>
        <p:nvGraphicFramePr>
          <p:cNvPr id="2" name="Object 1"/>
          <p:cNvGraphicFramePr>
            <a:graphicFrameLocks noChangeAspect="1"/>
          </p:cNvGraphicFramePr>
          <p:nvPr/>
        </p:nvGraphicFramePr>
        <p:xfrm>
          <a:off x="8839929" y="2948246"/>
          <a:ext cx="838200" cy="3679636"/>
        </p:xfrm>
        <a:graphic>
          <a:graphicData uri="http://schemas.openxmlformats.org/presentationml/2006/ole">
            <mc:AlternateContent xmlns:mc="http://schemas.openxmlformats.org/markup-compatibility/2006">
              <mc:Choice xmlns:v="urn:schemas-microsoft-com:vml" Requires="v">
                <p:oleObj name="Worksheet" r:id="rId3" imgW="838200" imgH="3670300" progId="Excel.Sheet.12">
                  <p:embed/>
                </p:oleObj>
              </mc:Choice>
              <mc:Fallback>
                <p:oleObj name="Worksheet" r:id="rId3" imgW="838200" imgH="3670300" progId="Excel.Sheet.12">
                  <p:embed/>
                  <p:pic>
                    <p:nvPicPr>
                      <p:cNvPr id="2" name="Object 1"/>
                      <p:cNvPicPr/>
                      <p:nvPr/>
                    </p:nvPicPr>
                    <p:blipFill>
                      <a:blip r:embed="rId4"/>
                      <a:stretch>
                        <a:fillRect/>
                      </a:stretch>
                    </p:blipFill>
                    <p:spPr>
                      <a:xfrm>
                        <a:off x="8839929" y="2948246"/>
                        <a:ext cx="838200" cy="3679636"/>
                      </a:xfrm>
                      <a:prstGeom prst="rect">
                        <a:avLst/>
                      </a:prstGeom>
                    </p:spPr>
                  </p:pic>
                </p:oleObj>
              </mc:Fallback>
            </mc:AlternateContent>
          </a:graphicData>
        </a:graphic>
      </p:graphicFrame>
      <p:sp>
        <p:nvSpPr>
          <p:cNvPr id="9" name="Rectangle 8"/>
          <p:cNvSpPr/>
          <p:nvPr/>
        </p:nvSpPr>
        <p:spPr>
          <a:xfrm>
            <a:off x="8935849" y="3210086"/>
            <a:ext cx="642939" cy="341779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9"/>
          <p:cNvCxnSpPr>
            <a:cxnSpLocks noChangeShapeType="1"/>
            <a:endCxn id="2" idx="0"/>
          </p:cNvCxnSpPr>
          <p:nvPr/>
        </p:nvCxnSpPr>
        <p:spPr bwMode="auto">
          <a:xfrm>
            <a:off x="9259029" y="2700811"/>
            <a:ext cx="0" cy="247435"/>
          </a:xfrm>
          <a:prstGeom prst="straightConnector1">
            <a:avLst/>
          </a:prstGeom>
          <a:noFill/>
          <a:ln w="25400">
            <a:solidFill>
              <a:schemeClr val="tx1"/>
            </a:solidFill>
            <a:round/>
            <a:headEnd/>
            <a:tailEnd type="arrow" w="med" len="med"/>
          </a:ln>
        </p:spPr>
      </p:cxnSp>
      <p:sp>
        <p:nvSpPr>
          <p:cNvPr id="23" name="TextBox 4"/>
          <p:cNvSpPr txBox="1">
            <a:spLocks noChangeArrowheads="1"/>
          </p:cNvSpPr>
          <p:nvPr/>
        </p:nvSpPr>
        <p:spPr bwMode="auto">
          <a:xfrm>
            <a:off x="2323178" y="4758669"/>
            <a:ext cx="15926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r>
              <a:rPr lang="en-US" dirty="0">
                <a:solidFill>
                  <a:srgbClr val="FF0000"/>
                </a:solidFill>
              </a:rPr>
              <a:t>Groups</a:t>
            </a:r>
          </a:p>
        </p:txBody>
      </p:sp>
      <p:sp>
        <p:nvSpPr>
          <p:cNvPr id="25" name="TextBox 24"/>
          <p:cNvSpPr txBox="1">
            <a:spLocks noChangeArrowheads="1"/>
          </p:cNvSpPr>
          <p:nvPr/>
        </p:nvSpPr>
        <p:spPr bwMode="auto">
          <a:xfrm>
            <a:off x="10493188" y="1976975"/>
            <a:ext cx="16093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t>Zhang</a:t>
            </a:r>
          </a:p>
        </p:txBody>
      </p:sp>
      <p:sp>
        <p:nvSpPr>
          <p:cNvPr id="26" name="Rectangle 25"/>
          <p:cNvSpPr/>
          <p:nvPr/>
        </p:nvSpPr>
        <p:spPr>
          <a:xfrm>
            <a:off x="6338384" y="5593164"/>
            <a:ext cx="2316737" cy="830997"/>
          </a:xfrm>
          <a:prstGeom prst="rect">
            <a:avLst/>
          </a:prstGeom>
        </p:spPr>
        <p:txBody>
          <a:bodyPr wrap="square">
            <a:spAutoFit/>
          </a:bodyPr>
          <a:lstStyle/>
          <a:p>
            <a:r>
              <a:rPr lang="en-US" sz="1200" dirty="0"/>
              <a:t>Zhang, Z. </a:t>
            </a:r>
            <a:r>
              <a:rPr lang="en-US" sz="1200" i="1" dirty="0"/>
              <a:t>et al.</a:t>
            </a:r>
            <a:r>
              <a:rPr lang="en-US" sz="1200" dirty="0"/>
              <a:t> Mixed linear model approach adapted for genome-wide association studies. </a:t>
            </a:r>
            <a:r>
              <a:rPr lang="en-US" sz="1200" i="1" dirty="0"/>
              <a:t>Nat Genet</a:t>
            </a:r>
            <a:r>
              <a:rPr lang="en-US" sz="1200" dirty="0"/>
              <a:t> </a:t>
            </a:r>
            <a:r>
              <a:rPr lang="en-US" sz="1200" b="1" dirty="0"/>
              <a:t>42,</a:t>
            </a:r>
            <a:r>
              <a:rPr lang="en-US" sz="1200" dirty="0"/>
              <a:t> 355–360 (2010).</a:t>
            </a:r>
          </a:p>
        </p:txBody>
      </p:sp>
      <p:graphicFrame>
        <p:nvGraphicFramePr>
          <p:cNvPr id="18" name="Object 17"/>
          <p:cNvGraphicFramePr>
            <a:graphicFrameLocks noChangeAspect="1"/>
          </p:cNvGraphicFramePr>
          <p:nvPr/>
        </p:nvGraphicFramePr>
        <p:xfrm>
          <a:off x="3945781" y="2966920"/>
          <a:ext cx="838200" cy="3679636"/>
        </p:xfrm>
        <a:graphic>
          <a:graphicData uri="http://schemas.openxmlformats.org/presentationml/2006/ole">
            <mc:AlternateContent xmlns:mc="http://schemas.openxmlformats.org/markup-compatibility/2006">
              <mc:Choice xmlns:v="urn:schemas-microsoft-com:vml" Requires="v">
                <p:oleObj name="Worksheet" r:id="rId5" imgW="838200" imgH="3670300" progId="Excel.Sheet.12">
                  <p:embed/>
                </p:oleObj>
              </mc:Choice>
              <mc:Fallback>
                <p:oleObj name="Worksheet" r:id="rId5" imgW="838200" imgH="3670300" progId="Excel.Sheet.12">
                  <p:embed/>
                  <p:pic>
                    <p:nvPicPr>
                      <p:cNvPr id="18" name="Object 17"/>
                      <p:cNvPicPr/>
                      <p:nvPr/>
                    </p:nvPicPr>
                    <p:blipFill>
                      <a:blip r:embed="rId6"/>
                      <a:stretch>
                        <a:fillRect/>
                      </a:stretch>
                    </p:blipFill>
                    <p:spPr>
                      <a:xfrm>
                        <a:off x="3945781" y="2966920"/>
                        <a:ext cx="838200" cy="3679636"/>
                      </a:xfrm>
                      <a:prstGeom prst="rect">
                        <a:avLst/>
                      </a:prstGeom>
                      <a:solidFill>
                        <a:schemeClr val="bg1"/>
                      </a:solidFill>
                    </p:spPr>
                  </p:pic>
                </p:oleObj>
              </mc:Fallback>
            </mc:AlternateContent>
          </a:graphicData>
        </a:graphic>
      </p:graphicFrame>
      <p:sp>
        <p:nvSpPr>
          <p:cNvPr id="22" name="Rectangle 21"/>
          <p:cNvSpPr/>
          <p:nvPr/>
        </p:nvSpPr>
        <p:spPr>
          <a:xfrm>
            <a:off x="4028411" y="3219423"/>
            <a:ext cx="642939" cy="341779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9"/>
          <p:cNvCxnSpPr>
            <a:cxnSpLocks noChangeShapeType="1"/>
          </p:cNvCxnSpPr>
          <p:nvPr/>
        </p:nvCxnSpPr>
        <p:spPr bwMode="auto">
          <a:xfrm flipH="1">
            <a:off x="4717335" y="4989502"/>
            <a:ext cx="4218515" cy="0"/>
          </a:xfrm>
          <a:prstGeom prst="straightConnector1">
            <a:avLst/>
          </a:prstGeom>
          <a:noFill/>
          <a:ln w="254000">
            <a:solidFill>
              <a:schemeClr val="tx1"/>
            </a:solidFill>
            <a:round/>
            <a:headEnd/>
            <a:tailEnd type="arrow" w="med" len="med"/>
          </a:ln>
        </p:spPr>
      </p:cxnSp>
      <p:sp>
        <p:nvSpPr>
          <p:cNvPr id="29" name="TextBox 4">
            <a:extLst>
              <a:ext uri="{FF2B5EF4-FFF2-40B4-BE49-F238E27FC236}">
                <a16:creationId xmlns:a16="http://schemas.microsoft.com/office/drawing/2014/main" id="{63CF8553-D2EE-6C44-B90A-734DA86C8AD0}"/>
              </a:ext>
            </a:extLst>
          </p:cNvPr>
          <p:cNvSpPr txBox="1">
            <a:spLocks noChangeArrowheads="1"/>
          </p:cNvSpPr>
          <p:nvPr/>
        </p:nvSpPr>
        <p:spPr bwMode="auto">
          <a:xfrm>
            <a:off x="9655047" y="4758668"/>
            <a:ext cx="23021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dirty="0">
                <a:solidFill>
                  <a:srgbClr val="FF0000"/>
                </a:solidFill>
              </a:rPr>
              <a:t>Individuals</a:t>
            </a:r>
          </a:p>
        </p:txBody>
      </p:sp>
      <p:pic>
        <p:nvPicPr>
          <p:cNvPr id="4" name="Picture 3">
            <a:extLst>
              <a:ext uri="{FF2B5EF4-FFF2-40B4-BE49-F238E27FC236}">
                <a16:creationId xmlns:a16="http://schemas.microsoft.com/office/drawing/2014/main" id="{7EC02A98-28D7-C34E-931A-A09759A5E358}"/>
              </a:ext>
            </a:extLst>
          </p:cNvPr>
          <p:cNvPicPr>
            <a:picLocks noChangeAspect="1"/>
          </p:cNvPicPr>
          <p:nvPr/>
        </p:nvPicPr>
        <p:blipFill>
          <a:blip r:embed="rId7"/>
          <a:stretch>
            <a:fillRect/>
          </a:stretch>
        </p:blipFill>
        <p:spPr>
          <a:xfrm>
            <a:off x="10691402" y="160112"/>
            <a:ext cx="1212892" cy="1816863"/>
          </a:xfrm>
          <a:prstGeom prst="rect">
            <a:avLst/>
          </a:prstGeom>
        </p:spPr>
      </p:pic>
    </p:spTree>
    <p:extLst>
      <p:ext uri="{BB962C8B-B14F-4D97-AF65-F5344CB8AC3E}">
        <p14:creationId xmlns:p14="http://schemas.microsoft.com/office/powerpoint/2010/main" val="1504111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893" grpId="0"/>
      <p:bldP spid="37903" grpId="0"/>
      <p:bldP spid="9" grpId="0" animBg="1"/>
      <p:bldP spid="23" grpId="0"/>
      <p:bldP spid="25" grpId="0"/>
      <p:bldP spid="26" grpId="0"/>
      <p:bldP spid="22" grpId="0" animBg="1"/>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Variance in MLM</a:t>
            </a:r>
          </a:p>
        </p:txBody>
      </p:sp>
      <p:sp>
        <p:nvSpPr>
          <p:cNvPr id="37893" name="TextBox 12"/>
          <p:cNvSpPr txBox="1">
            <a:spLocks noChangeArrowheads="1"/>
          </p:cNvSpPr>
          <p:nvPr/>
        </p:nvSpPr>
        <p:spPr bwMode="auto">
          <a:xfrm>
            <a:off x="1981200" y="1219200"/>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p:sp>
        <p:nvSpPr>
          <p:cNvPr id="7" name="TextBox 6"/>
          <p:cNvSpPr txBox="1">
            <a:spLocks noChangeArrowheads="1"/>
          </p:cNvSpPr>
          <p:nvPr/>
        </p:nvSpPr>
        <p:spPr bwMode="auto">
          <a:xfrm>
            <a:off x="2067857" y="5127145"/>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b prediction: Best Linear Unbiased Estimate, BLUE)</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2067857" y="2636836"/>
                <a:ext cx="5081451" cy="553998"/>
              </a:xfrm>
              <a:prstGeom prst="rect">
                <a:avLst/>
              </a:prstGeom>
              <a:noFill/>
            </p:spPr>
            <p:txBody>
              <a:bodyPr wrap="square" lIns="0" tIns="0" rIns="0" bIns="0" rtlCol="0">
                <a:spAutoFit/>
              </a:bodyPr>
              <a:lstStyle/>
              <a:p>
                <a:r>
                  <a:rPr lang="pt-BR" sz="3600" dirty="0"/>
                  <a:t>Var(</a:t>
                </a:r>
                <a:r>
                  <a:rPr lang="pt-BR" sz="3600" dirty="0" err="1"/>
                  <a:t>u</a:t>
                </a:r>
                <a:r>
                  <a:rPr lang="pt-BR" sz="3600" dirty="0"/>
                  <a:t>)=</a:t>
                </a:r>
                <a:r>
                  <a:rPr lang="pt-BR" sz="3600" dirty="0" err="1"/>
                  <a:t>G</a:t>
                </a:r>
                <a:r>
                  <a:rPr lang="pt-BR" sz="3600" dirty="0"/>
                  <a:t>=2</a:t>
                </a:r>
                <a:r>
                  <a:rPr lang="pt-BR" sz="3600" dirty="0">
                    <a:solidFill>
                      <a:srgbClr val="FF0000"/>
                    </a:solidFill>
                  </a:rPr>
                  <a:t>K</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067857" y="2636836"/>
                <a:ext cx="5081451" cy="553998"/>
              </a:xfrm>
              <a:prstGeom prst="rect">
                <a:avLst/>
              </a:prstGeom>
              <a:blipFill>
                <a:blip r:embed="rId2"/>
                <a:stretch>
                  <a:fillRect l="-5237" t="-25000" b="-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67857" y="3320427"/>
                <a:ext cx="5081451" cy="553998"/>
              </a:xfrm>
              <a:prstGeom prst="rect">
                <a:avLst/>
              </a:prstGeom>
              <a:noFill/>
            </p:spPr>
            <p:txBody>
              <a:bodyPr wrap="square" lIns="0" tIns="0" rIns="0" bIns="0" rtlCol="0">
                <a:spAutoFit/>
              </a:bodyPr>
              <a:lstStyle/>
              <a:p>
                <a:r>
                  <a:rPr lang="pt-BR" sz="3600" dirty="0"/>
                  <a:t>Var(e)=</a:t>
                </a:r>
                <a:r>
                  <a:rPr lang="pt-BR" sz="3600" dirty="0" err="1"/>
                  <a:t>R</a:t>
                </a:r>
                <a:r>
                  <a:rPr lang="pt-BR" sz="3600" dirty="0"/>
                  <a:t>=</a:t>
                </a:r>
                <a:r>
                  <a:rPr lang="pt-BR" sz="3600" dirty="0" err="1"/>
                  <a:t>I</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67857" y="3320427"/>
                <a:ext cx="5081451" cy="553998"/>
              </a:xfrm>
              <a:prstGeom prst="rect">
                <a:avLst/>
              </a:prstGeom>
              <a:blipFill>
                <a:blip r:embed="rId3"/>
                <a:stretch>
                  <a:fillRect l="-5237" t="-22222" b="-46667"/>
                </a:stretch>
              </a:blipFill>
            </p:spPr>
            <p:txBody>
              <a:bodyPr/>
              <a:lstStyle/>
              <a:p>
                <a:r>
                  <a:rPr lang="en-US">
                    <a:noFill/>
                  </a:rPr>
                  <a:t> </a:t>
                </a:r>
              </a:p>
            </p:txBody>
          </p:sp>
        </mc:Fallback>
      </mc:AlternateContent>
      <p:sp>
        <p:nvSpPr>
          <p:cNvPr id="11" name="TextBox 10"/>
          <p:cNvSpPr txBox="1">
            <a:spLocks noChangeArrowheads="1"/>
          </p:cNvSpPr>
          <p:nvPr/>
        </p:nvSpPr>
        <p:spPr bwMode="auto">
          <a:xfrm>
            <a:off x="1981200" y="1958796"/>
            <a:ext cx="84029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a:t>Var</a:t>
            </a:r>
            <a:r>
              <a:rPr lang="en-US" sz="3200" dirty="0"/>
              <a:t>(y)=V=</a:t>
            </a:r>
            <a:r>
              <a:rPr lang="en-US" sz="3200" dirty="0" err="1"/>
              <a:t>Var</a:t>
            </a:r>
            <a:r>
              <a:rPr lang="en-US" sz="3200" dirty="0"/>
              <a:t>(u)+</a:t>
            </a:r>
            <a:r>
              <a:rPr lang="en-US" sz="3200" dirty="0" err="1"/>
              <a:t>Var</a:t>
            </a:r>
            <a:r>
              <a:rPr lang="en-US" sz="3200" dirty="0"/>
              <a:t>(e)</a:t>
            </a:r>
          </a:p>
        </p:txBody>
      </p:sp>
      <p:sp>
        <p:nvSpPr>
          <p:cNvPr id="12" name="TextBox 11"/>
          <p:cNvSpPr txBox="1">
            <a:spLocks noChangeArrowheads="1"/>
          </p:cNvSpPr>
          <p:nvPr/>
        </p:nvSpPr>
        <p:spPr bwMode="auto">
          <a:xfrm>
            <a:off x="2067856" y="3923704"/>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u prediction: Best Linear Unbiased Prediction, BLUP)</a:t>
            </a:r>
            <a:endParaRPr lang="en-US" sz="2800" dirty="0"/>
          </a:p>
        </p:txBody>
      </p:sp>
    </p:spTree>
    <p:extLst>
      <p:ext uri="{BB962C8B-B14F-4D97-AF65-F5344CB8AC3E}">
        <p14:creationId xmlns:p14="http://schemas.microsoft.com/office/powerpoint/2010/main" val="2035814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b="1" dirty="0">
                <a:solidFill>
                  <a:schemeClr val="accent1"/>
                </a:solidFill>
                <a:latin typeface="+mn-lt"/>
              </a:rPr>
              <a:t>Kinship defined by single marker</a:t>
            </a:r>
          </a:p>
        </p:txBody>
      </p:sp>
      <p:graphicFrame>
        <p:nvGraphicFramePr>
          <p:cNvPr id="4" name="Table 3"/>
          <p:cNvGraphicFramePr>
            <a:graphicFrameLocks noGrp="1"/>
          </p:cNvGraphicFramePr>
          <p:nvPr/>
        </p:nvGraphicFramePr>
        <p:xfrm>
          <a:off x="4166094" y="2674941"/>
          <a:ext cx="3867750" cy="3451221"/>
        </p:xfrm>
        <a:graphic>
          <a:graphicData uri="http://schemas.openxmlformats.org/drawingml/2006/table">
            <a:tbl>
              <a:tblPr/>
              <a:tblGrid>
                <a:gridCol w="429750">
                  <a:extLst>
                    <a:ext uri="{9D8B030D-6E8A-4147-A177-3AD203B41FA5}">
                      <a16:colId xmlns:a16="http://schemas.microsoft.com/office/drawing/2014/main" val="20000"/>
                    </a:ext>
                  </a:extLst>
                </a:gridCol>
                <a:gridCol w="429750">
                  <a:extLst>
                    <a:ext uri="{9D8B030D-6E8A-4147-A177-3AD203B41FA5}">
                      <a16:colId xmlns:a16="http://schemas.microsoft.com/office/drawing/2014/main" val="20001"/>
                    </a:ext>
                  </a:extLst>
                </a:gridCol>
                <a:gridCol w="429750">
                  <a:extLst>
                    <a:ext uri="{9D8B030D-6E8A-4147-A177-3AD203B41FA5}">
                      <a16:colId xmlns:a16="http://schemas.microsoft.com/office/drawing/2014/main" val="20002"/>
                    </a:ext>
                  </a:extLst>
                </a:gridCol>
                <a:gridCol w="429750">
                  <a:extLst>
                    <a:ext uri="{9D8B030D-6E8A-4147-A177-3AD203B41FA5}">
                      <a16:colId xmlns:a16="http://schemas.microsoft.com/office/drawing/2014/main" val="20003"/>
                    </a:ext>
                  </a:extLst>
                </a:gridCol>
                <a:gridCol w="429750">
                  <a:extLst>
                    <a:ext uri="{9D8B030D-6E8A-4147-A177-3AD203B41FA5}">
                      <a16:colId xmlns:a16="http://schemas.microsoft.com/office/drawing/2014/main" val="20004"/>
                    </a:ext>
                  </a:extLst>
                </a:gridCol>
                <a:gridCol w="429750">
                  <a:extLst>
                    <a:ext uri="{9D8B030D-6E8A-4147-A177-3AD203B41FA5}">
                      <a16:colId xmlns:a16="http://schemas.microsoft.com/office/drawing/2014/main" val="20005"/>
                    </a:ext>
                  </a:extLst>
                </a:gridCol>
                <a:gridCol w="429750">
                  <a:extLst>
                    <a:ext uri="{9D8B030D-6E8A-4147-A177-3AD203B41FA5}">
                      <a16:colId xmlns:a16="http://schemas.microsoft.com/office/drawing/2014/main" val="20006"/>
                    </a:ext>
                  </a:extLst>
                </a:gridCol>
                <a:gridCol w="429750">
                  <a:extLst>
                    <a:ext uri="{9D8B030D-6E8A-4147-A177-3AD203B41FA5}">
                      <a16:colId xmlns:a16="http://schemas.microsoft.com/office/drawing/2014/main" val="20007"/>
                    </a:ext>
                  </a:extLst>
                </a:gridCol>
                <a:gridCol w="429750">
                  <a:extLst>
                    <a:ext uri="{9D8B030D-6E8A-4147-A177-3AD203B41FA5}">
                      <a16:colId xmlns:a16="http://schemas.microsoft.com/office/drawing/2014/main" val="20008"/>
                    </a:ext>
                  </a:extLst>
                </a:gridCol>
              </a:tblGrid>
              <a:tr h="383469">
                <a:tc>
                  <a:txBody>
                    <a:bodyPr/>
                    <a:lstStyle/>
                    <a:p>
                      <a:pPr algn="ctr" fontAlgn="ctr"/>
                      <a:endParaRPr lang="en-US" sz="1800" b="1" i="0" u="none" strike="noStrike" dirty="0">
                        <a:solidFill>
                          <a:srgbClr val="000000"/>
                        </a:solidFill>
                        <a:effectLst/>
                        <a:latin typeface="Calibri"/>
                      </a:endParaRP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extLst>
                  <a:ext uri="{0D108BD9-81ED-4DB2-BD59-A6C34878D82A}">
                    <a16:rowId xmlns:a16="http://schemas.microsoft.com/office/drawing/2014/main" val="10000"/>
                  </a:ext>
                </a:extLst>
              </a:tr>
              <a:tr h="383469">
                <a:tc>
                  <a:txBody>
                    <a:bodyPr/>
                    <a:lstStyle/>
                    <a:p>
                      <a:pPr algn="ctr" fontAlgn="ctr"/>
                      <a:r>
                        <a:rPr lang="en-US" sz="1800" b="1" i="0" u="none" strike="noStrike">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1"/>
                  </a:ext>
                </a:extLst>
              </a:tr>
              <a:tr h="383469">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2"/>
                  </a:ext>
                </a:extLst>
              </a:tr>
              <a:tr h="383469">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3"/>
                  </a:ext>
                </a:extLst>
              </a:tr>
              <a:tr h="383469">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4"/>
                  </a:ext>
                </a:extLst>
              </a:tr>
              <a:tr h="383469">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5"/>
                  </a:ext>
                </a:extLst>
              </a:tr>
              <a:tr h="383469">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6"/>
                  </a:ext>
                </a:extLst>
              </a:tr>
              <a:tr h="383469">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7"/>
                  </a:ext>
                </a:extLst>
              </a:tr>
              <a:tr h="383469">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8"/>
                  </a:ext>
                </a:extLst>
              </a:tr>
            </a:tbl>
          </a:graphicData>
        </a:graphic>
      </p:graphicFrame>
      <p:cxnSp>
        <p:nvCxnSpPr>
          <p:cNvPr id="5" name="Straight Arrow Connector 19"/>
          <p:cNvCxnSpPr>
            <a:cxnSpLocks noChangeShapeType="1"/>
          </p:cNvCxnSpPr>
          <p:nvPr/>
        </p:nvCxnSpPr>
        <p:spPr bwMode="auto">
          <a:xfrm flipH="1">
            <a:off x="4612501" y="2556436"/>
            <a:ext cx="1595532" cy="0"/>
          </a:xfrm>
          <a:prstGeom prst="straightConnector1">
            <a:avLst/>
          </a:prstGeom>
          <a:noFill/>
          <a:ln w="25400">
            <a:solidFill>
              <a:srgbClr val="FF0000"/>
            </a:solidFill>
            <a:round/>
            <a:headEnd/>
            <a:tailEnd type="none" w="med" len="med"/>
          </a:ln>
        </p:spPr>
      </p:cxnSp>
      <p:sp>
        <p:nvSpPr>
          <p:cNvPr id="8" name="TextBox 7"/>
          <p:cNvSpPr txBox="1"/>
          <p:nvPr/>
        </p:nvSpPr>
        <p:spPr>
          <a:xfrm>
            <a:off x="4756251" y="2160921"/>
            <a:ext cx="1295400" cy="369332"/>
          </a:xfrm>
          <a:prstGeom prst="rect">
            <a:avLst/>
          </a:prstGeom>
          <a:noFill/>
        </p:spPr>
        <p:txBody>
          <a:bodyPr wrap="square" rtlCol="0">
            <a:spAutoFit/>
          </a:bodyPr>
          <a:lstStyle/>
          <a:p>
            <a:pPr algn="ctr"/>
            <a:r>
              <a:rPr lang="en-US" dirty="0"/>
              <a:t>Sensitive</a:t>
            </a:r>
          </a:p>
        </p:txBody>
      </p:sp>
      <p:cxnSp>
        <p:nvCxnSpPr>
          <p:cNvPr id="9" name="Straight Arrow Connector 19"/>
          <p:cNvCxnSpPr>
            <a:cxnSpLocks noChangeShapeType="1"/>
          </p:cNvCxnSpPr>
          <p:nvPr/>
        </p:nvCxnSpPr>
        <p:spPr bwMode="auto">
          <a:xfrm flipH="1">
            <a:off x="6450944" y="2556436"/>
            <a:ext cx="1595532" cy="0"/>
          </a:xfrm>
          <a:prstGeom prst="straightConnector1">
            <a:avLst/>
          </a:prstGeom>
          <a:noFill/>
          <a:ln w="25400">
            <a:solidFill>
              <a:srgbClr val="FF0000"/>
            </a:solidFill>
            <a:round/>
            <a:headEnd/>
            <a:tailEnd type="none" w="med" len="med"/>
          </a:ln>
        </p:spPr>
      </p:cxnSp>
      <p:sp>
        <p:nvSpPr>
          <p:cNvPr id="10" name="TextBox 9"/>
          <p:cNvSpPr txBox="1"/>
          <p:nvPr/>
        </p:nvSpPr>
        <p:spPr>
          <a:xfrm>
            <a:off x="6594694" y="2160921"/>
            <a:ext cx="1295400" cy="369332"/>
          </a:xfrm>
          <a:prstGeom prst="rect">
            <a:avLst/>
          </a:prstGeom>
          <a:noFill/>
        </p:spPr>
        <p:txBody>
          <a:bodyPr wrap="square" rtlCol="0">
            <a:spAutoFit/>
          </a:bodyPr>
          <a:lstStyle/>
          <a:p>
            <a:pPr algn="ctr"/>
            <a:r>
              <a:rPr lang="en-US" dirty="0"/>
              <a:t>Resistance</a:t>
            </a:r>
          </a:p>
        </p:txBody>
      </p:sp>
      <p:sp>
        <p:nvSpPr>
          <p:cNvPr id="11" name="Title 1"/>
          <p:cNvSpPr txBox="1">
            <a:spLocks/>
          </p:cNvSpPr>
          <p:nvPr/>
        </p:nvSpPr>
        <p:spPr>
          <a:xfrm>
            <a:off x="1524000" y="6240604"/>
            <a:ext cx="9144000" cy="6173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0000"/>
                </a:solidFill>
              </a:rPr>
              <a:t>Adding additional markers bluer the picture</a:t>
            </a:r>
          </a:p>
        </p:txBody>
      </p:sp>
    </p:spTree>
    <p:extLst>
      <p:ext uri="{BB962C8B-B14F-4D97-AF65-F5344CB8AC3E}">
        <p14:creationId xmlns:p14="http://schemas.microsoft.com/office/powerpoint/2010/main" val="33947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9175"/>
            <a:ext cx="10515600" cy="1325563"/>
          </a:xfrm>
        </p:spPr>
        <p:txBody>
          <a:bodyPr>
            <a:normAutofit/>
          </a:bodyPr>
          <a:lstStyle/>
          <a:p>
            <a:pPr algn="ctr"/>
            <a:r>
              <a:rPr lang="en-US" b="1" dirty="0">
                <a:solidFill>
                  <a:schemeClr val="accent1"/>
                </a:solidFill>
                <a:latin typeface="+mn-lt"/>
              </a:rPr>
              <a:t>Derivation of kinship</a:t>
            </a:r>
          </a:p>
        </p:txBody>
      </p:sp>
      <p:cxnSp>
        <p:nvCxnSpPr>
          <p:cNvPr id="5" name="Straight Arrow Connector 19"/>
          <p:cNvCxnSpPr>
            <a:cxnSpLocks noChangeShapeType="1"/>
            <a:stCxn id="8" idx="2"/>
            <a:endCxn id="13" idx="0"/>
          </p:cNvCxnSpPr>
          <p:nvPr/>
        </p:nvCxnSpPr>
        <p:spPr bwMode="auto">
          <a:xfrm>
            <a:off x="3859128" y="4154560"/>
            <a:ext cx="0" cy="704122"/>
          </a:xfrm>
          <a:prstGeom prst="straightConnector1">
            <a:avLst/>
          </a:prstGeom>
          <a:noFill/>
          <a:ln w="25400">
            <a:solidFill>
              <a:srgbClr val="3366FF"/>
            </a:solidFill>
            <a:round/>
            <a:headEnd/>
            <a:tailEnd type="stealth" w="lg" len="lg"/>
          </a:ln>
        </p:spPr>
      </p:cxnSp>
      <p:sp>
        <p:nvSpPr>
          <p:cNvPr id="8" name="TextBox 7"/>
          <p:cNvSpPr txBox="1"/>
          <p:nvPr/>
        </p:nvSpPr>
        <p:spPr>
          <a:xfrm>
            <a:off x="2261604" y="3446674"/>
            <a:ext cx="3195049" cy="707886"/>
          </a:xfrm>
          <a:prstGeom prst="rect">
            <a:avLst/>
          </a:prstGeom>
          <a:noFill/>
        </p:spPr>
        <p:txBody>
          <a:bodyPr wrap="square" rtlCol="0">
            <a:spAutoFit/>
          </a:bodyPr>
          <a:lstStyle/>
          <a:p>
            <a:pPr algn="ctr"/>
            <a:r>
              <a:rPr lang="en-US" sz="4000" dirty="0"/>
              <a:t>All SNPs</a:t>
            </a:r>
          </a:p>
        </p:txBody>
      </p:sp>
      <p:sp>
        <p:nvSpPr>
          <p:cNvPr id="12" name="TextBox 11"/>
          <p:cNvSpPr txBox="1"/>
          <p:nvPr/>
        </p:nvSpPr>
        <p:spPr>
          <a:xfrm>
            <a:off x="2261604" y="2046763"/>
            <a:ext cx="3195049" cy="707886"/>
          </a:xfrm>
          <a:prstGeom prst="rect">
            <a:avLst/>
          </a:prstGeom>
          <a:noFill/>
        </p:spPr>
        <p:txBody>
          <a:bodyPr wrap="square" rtlCol="0">
            <a:spAutoFit/>
          </a:bodyPr>
          <a:lstStyle/>
          <a:p>
            <a:pPr algn="ctr"/>
            <a:r>
              <a:rPr lang="en-US" sz="4000" dirty="0"/>
              <a:t>QTNs</a:t>
            </a:r>
          </a:p>
        </p:txBody>
      </p:sp>
      <p:sp>
        <p:nvSpPr>
          <p:cNvPr id="13" name="TextBox 12"/>
          <p:cNvSpPr txBox="1"/>
          <p:nvPr/>
        </p:nvSpPr>
        <p:spPr>
          <a:xfrm>
            <a:off x="1981201" y="4858682"/>
            <a:ext cx="3755855" cy="707886"/>
          </a:xfrm>
          <a:prstGeom prst="rect">
            <a:avLst/>
          </a:prstGeom>
          <a:noFill/>
        </p:spPr>
        <p:txBody>
          <a:bodyPr wrap="square" rtlCol="0">
            <a:spAutoFit/>
          </a:bodyPr>
          <a:lstStyle/>
          <a:p>
            <a:pPr algn="ctr"/>
            <a:r>
              <a:rPr lang="en-US" sz="4000" dirty="0"/>
              <a:t>Non-QTNs SNP</a:t>
            </a:r>
          </a:p>
        </p:txBody>
      </p:sp>
      <p:cxnSp>
        <p:nvCxnSpPr>
          <p:cNvPr id="14" name="Straight Arrow Connector 19"/>
          <p:cNvCxnSpPr>
            <a:cxnSpLocks noChangeShapeType="1"/>
            <a:stCxn id="8" idx="0"/>
            <a:endCxn id="12" idx="2"/>
          </p:cNvCxnSpPr>
          <p:nvPr/>
        </p:nvCxnSpPr>
        <p:spPr bwMode="auto">
          <a:xfrm flipV="1">
            <a:off x="3859128" y="2754650"/>
            <a:ext cx="0" cy="692025"/>
          </a:xfrm>
          <a:prstGeom prst="straightConnector1">
            <a:avLst/>
          </a:prstGeom>
          <a:noFill/>
          <a:ln w="25400">
            <a:solidFill>
              <a:srgbClr val="FF0000"/>
            </a:solidFill>
            <a:round/>
            <a:headEnd/>
            <a:tailEnd type="stealth" w="lg" len="lg"/>
          </a:ln>
        </p:spPr>
      </p:cxnSp>
      <p:sp>
        <p:nvSpPr>
          <p:cNvPr id="23" name="TextBox 22"/>
          <p:cNvSpPr txBox="1"/>
          <p:nvPr/>
        </p:nvSpPr>
        <p:spPr>
          <a:xfrm>
            <a:off x="7826423" y="3446674"/>
            <a:ext cx="2562522" cy="707886"/>
          </a:xfrm>
          <a:prstGeom prst="rect">
            <a:avLst/>
          </a:prstGeom>
          <a:noFill/>
        </p:spPr>
        <p:txBody>
          <a:bodyPr wrap="square" rtlCol="0">
            <a:spAutoFit/>
          </a:bodyPr>
          <a:lstStyle/>
          <a:p>
            <a:pPr algn="ctr"/>
            <a:r>
              <a:rPr lang="en-US" sz="4000" dirty="0"/>
              <a:t>Kinship</a:t>
            </a:r>
          </a:p>
        </p:txBody>
      </p:sp>
      <p:cxnSp>
        <p:nvCxnSpPr>
          <p:cNvPr id="24" name="Straight Arrow Connector 19"/>
          <p:cNvCxnSpPr>
            <a:cxnSpLocks noChangeShapeType="1"/>
          </p:cNvCxnSpPr>
          <p:nvPr/>
        </p:nvCxnSpPr>
        <p:spPr bwMode="auto">
          <a:xfrm>
            <a:off x="5192574" y="2587186"/>
            <a:ext cx="2100808" cy="859489"/>
          </a:xfrm>
          <a:prstGeom prst="straightConnector1">
            <a:avLst/>
          </a:prstGeom>
          <a:noFill/>
          <a:ln w="25400">
            <a:solidFill>
              <a:srgbClr val="FF0000"/>
            </a:solidFill>
            <a:round/>
            <a:headEnd/>
            <a:tailEnd type="stealth" w="lg" len="lg"/>
          </a:ln>
        </p:spPr>
      </p:cxnSp>
      <p:cxnSp>
        <p:nvCxnSpPr>
          <p:cNvPr id="29" name="Straight Arrow Connector 19"/>
          <p:cNvCxnSpPr>
            <a:cxnSpLocks noChangeShapeType="1"/>
          </p:cNvCxnSpPr>
          <p:nvPr/>
        </p:nvCxnSpPr>
        <p:spPr bwMode="auto">
          <a:xfrm flipV="1">
            <a:off x="5302319" y="4154560"/>
            <a:ext cx="2116485" cy="704122"/>
          </a:xfrm>
          <a:prstGeom prst="straightConnector1">
            <a:avLst/>
          </a:prstGeom>
          <a:noFill/>
          <a:ln w="25400">
            <a:solidFill>
              <a:srgbClr val="3366FF"/>
            </a:solidFill>
            <a:round/>
            <a:headEnd/>
            <a:tailEnd type="stealth" w="lg" len="lg"/>
          </a:ln>
        </p:spPr>
      </p:cxnSp>
      <p:cxnSp>
        <p:nvCxnSpPr>
          <p:cNvPr id="34" name="Straight Arrow Connector 19"/>
          <p:cNvCxnSpPr>
            <a:cxnSpLocks noChangeShapeType="1"/>
          </p:cNvCxnSpPr>
          <p:nvPr/>
        </p:nvCxnSpPr>
        <p:spPr bwMode="auto">
          <a:xfrm>
            <a:off x="5192575" y="3857258"/>
            <a:ext cx="2226229" cy="0"/>
          </a:xfrm>
          <a:prstGeom prst="straightConnector1">
            <a:avLst/>
          </a:prstGeom>
          <a:noFill/>
          <a:ln w="25400">
            <a:solidFill>
              <a:schemeClr val="tx1"/>
            </a:solidFill>
            <a:round/>
            <a:headEnd/>
            <a:tailEnd type="stealth" w="lg" len="lg"/>
          </a:ln>
        </p:spPr>
      </p:cxnSp>
    </p:spTree>
    <p:extLst>
      <p:ext uri="{BB962C8B-B14F-4D97-AF65-F5344CB8AC3E}">
        <p14:creationId xmlns:p14="http://schemas.microsoft.com/office/powerpoint/2010/main" val="15577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sp>
        <p:nvSpPr>
          <p:cNvPr id="5" name="Rectangle 4"/>
          <p:cNvSpPr/>
          <p:nvPr/>
        </p:nvSpPr>
        <p:spPr>
          <a:xfrm>
            <a:off x="1991544" y="1268760"/>
            <a:ext cx="8136904" cy="1799560"/>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178017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a 61"/>
          <p:cNvSpPr/>
          <p:nvPr/>
        </p:nvSpPr>
        <p:spPr>
          <a:xfrm rot="5400000">
            <a:off x="6324600" y="9144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678683">
            <a:off x="7976350" y="28610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000000"/>
                </a:solidFill>
              </a:rPr>
              <a:t>QTNs</a:t>
            </a:r>
          </a:p>
        </p:txBody>
      </p:sp>
      <p:sp>
        <p:nvSpPr>
          <p:cNvPr id="60" name="Data 59"/>
          <p:cNvSpPr/>
          <p:nvPr/>
        </p:nvSpPr>
        <p:spPr>
          <a:xfrm rot="5400000">
            <a:off x="5334000" y="1524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rot="678683">
            <a:off x="6985750" y="34706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000000"/>
                </a:solidFill>
              </a:rPr>
              <a:t>QTNs</a:t>
            </a:r>
          </a:p>
        </p:txBody>
      </p:sp>
      <p:sp>
        <p:nvSpPr>
          <p:cNvPr id="56" name="Data 55"/>
          <p:cNvSpPr/>
          <p:nvPr/>
        </p:nvSpPr>
        <p:spPr>
          <a:xfrm rot="5400000">
            <a:off x="4800600" y="18288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rot="678683">
            <a:off x="6452350" y="37754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tx1"/>
                </a:solidFill>
              </a:rPr>
              <a:t>QTNs</a:t>
            </a:r>
          </a:p>
        </p:txBody>
      </p:sp>
      <p:sp>
        <p:nvSpPr>
          <p:cNvPr id="54" name="Data 53"/>
          <p:cNvSpPr/>
          <p:nvPr/>
        </p:nvSpPr>
        <p:spPr>
          <a:xfrm rot="5400000">
            <a:off x="3429000" y="2667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rot="506402">
            <a:off x="3145971" y="5187218"/>
            <a:ext cx="1143000" cy="381000"/>
          </a:xfrm>
          <a:prstGeom prst="rect">
            <a:avLst/>
          </a:prstGeom>
          <a:noFill/>
        </p:spPr>
        <p:txBody>
          <a:bodyPr wrap="square" rtlCol="0">
            <a:spAutoFit/>
          </a:bodyPr>
          <a:lstStyle/>
          <a:p>
            <a:pPr algn="ctr"/>
            <a:r>
              <a:rPr lang="en-US" dirty="0"/>
              <a:t>Average</a:t>
            </a:r>
          </a:p>
        </p:txBody>
      </p:sp>
      <p:sp>
        <p:nvSpPr>
          <p:cNvPr id="16" name="TextBox 15"/>
          <p:cNvSpPr txBox="1"/>
          <p:nvPr/>
        </p:nvSpPr>
        <p:spPr>
          <a:xfrm rot="626375">
            <a:off x="4975739" y="5524505"/>
            <a:ext cx="1295400" cy="369332"/>
          </a:xfrm>
          <a:prstGeom prst="rect">
            <a:avLst/>
          </a:prstGeom>
          <a:noFill/>
        </p:spPr>
        <p:txBody>
          <a:bodyPr wrap="square" rtlCol="0">
            <a:spAutoFit/>
          </a:bodyPr>
          <a:lstStyle/>
          <a:p>
            <a:pPr algn="ctr"/>
            <a:r>
              <a:rPr lang="en-US" dirty="0"/>
              <a:t>Realized</a:t>
            </a:r>
          </a:p>
        </p:txBody>
      </p:sp>
      <p:sp>
        <p:nvSpPr>
          <p:cNvPr id="17" name="TextBox 16"/>
          <p:cNvSpPr txBox="1"/>
          <p:nvPr/>
        </p:nvSpPr>
        <p:spPr>
          <a:xfrm rot="16200000">
            <a:off x="2098882" y="4368842"/>
            <a:ext cx="1639416" cy="369332"/>
          </a:xfrm>
          <a:prstGeom prst="rect">
            <a:avLst/>
          </a:prstGeom>
          <a:noFill/>
        </p:spPr>
        <p:txBody>
          <a:bodyPr wrap="square" rtlCol="0">
            <a:spAutoFit/>
          </a:bodyPr>
          <a:lstStyle/>
          <a:p>
            <a:r>
              <a:rPr lang="en-US" dirty="0"/>
              <a:t>Single trait</a:t>
            </a:r>
          </a:p>
        </p:txBody>
      </p:sp>
      <p:sp>
        <p:nvSpPr>
          <p:cNvPr id="18" name="TextBox 17"/>
          <p:cNvSpPr txBox="1"/>
          <p:nvPr/>
        </p:nvSpPr>
        <p:spPr>
          <a:xfrm rot="16200000">
            <a:off x="2181518" y="2896870"/>
            <a:ext cx="1609328" cy="369332"/>
          </a:xfrm>
          <a:prstGeom prst="rect">
            <a:avLst/>
          </a:prstGeom>
          <a:noFill/>
        </p:spPr>
        <p:txBody>
          <a:bodyPr wrap="square" rtlCol="0">
            <a:spAutoFit/>
          </a:bodyPr>
          <a:lstStyle/>
          <a:p>
            <a:r>
              <a:rPr lang="en-US" dirty="0"/>
              <a:t>All traits</a:t>
            </a:r>
          </a:p>
        </p:txBody>
      </p:sp>
      <p:sp>
        <p:nvSpPr>
          <p:cNvPr id="29" name="Oval 28"/>
          <p:cNvSpPr/>
          <p:nvPr/>
        </p:nvSpPr>
        <p:spPr>
          <a:xfrm rot="824339">
            <a:off x="3251943" y="3083527"/>
            <a:ext cx="1294283"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FFFFFF"/>
                </a:solidFill>
              </a:rPr>
              <a:t>Pedigree</a:t>
            </a:r>
          </a:p>
        </p:txBody>
      </p:sp>
      <p:sp>
        <p:nvSpPr>
          <p:cNvPr id="36" name="Oval 35"/>
          <p:cNvSpPr/>
          <p:nvPr/>
        </p:nvSpPr>
        <p:spPr>
          <a:xfrm rot="711393">
            <a:off x="5026173" y="3392245"/>
            <a:ext cx="1212743" cy="838200"/>
          </a:xfrm>
          <a:prstGeom prst="ellipse">
            <a:avLst/>
          </a:prstGeom>
          <a:pattFill prst="pct10">
            <a:fgClr>
              <a:schemeClr val="bg1"/>
            </a:fgClr>
            <a:bgClr>
              <a:schemeClr val="bg1">
                <a:lumMod val="5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bg1"/>
                </a:solidFill>
              </a:rPr>
              <a:t>Markers</a:t>
            </a:r>
          </a:p>
        </p:txBody>
      </p:sp>
      <p:sp>
        <p:nvSpPr>
          <p:cNvPr id="38" name="Oval 37"/>
          <p:cNvSpPr/>
          <p:nvPr/>
        </p:nvSpPr>
        <p:spPr>
          <a:xfrm rot="678683">
            <a:off x="5080750" y="4606594"/>
            <a:ext cx="1212743" cy="838200"/>
          </a:xfrm>
          <a:prstGeom prst="ellipse">
            <a:avLst/>
          </a:prstGeom>
          <a:pattFill prst="lgGrid">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tx1"/>
                </a:solidFill>
              </a:rPr>
              <a:t>QTNs</a:t>
            </a:r>
          </a:p>
        </p:txBody>
      </p:sp>
      <p:cxnSp>
        <p:nvCxnSpPr>
          <p:cNvPr id="64" name="Straight Arrow Connector 63"/>
          <p:cNvCxnSpPr/>
          <p:nvPr/>
        </p:nvCxnSpPr>
        <p:spPr>
          <a:xfrm flipV="1">
            <a:off x="6400800" y="4648200"/>
            <a:ext cx="609600" cy="381000"/>
          </a:xfrm>
          <a:prstGeom prst="straightConnector1">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15200" y="39624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061960" y="3810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8442960" y="3429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400800" y="4876800"/>
            <a:ext cx="3583632" cy="369332"/>
          </a:xfrm>
          <a:prstGeom prst="rect">
            <a:avLst/>
          </a:prstGeom>
          <a:noFill/>
        </p:spPr>
        <p:txBody>
          <a:bodyPr wrap="square" rtlCol="0">
            <a:spAutoFit/>
          </a:bodyPr>
          <a:lstStyle/>
          <a:p>
            <a:pPr algn="ctr"/>
            <a:r>
              <a:rPr lang="en-US" dirty="0"/>
              <a:t>Remove QTN one at a time</a:t>
            </a:r>
          </a:p>
        </p:txBody>
      </p:sp>
      <p:sp>
        <p:nvSpPr>
          <p:cNvPr id="2" name="Title 1"/>
          <p:cNvSpPr>
            <a:spLocks noGrp="1"/>
          </p:cNvSpPr>
          <p:nvPr>
            <p:ph type="title"/>
          </p:nvPr>
        </p:nvSpPr>
        <p:spPr>
          <a:xfrm>
            <a:off x="1981200" y="24377"/>
            <a:ext cx="8229600" cy="868362"/>
          </a:xfrm>
        </p:spPr>
        <p:txBody>
          <a:bodyPr/>
          <a:lstStyle/>
          <a:p>
            <a:pPr algn="ctr"/>
            <a:r>
              <a:rPr lang="en-US" b="1" dirty="0">
                <a:solidFill>
                  <a:schemeClr val="accent1"/>
                </a:solidFill>
                <a:latin typeface="+mn-lt"/>
              </a:rPr>
              <a:t>Kinship evolution</a:t>
            </a:r>
          </a:p>
        </p:txBody>
      </p:sp>
    </p:spTree>
    <p:extLst>
      <p:ext uri="{BB962C8B-B14F-4D97-AF65-F5344CB8AC3E}">
        <p14:creationId xmlns:p14="http://schemas.microsoft.com/office/powerpoint/2010/main" val="34668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0" grpId="0" animBg="1"/>
      <p:bldP spid="61" grpId="0" animBg="1"/>
      <p:bldP spid="56" grpId="0" animBg="1"/>
      <p:bldP spid="59" grpId="0" animBg="1"/>
      <p:bldP spid="16" grpId="0"/>
      <p:bldP spid="17" grpId="0"/>
      <p:bldP spid="36" grpId="0" animBg="1"/>
      <p:bldP spid="38" grpId="0" animBg="1"/>
      <p:bldP spid="27" grpId="0" animBg="1"/>
      <p:bldP spid="27" grpId="1" animBg="1"/>
      <p:bldP spid="65" grpId="0" animBg="1"/>
      <p:bldP spid="66"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sp>
        <p:nvSpPr>
          <p:cNvPr id="3" name="Rectangle 2"/>
          <p:cNvSpPr/>
          <p:nvPr/>
        </p:nvSpPr>
        <p:spPr>
          <a:xfrm>
            <a:off x="1991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91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3706913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TotalTime>
  <Words>1056</Words>
  <Application>Microsoft Macintosh PowerPoint</Application>
  <PresentationFormat>Widescreen</PresentationFormat>
  <Paragraphs>190</Paragraphs>
  <Slides>20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Symbol</vt:lpstr>
      <vt:lpstr>Verdana</vt:lpstr>
      <vt:lpstr>Office Theme</vt:lpstr>
      <vt:lpstr>Worksheet</vt:lpstr>
      <vt:lpstr>Statistical Genomics</vt:lpstr>
      <vt:lpstr>Outline</vt:lpstr>
      <vt:lpstr>Reduction of Confound with kinship: CMLM</vt:lpstr>
      <vt:lpstr>Variance in MLM</vt:lpstr>
      <vt:lpstr>Kinship defined by single marker</vt:lpstr>
      <vt:lpstr>Derivation of kinship</vt:lpstr>
      <vt:lpstr>Statistical power of kinship from </vt:lpstr>
      <vt:lpstr>Kinship evolution</vt:lpstr>
      <vt:lpstr>Statistical power of kinship from </vt:lpstr>
      <vt:lpstr>Bin approach</vt:lpstr>
      <vt:lpstr>Mimic QTN-1 </vt:lpstr>
      <vt:lpstr>Statistical power of kinship from </vt:lpstr>
      <vt:lpstr>Threshold of excluding pseudo QTNs</vt:lpstr>
      <vt:lpstr>Impact of initial P values</vt:lpstr>
      <vt:lpstr>PowerPoint Presentation</vt:lpstr>
      <vt:lpstr>PowerPoint Presentation</vt:lpstr>
      <vt:lpstr>Simulation with GAPIT</vt:lpstr>
      <vt:lpstr>SUPER in GAPIT</vt:lpstr>
      <vt:lpstr>PowerPoint Presentation</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85</cp:revision>
  <dcterms:created xsi:type="dcterms:W3CDTF">2020-01-18T23:14:17Z</dcterms:created>
  <dcterms:modified xsi:type="dcterms:W3CDTF">2023-03-09T06:53:50Z</dcterms:modified>
</cp:coreProperties>
</file>