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2"/>
  </p:notesMasterIdLst>
  <p:sldIdLst>
    <p:sldId id="307" r:id="rId2"/>
    <p:sldId id="498" r:id="rId3"/>
    <p:sldId id="395" r:id="rId4"/>
    <p:sldId id="365" r:id="rId5"/>
    <p:sldId id="494" r:id="rId6"/>
    <p:sldId id="504" r:id="rId7"/>
    <p:sldId id="487" r:id="rId8"/>
    <p:sldId id="502" r:id="rId9"/>
    <p:sldId id="488" r:id="rId10"/>
    <p:sldId id="490" r:id="rId11"/>
    <p:sldId id="491" r:id="rId12"/>
    <p:sldId id="489" r:id="rId13"/>
    <p:sldId id="492" r:id="rId14"/>
    <p:sldId id="404" r:id="rId15"/>
    <p:sldId id="423" r:id="rId16"/>
    <p:sldId id="368" r:id="rId17"/>
    <p:sldId id="384" r:id="rId18"/>
    <p:sldId id="410" r:id="rId19"/>
    <p:sldId id="356" r:id="rId20"/>
    <p:sldId id="386" r:id="rId21"/>
    <p:sldId id="413" r:id="rId22"/>
    <p:sldId id="493" r:id="rId23"/>
    <p:sldId id="416" r:id="rId24"/>
    <p:sldId id="497" r:id="rId25"/>
    <p:sldId id="505" r:id="rId26"/>
    <p:sldId id="495" r:id="rId27"/>
    <p:sldId id="496" r:id="rId28"/>
    <p:sldId id="500" r:id="rId29"/>
    <p:sldId id="501" r:id="rId30"/>
    <p:sldId id="4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2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ipl.arsusda.gov/curtvt/remluser.html" TargetMode="External"/><Relationship Id="rId13" Type="http://schemas.openxmlformats.org/officeDocument/2006/relationships/image" Target="../media/image33.tiff"/><Relationship Id="rId3" Type="http://schemas.openxmlformats.org/officeDocument/2006/relationships/hyperlink" Target="mailto:lkriese@ag.auburn.edu" TargetMode="External"/><Relationship Id="rId7" Type="http://schemas.openxmlformats.org/officeDocument/2006/relationships/hyperlink" Target="http://aipl.arsusda.gov/curtvt/sample.html" TargetMode="External"/><Relationship Id="rId12" Type="http://schemas.openxmlformats.org/officeDocument/2006/relationships/image" Target="../media/image32.tiff"/><Relationship Id="rId2" Type="http://schemas.openxmlformats.org/officeDocument/2006/relationships/hyperlink" Target="mailto:lvanvleck@unlnotes.un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pl.arsusda.gov/curtvt/remlman.html" TargetMode="External"/><Relationship Id="rId11" Type="http://schemas.openxmlformats.org/officeDocument/2006/relationships/hyperlink" Target="ftp://aipl.arsusda.gov/pub/outgoing/mtdfreml/msf51fix.exe" TargetMode="External"/><Relationship Id="rId5" Type="http://schemas.openxmlformats.org/officeDocument/2006/relationships/hyperlink" Target="http://aipl.arsusda.gov/curtvt/programs.html" TargetMode="External"/><Relationship Id="rId10" Type="http://schemas.openxmlformats.org/officeDocument/2006/relationships/hyperlink" Target="ftp://aipl.arsusda.gov/pub/outgoing/mtdfreml/fpsfix95.exe" TargetMode="External"/><Relationship Id="rId4" Type="http://schemas.openxmlformats.org/officeDocument/2006/relationships/hyperlink" Target="mailto:curtvt@aipl.arsusda.gov" TargetMode="External"/><Relationship Id="rId9" Type="http://schemas.openxmlformats.org/officeDocument/2006/relationships/hyperlink" Target="ftp://aipl.arsusda.gov/pub/outgoing/mtdfreml/userinfo.t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31.jpg"/><Relationship Id="rId7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41.tiff"/><Relationship Id="rId10" Type="http://schemas.openxmlformats.org/officeDocument/2006/relationships/image" Target="../media/image28.tiff"/><Relationship Id="rId4" Type="http://schemas.openxmlformats.org/officeDocument/2006/relationships/image" Target="../media/image36.tiff"/><Relationship Id="rId9" Type="http://schemas.openxmlformats.org/officeDocument/2006/relationships/image" Target="../media/image4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MAS and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works the best for Mendelian traits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AEFC1-7D68-5949-AE24-5D631A6B1232}"/>
              </a:ext>
            </a:extLst>
          </p:cNvPr>
          <p:cNvSpPr txBox="1"/>
          <p:nvPr/>
        </p:nvSpPr>
        <p:spPr>
          <a:xfrm>
            <a:off x="9683495" y="1907972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QTNs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ECA2E-FE81-999C-CC27-9DA65E923B5D}"/>
              </a:ext>
            </a:extLst>
          </p:cNvPr>
          <p:cNvSpPr txBox="1"/>
          <p:nvPr/>
        </p:nvSpPr>
        <p:spPr>
          <a:xfrm>
            <a:off x="9683494" y="3687945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QTNs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316D8-0797-6339-0DE7-9373B6D3DF74}"/>
              </a:ext>
            </a:extLst>
          </p:cNvPr>
          <p:cNvSpPr txBox="1"/>
          <p:nvPr/>
        </p:nvSpPr>
        <p:spPr>
          <a:xfrm>
            <a:off x="9683494" y="5321316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QTNs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9017-8134-77DB-6049-30F8154E22A0}"/>
              </a:ext>
            </a:extLst>
          </p:cNvPr>
          <p:cNvSpPr txBox="1"/>
          <p:nvPr/>
        </p:nvSpPr>
        <p:spPr>
          <a:xfrm rot="16200000">
            <a:off x="112584" y="3726026"/>
            <a:ext cx="33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Heritability=70%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4FA82-1FE0-A87C-DC31-519AD7C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89" y="4689986"/>
            <a:ext cx="5724939" cy="182880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38E00CB8-4715-CD3D-D34F-7B668342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719" y="4933054"/>
            <a:ext cx="1745198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34528-89BD-AC7F-33F5-77B6EC558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81" y="1032386"/>
            <a:ext cx="5724939" cy="1828800"/>
          </a:xfrm>
          <a:prstGeom prst="rect">
            <a:avLst/>
          </a:prstGeom>
        </p:spPr>
      </p:pic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C6E09E98-3BD4-9C32-14EA-45117B8BFA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4"/>
          <a:stretch/>
        </p:blipFill>
        <p:spPr>
          <a:xfrm>
            <a:off x="7927142" y="1275454"/>
            <a:ext cx="1706806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E84C05-5502-9FFF-BAC6-91C9D59F4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304" y="2861186"/>
            <a:ext cx="5724939" cy="1828800"/>
          </a:xfrm>
          <a:prstGeom prst="rect">
            <a:avLst/>
          </a:prstGeom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44AD439A-ECD7-4BEF-530C-AF6C7927D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096" y="3104254"/>
            <a:ext cx="176444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08211"/>
            <a:ext cx="12192000" cy="935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do not work when GWAS does not have 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C82A-3B40-4574-CA88-1FDA14846808}"/>
              </a:ext>
            </a:extLst>
          </p:cNvPr>
          <p:cNvSpPr txBox="1"/>
          <p:nvPr/>
        </p:nvSpPr>
        <p:spPr>
          <a:xfrm>
            <a:off x="4911427" y="4945245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QTNs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A804-E9BA-9A4E-8041-D1BAC1A88699}"/>
              </a:ext>
            </a:extLst>
          </p:cNvPr>
          <p:cNvSpPr txBox="1"/>
          <p:nvPr/>
        </p:nvSpPr>
        <p:spPr>
          <a:xfrm rot="16200000">
            <a:off x="2440762" y="3244333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 (R2)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51B7D-D891-83A2-16E9-0C3B6CA4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202045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6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lower heritability, the lower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8F57-BB7F-8D25-FF6C-729E5AB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7" y="1032386"/>
            <a:ext cx="5724939" cy="18288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9158677-4305-7FF7-7846-1DC58CB8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97" y="1275454"/>
            <a:ext cx="1745198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AEFC1-7D68-5949-AE24-5D631A6B1232}"/>
              </a:ext>
            </a:extLst>
          </p:cNvPr>
          <p:cNvSpPr txBox="1"/>
          <p:nvPr/>
        </p:nvSpPr>
        <p:spPr>
          <a:xfrm>
            <a:off x="9683495" y="1907972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H2=70%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ECA2E-FE81-999C-CC27-9DA65E923B5D}"/>
              </a:ext>
            </a:extLst>
          </p:cNvPr>
          <p:cNvSpPr txBox="1"/>
          <p:nvPr/>
        </p:nvSpPr>
        <p:spPr>
          <a:xfrm>
            <a:off x="9683494" y="3646711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H2=50%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316D8-0797-6339-0DE7-9373B6D3DF74}"/>
              </a:ext>
            </a:extLst>
          </p:cNvPr>
          <p:cNvSpPr txBox="1"/>
          <p:nvPr/>
        </p:nvSpPr>
        <p:spPr>
          <a:xfrm>
            <a:off x="9683494" y="5539573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H2=30%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9017-8134-77DB-6049-30F8154E22A0}"/>
              </a:ext>
            </a:extLst>
          </p:cNvPr>
          <p:cNvSpPr txBox="1"/>
          <p:nvPr/>
        </p:nvSpPr>
        <p:spPr>
          <a:xfrm rot="16200000">
            <a:off x="112584" y="3726026"/>
            <a:ext cx="33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 QTNs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EBF07-884D-3914-DC93-6FB1D1974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28" y="2861186"/>
            <a:ext cx="5724939" cy="182880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BE917B3F-8A2A-1A3A-10A1-5F4DE687F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297" y="3108851"/>
            <a:ext cx="1764443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25B046-80BE-7B6A-76DD-686235D6B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367" y="4689986"/>
            <a:ext cx="5724939" cy="1828800"/>
          </a:xfrm>
          <a:prstGeom prst="rect">
            <a:avLst/>
          </a:prstGeom>
        </p:spPr>
      </p:pic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DF422114-4A82-86C7-31AF-1D4CFEAD6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297" y="5029200"/>
            <a:ext cx="17964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0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Kinship</a:t>
            </a:r>
            <a:r>
              <a:rPr lang="en-US" sz="3600" dirty="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8176E-959B-1878-C4F4-7A92043439A8}"/>
              </a:ext>
            </a:extLst>
          </p:cNvPr>
          <p:cNvSpPr txBox="1"/>
          <p:nvPr/>
        </p:nvSpPr>
        <p:spPr>
          <a:xfrm>
            <a:off x="138183" y="2663716"/>
            <a:ext cx="136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MAS</a:t>
            </a:r>
          </a:p>
        </p:txBody>
      </p:sp>
      <p:cxnSp>
        <p:nvCxnSpPr>
          <p:cNvPr id="4" name="Straight Arrow Connector 25">
            <a:extLst>
              <a:ext uri="{FF2B5EF4-FFF2-40B4-BE49-F238E27FC236}">
                <a16:creationId xmlns:a16="http://schemas.microsoft.com/office/drawing/2014/main" id="{63F8E1F6-16C7-DF62-F346-6E9DB76A5D90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H="1">
            <a:off x="1506267" y="2986882"/>
            <a:ext cx="1616004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26">
            <a:extLst>
              <a:ext uri="{FF2B5EF4-FFF2-40B4-BE49-F238E27FC236}">
                <a16:creationId xmlns:a16="http://schemas.microsoft.com/office/drawing/2014/main" id="{CB67E057-8BF2-0807-930D-8DDA64EB8D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2271" y="2986881"/>
            <a:ext cx="0" cy="1239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436E93-45DF-B98F-65D9-C36D870F8C3D}"/>
              </a:ext>
            </a:extLst>
          </p:cNvPr>
          <p:cNvSpPr txBox="1"/>
          <p:nvPr/>
        </p:nvSpPr>
        <p:spPr>
          <a:xfrm>
            <a:off x="9220200" y="5203544"/>
            <a:ext cx="2991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Breeding value (</a:t>
            </a:r>
            <a:r>
              <a:rPr lang="en-US" sz="3600" dirty="0" err="1"/>
              <a:t>gBLUP</a:t>
            </a:r>
            <a:r>
              <a:rPr lang="en-US" sz="3600" dirty="0"/>
              <a:t>)</a:t>
            </a:r>
          </a:p>
        </p:txBody>
      </p: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4704C5C9-D0E9-3551-7661-A73F0203C0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580524"/>
            <a:ext cx="840582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26">
            <a:extLst>
              <a:ext uri="{FF2B5EF4-FFF2-40B4-BE49-F238E27FC236}">
                <a16:creationId xmlns:a16="http://schemas.microsoft.com/office/drawing/2014/main" id="{C9495336-42C9-2E11-6670-ECB860094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241925"/>
            <a:ext cx="0" cy="338599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462222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3205140" y="1928792"/>
            <a:ext cx="679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5141" y="2654958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41" y="2654958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5140" y="3852344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40" y="3852344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1059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1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7429" y="2828130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29" y="2828130"/>
                <a:ext cx="6453052" cy="1201739"/>
              </a:xfrm>
              <a:prstGeom prst="rect">
                <a:avLst/>
              </a:prstGeom>
              <a:blipFill>
                <a:blip r:embed="rId2"/>
                <a:stretch>
                  <a:fillRect l="-353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1BA0C-0734-5398-2014-BA17BC7B75E7}"/>
                  </a:ext>
                </a:extLst>
              </p:cNvPr>
              <p:cNvSpPr txBox="1"/>
              <p:nvPr/>
            </p:nvSpPr>
            <p:spPr>
              <a:xfrm>
                <a:off x="2707429" y="4175282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1BA0C-0734-5398-2014-BA17BC7B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29" y="4175282"/>
                <a:ext cx="2825325" cy="1002134"/>
              </a:xfrm>
              <a:prstGeom prst="rect">
                <a:avLst/>
              </a:prstGeom>
              <a:blipFill>
                <a:blip r:embed="rId3"/>
                <a:stretch>
                  <a:fillRect l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50E873-FE4B-7AA9-2DB7-EC6FBED9E353}"/>
                  </a:ext>
                </a:extLst>
              </p:cNvPr>
              <p:cNvSpPr txBox="1"/>
              <p:nvPr/>
            </p:nvSpPr>
            <p:spPr>
              <a:xfrm>
                <a:off x="5936836" y="4430128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50E873-FE4B-7AA9-2DB7-EC6FBED9E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36" y="4430128"/>
                <a:ext cx="1852045" cy="492443"/>
              </a:xfrm>
              <a:prstGeom prst="rect">
                <a:avLst/>
              </a:prstGeom>
              <a:blipFill>
                <a:blip r:embed="rId4"/>
                <a:stretch>
                  <a:fillRect l="-1361" r="-74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47D7F-F24C-0291-1A7F-A75105869C1B}"/>
                  </a:ext>
                </a:extLst>
              </p:cNvPr>
              <p:cNvSpPr txBox="1"/>
              <p:nvPr/>
            </p:nvSpPr>
            <p:spPr>
              <a:xfrm>
                <a:off x="2558005" y="1678329"/>
                <a:ext cx="94217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Estimation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2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: Maximum Likelihood (EMMA)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47D7F-F24C-0291-1A7F-A7510586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5" y="1678329"/>
                <a:ext cx="9421792" cy="584775"/>
              </a:xfrm>
              <a:prstGeom prst="rect">
                <a:avLst/>
              </a:prstGeom>
              <a:blipFill>
                <a:blip r:embed="rId5"/>
                <a:stretch>
                  <a:fillRect l="-1615" t="-12766" r="-12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00961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Henderson's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89" y="2008981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5" y="4018757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5" y="5234782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7C621-34BC-50A1-F3AA-A3B6F798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1059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gBLUP</a:t>
            </a:r>
            <a:r>
              <a:rPr lang="en-US" sz="3600" dirty="0">
                <a:solidFill>
                  <a:schemeClr val="accent2"/>
                </a:solidFill>
              </a:rPr>
              <a:t> reinvent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4753" y="46543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00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056" r="5188"/>
          <a:stretch/>
        </p:blipFill>
        <p:spPr>
          <a:xfrm>
            <a:off x="4671237" y="4431574"/>
            <a:ext cx="125464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2418" r="13826"/>
          <a:stretch/>
        </p:blipFill>
        <p:spPr>
          <a:xfrm>
            <a:off x="6590125" y="4431574"/>
            <a:ext cx="1348853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FC773-8FEE-B043-A2DC-B219EC9223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50" r="11537"/>
          <a:stretch/>
        </p:blipFill>
        <p:spPr>
          <a:xfrm>
            <a:off x="2612142" y="4431574"/>
            <a:ext cx="14449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5891" y="179250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>
                <a:solidFill>
                  <a:prstClr val="black"/>
                </a:solidFill>
                <a:latin typeface="Times-Roman" charset="0"/>
              </a:rPr>
              <a:t>(MTDFREML)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Welcome 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6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2980" y="5444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2980" y="3920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MTDF-PREP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375" y="2243960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MTDF-NRM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8775" y="2243960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MTDF-ARM</a:t>
            </a:r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6265480" y="3060941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5231476" y="3060941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6265480" y="4737341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1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7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825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Marker based kinship in MTDFREML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Zhang</a:t>
            </a:r>
            <a:r>
              <a:rPr lang="en-US" dirty="0"/>
              <a:t> et al., J. </a:t>
            </a:r>
            <a:r>
              <a:rPr lang="en-US" dirty="0" err="1"/>
              <a:t>Anim</a:t>
            </a:r>
            <a:r>
              <a:rPr lang="en-US" dirty="0"/>
              <a:t> Sci.,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4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4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4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BLUP and variance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6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Arbitrary </a:t>
            </a:r>
          </a:p>
          <a:p>
            <a:r>
              <a:rPr lang="en-US" b="1" dirty="0"/>
              <a:t>Relationship </a:t>
            </a:r>
          </a:p>
          <a:p>
            <a:r>
              <a:rPr lang="en-US" b="1" dirty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73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F43D06-388A-AF49-980C-B5E9481C0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0" r="11537"/>
          <a:stretch/>
        </p:blipFill>
        <p:spPr>
          <a:xfrm>
            <a:off x="8394480" y="4658122"/>
            <a:ext cx="14449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MAS</a:t>
            </a:r>
          </a:p>
          <a:p>
            <a:r>
              <a:rPr lang="en-US" dirty="0">
                <a:latin typeface="Constantia" charset="0"/>
              </a:rPr>
              <a:t>MAS in GAPIT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gBLUP</a:t>
            </a:r>
            <a:r>
              <a:rPr lang="en-US" dirty="0">
                <a:latin typeface="Constantia" charset="0"/>
              </a:rPr>
              <a:t> in GAPIT</a:t>
            </a:r>
          </a:p>
        </p:txBody>
      </p:sp>
    </p:spTree>
    <p:extLst>
      <p:ext uri="{BB962C8B-B14F-4D97-AF65-F5344CB8AC3E}">
        <p14:creationId xmlns:p14="http://schemas.microsoft.com/office/powerpoint/2010/main" val="22647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2365" y="1935950"/>
            <a:ext cx="3834091" cy="2592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M: n individual by m SNPs</a:t>
            </a:r>
          </a:p>
          <a:p>
            <a:r>
              <a:rPr lang="en-US" dirty="0"/>
              <a:t>M: -1, 0 and 1</a:t>
            </a:r>
          </a:p>
          <a:p>
            <a:r>
              <a:rPr lang="en-US" dirty="0"/>
              <a:t>Pi: frequency of 2</a:t>
            </a:r>
            <a:r>
              <a:rPr lang="en-US" baseline="30000" dirty="0"/>
              <a:t>nd</a:t>
            </a:r>
            <a:r>
              <a:rPr lang="en-US" dirty="0"/>
              <a:t> allele for SNP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P: Column of </a:t>
            </a:r>
            <a:r>
              <a:rPr lang="en-US" dirty="0" err="1"/>
              <a:t>i</a:t>
            </a:r>
            <a:r>
              <a:rPr lang="en-US" dirty="0"/>
              <a:t> is 2(pi-.5)</a:t>
            </a:r>
          </a:p>
          <a:p>
            <a:r>
              <a:rPr lang="en-US" dirty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Efficient kinship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1" y="2647459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91 (11) 4414-4423. Efficient Methods to Compute Genomic Predictions P. M. </a:t>
            </a:r>
            <a:r>
              <a:rPr lang="en-US" sz="1600" dirty="0" err="1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742365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</a:t>
            </a:r>
            <a:r>
              <a:rPr lang="en-US" baseline="30000"/>
              <a:t>t</a:t>
            </a:r>
            <a:r>
              <a:rPr lang="en-US"/>
              <a:t>, Efficient</a:t>
            </a:r>
          </a:p>
          <a:p>
            <a:r>
              <a:rPr lang="en-US"/>
              <a:t>gBLUP=Ridge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0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2792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714" t="16939" r="23827" b="23252"/>
          <a:stretch/>
        </p:blipFill>
        <p:spPr>
          <a:xfrm>
            <a:off x="2804938" y="1770472"/>
            <a:ext cx="1039889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5802" y="1752133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Rex Bernardo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8384" y="3252372"/>
            <a:ext cx="312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= C V</a:t>
            </a:r>
            <a:r>
              <a:rPr lang="pl-PL" sz="3600" baseline="30000" dirty="0">
                <a:solidFill>
                  <a:srgbClr val="111111"/>
                </a:solidFill>
                <a:latin typeface="Arial" charset="0"/>
              </a:rPr>
              <a:t>−1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</a:t>
            </a:r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pl-PL" sz="3600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35095" y="4082080"/>
            <a:ext cx="882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 1 vector of predicted yields of missing single crosses;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C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genetic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between the missing and predictor hybrids;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V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phenotypic variances and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among predictor hybrids;  </a:t>
            </a:r>
          </a:p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× 1 vector of predictor hybrid yields corrected for trial effects. </a:t>
            </a:r>
            <a:endParaRPr lang="en-US"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2" y="5350969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380" y="0"/>
            <a:ext cx="8479221" cy="100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Pedigree + Marker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801" y="313303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45" y="3203117"/>
            <a:ext cx="9144000" cy="3654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30F13-AB6C-064A-81B9-199DE0B94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05" y="1612325"/>
            <a:ext cx="5564084" cy="121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D136-5A32-C34F-B7E2-002E4710DCF8}"/>
              </a:ext>
            </a:extLst>
          </p:cNvPr>
          <p:cNvSpPr txBox="1"/>
          <p:nvPr/>
        </p:nvSpPr>
        <p:spPr>
          <a:xfrm>
            <a:off x="2815459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4EA2F0-D8F9-E144-96BA-F0BDAC1498D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974225" y="2486109"/>
            <a:ext cx="69255" cy="446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0392D0-912B-B646-96FC-A581D56A34BF}"/>
              </a:ext>
            </a:extLst>
          </p:cNvPr>
          <p:cNvSpPr txBox="1"/>
          <p:nvPr/>
        </p:nvSpPr>
        <p:spPr>
          <a:xfrm>
            <a:off x="484367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 kinship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D5F1CF-EE4D-5648-800F-20BDD0F515D5}"/>
              </a:ext>
            </a:extLst>
          </p:cNvPr>
          <p:cNvCxnSpPr>
            <a:cxnSpLocks/>
          </p:cNvCxnSpPr>
          <p:nvPr/>
        </p:nvCxnSpPr>
        <p:spPr>
          <a:xfrm>
            <a:off x="7146564" y="2674694"/>
            <a:ext cx="95157" cy="257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CE4E88-B9AD-EF4B-AAB8-B3F9626B0CBF}"/>
              </a:ext>
            </a:extLst>
          </p:cNvPr>
          <p:cNvSpPr txBox="1"/>
          <p:nvPr/>
        </p:nvSpPr>
        <p:spPr>
          <a:xfrm>
            <a:off x="674684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Arbitrary weight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55463-AB37-0E44-AFEB-102D1BED8E4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347607" y="1494484"/>
            <a:ext cx="122323" cy="3499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09ABD0-332C-044A-A923-6857D03F89F6}"/>
              </a:ext>
            </a:extLst>
          </p:cNvPr>
          <p:cNvSpPr txBox="1"/>
          <p:nvPr/>
        </p:nvSpPr>
        <p:spPr>
          <a:xfrm>
            <a:off x="4311164" y="1125152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 genotyped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CEF31-A49D-A044-805D-ED09765C2A73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445829" y="1648728"/>
            <a:ext cx="188624" cy="5699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1675C-8FCF-234D-8FA3-ACE581551E25}"/>
              </a:ext>
            </a:extLst>
          </p:cNvPr>
          <p:cNvSpPr txBox="1"/>
          <p:nvPr/>
        </p:nvSpPr>
        <p:spPr>
          <a:xfrm>
            <a:off x="6475687" y="1002397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 of non genotyped</a:t>
            </a:r>
          </a:p>
        </p:txBody>
      </p:sp>
    </p:spTree>
    <p:extLst>
      <p:ext uri="{BB962C8B-B14F-4D97-AF65-F5344CB8AC3E}">
        <p14:creationId xmlns:p14="http://schemas.microsoft.com/office/powerpoint/2010/main" val="57724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2737389" y="2"/>
            <a:ext cx="7650458" cy="6857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D5BE34-93D2-1945-9A04-B581024E0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r="11537"/>
          <a:stretch/>
        </p:blipFill>
        <p:spPr>
          <a:xfrm>
            <a:off x="2384706" y="5483585"/>
            <a:ext cx="914400" cy="1157291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573491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MAS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663982" y="6412530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5714" t="16939" r="23827" b="23252"/>
          <a:stretch/>
        </p:blipFill>
        <p:spPr>
          <a:xfrm>
            <a:off x="5489673" y="28000"/>
            <a:ext cx="914400" cy="12060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65539" y="51567"/>
            <a:ext cx="222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RFLP kinship in maize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0266" y="243746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0966" y="97985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5199"/>
          <a:stretch/>
        </p:blipFill>
        <p:spPr>
          <a:xfrm>
            <a:off x="1757588" y="1589773"/>
            <a:ext cx="914400" cy="1102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56" y="3185953"/>
            <a:ext cx="914400" cy="1228953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/>
          <a:srcRect l="841" t="1388" r="9259" b="4514"/>
          <a:stretch/>
        </p:blipFill>
        <p:spPr>
          <a:xfrm>
            <a:off x="8982624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6579143" y="1861113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Genetics, 2001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04943" y="3313950"/>
            <a:ext cx="267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RR, Bayes A, B, Cpi,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4818044" y="1421072"/>
            <a:ext cx="1057439" cy="10120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4488566" y="1637704"/>
            <a:ext cx="3229" cy="7954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862872" y="2622133"/>
            <a:ext cx="1206898" cy="66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825635" y="4276094"/>
            <a:ext cx="120483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1988" y="1653302"/>
            <a:ext cx="235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Efficient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J. Dairy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2008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8578" y="4479860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single step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GES, 2011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97332" y="329425"/>
            <a:ext cx="2488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of Marker Based Relationships with 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2007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86504" y="2438790"/>
            <a:ext cx="1065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59151" y="4151636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05241" y="3907574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93276" y="3918774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B. Hayes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957552" y="3929253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M. Goddard</a:t>
            </a:r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5663982" y="3496395"/>
            <a:ext cx="93616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732" y="252290"/>
            <a:ext cx="914400" cy="1381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3751217" y="1382714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08D35-0B31-5D46-9BBC-2C1CC5593FEA}"/>
              </a:ext>
            </a:extLst>
          </p:cNvPr>
          <p:cNvSpPr/>
          <p:nvPr/>
        </p:nvSpPr>
        <p:spPr>
          <a:xfrm>
            <a:off x="4030468" y="409142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3BE21D-2BD4-234E-81C7-45A5529D2714}"/>
              </a:ext>
            </a:extLst>
          </p:cNvPr>
          <p:cNvSpPr/>
          <p:nvPr/>
        </p:nvSpPr>
        <p:spPr>
          <a:xfrm>
            <a:off x="3299167" y="5662063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Super and compression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Heredity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E37C30-D161-E94A-A541-116046D7FD32}"/>
              </a:ext>
            </a:extLst>
          </p:cNvPr>
          <p:cNvSpPr/>
          <p:nvPr/>
        </p:nvSpPr>
        <p:spPr>
          <a:xfrm>
            <a:off x="2406657" y="6366293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Z. Zhang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6D1B61-A915-3147-8B08-294EDCF86D79}"/>
              </a:ext>
            </a:extLst>
          </p:cNvPr>
          <p:cNvSpPr/>
          <p:nvPr/>
        </p:nvSpPr>
        <p:spPr>
          <a:xfrm>
            <a:off x="4810647" y="47540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19482C-AB0D-104B-8741-97D82D4ED60C}"/>
              </a:ext>
            </a:extLst>
          </p:cNvPr>
          <p:cNvSpPr/>
          <p:nvPr/>
        </p:nvSpPr>
        <p:spPr>
          <a:xfrm>
            <a:off x="5346763" y="53216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cBLUP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9B606B-6223-2743-889C-974D25B85D94}"/>
              </a:ext>
            </a:extLst>
          </p:cNvPr>
          <p:cNvCxnSpPr>
            <a:cxnSpLocks/>
          </p:cNvCxnSpPr>
          <p:nvPr/>
        </p:nvCxnSpPr>
        <p:spPr>
          <a:xfrm flipV="1">
            <a:off x="3329745" y="5029201"/>
            <a:ext cx="1488299" cy="47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844925-740A-2940-AFED-2928683FEA1A}"/>
              </a:ext>
            </a:extLst>
          </p:cNvPr>
          <p:cNvCxnSpPr>
            <a:cxnSpLocks/>
          </p:cNvCxnSpPr>
          <p:nvPr/>
        </p:nvCxnSpPr>
        <p:spPr>
          <a:xfrm flipV="1">
            <a:off x="3329745" y="5514621"/>
            <a:ext cx="2060427" cy="894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qual 1">
            <a:extLst>
              <a:ext uri="{FF2B5EF4-FFF2-40B4-BE49-F238E27FC236}">
                <a16:creationId xmlns:a16="http://schemas.microsoft.com/office/drawing/2014/main" id="{0CE211F0-A327-B33E-0AC2-62F4165DC7F9}"/>
              </a:ext>
            </a:extLst>
          </p:cNvPr>
          <p:cNvSpPr/>
          <p:nvPr/>
        </p:nvSpPr>
        <p:spPr>
          <a:xfrm rot="8491441">
            <a:off x="3205957" y="2801134"/>
            <a:ext cx="1008312" cy="48076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D8BABC-46BB-C7FB-27B2-D626BF96FB4C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2841383" y="2628665"/>
            <a:ext cx="780787" cy="3021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  <p:bldP spid="47" grpId="0"/>
      <p:bldP spid="61" grpId="0"/>
      <p:bldP spid="62" grpId="0"/>
      <p:bldP spid="63" grpId="0"/>
      <p:bldP spid="65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12587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59152" y="1018403"/>
            <a:ext cx="11473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endParaRPr lang="en-US" sz="2400" dirty="0"/>
          </a:p>
          <a:p>
            <a:r>
              <a:rPr lang="is-IS" sz="2400" dirty="0"/>
              <a:t>set.seed(99164)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n=</a:t>
            </a:r>
            <a:r>
              <a:rPr lang="en-US" sz="2400" dirty="0" err="1">
                <a:solidFill>
                  <a:srgbClr val="FF0000"/>
                </a:solidFill>
              </a:rPr>
              <a:t>nrow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testing=sample(</a:t>
            </a:r>
            <a:r>
              <a:rPr lang="en-US" sz="2400" dirty="0" err="1">
                <a:solidFill>
                  <a:srgbClr val="FF0000"/>
                </a:solidFill>
              </a:rPr>
              <a:t>n,round</a:t>
            </a:r>
            <a:r>
              <a:rPr lang="en-US" sz="2400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training=-testing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 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, 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/>
              <a:t>h2=.7,</a:t>
            </a:r>
          </a:p>
          <a:p>
            <a:r>
              <a:rPr lang="en-US" sz="2400" dirty="0"/>
              <a:t>NQTN=100, </a:t>
            </a:r>
          </a:p>
          <a:p>
            <a:r>
              <a:rPr lang="en-US" sz="2400" dirty="0" err="1"/>
              <a:t>QTNDist</a:t>
            </a:r>
            <a:r>
              <a:rPr lang="en-US" sz="2400" dirty="0"/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2002797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PU with binary numbers and blueprint">
            <a:extLst>
              <a:ext uri="{FF2B5EF4-FFF2-40B4-BE49-F238E27FC236}">
                <a16:creationId xmlns:a16="http://schemas.microsoft.com/office/drawing/2014/main" id="{F64D51C8-84B0-8AE7-0459-0C9EE6BF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r="7672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715" y="0"/>
            <a:ext cx="5458428" cy="1134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02715" y="954704"/>
            <a:ext cx="11744721" cy="590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source("http://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</a:t>
            </a:r>
            <a:r>
              <a:rPr lang="en-US" sz="2400" dirty="0" err="1">
                <a:solidFill>
                  <a:srgbClr val="FF0000"/>
                </a:solidFill>
              </a:rPr>
              <a:t>gapit_functions.txt</a:t>
            </a:r>
            <a:r>
              <a:rPr lang="en-US" sz="2400" dirty="0">
                <a:solidFill>
                  <a:srgbClr val="FF0000"/>
                </a:solidFill>
              </a:rPr>
              <a:t>")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mdp_numeric.txt",head</a:t>
            </a:r>
            <a:r>
              <a:rPr lang="en-US" sz="2400" dirty="0">
                <a:solidFill>
                  <a:srgbClr val="FF0000"/>
                </a:solidFill>
              </a:rPr>
              <a:t>=T)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mdp_SNP_information.txt",head</a:t>
            </a:r>
            <a:r>
              <a:rPr lang="en-US" sz="2400" dirty="0">
                <a:solidFill>
                  <a:srgbClr val="FF0000"/>
                </a:solidFill>
              </a:rPr>
              <a:t>=T)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set.seed</a:t>
            </a:r>
            <a:r>
              <a:rPr lang="en-US" sz="2400" dirty="0">
                <a:solidFill>
                  <a:schemeClr val="accent1"/>
                </a:solidFill>
              </a:rPr>
              <a:t>(99164)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n=</a:t>
            </a:r>
            <a:r>
              <a:rPr lang="en-US" sz="2400" dirty="0" err="1">
                <a:solidFill>
                  <a:schemeClr val="accent1"/>
                </a:solidFill>
              </a:rPr>
              <a:t>nrow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1"/>
                </a:solidFill>
              </a:rPr>
              <a:t>myGD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testing=sample(</a:t>
            </a:r>
            <a:r>
              <a:rPr lang="en-US" sz="2400" dirty="0" err="1">
                <a:solidFill>
                  <a:schemeClr val="accent1"/>
                </a:solidFill>
              </a:rPr>
              <a:t>n,round</a:t>
            </a:r>
            <a:r>
              <a:rPr lang="en-US" sz="2400" dirty="0">
                <a:solidFill>
                  <a:schemeClr val="accent1"/>
                </a:solidFill>
              </a:rPr>
              <a:t>(n/5),replace=F)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training=-testing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set.seed</a:t>
            </a:r>
            <a:r>
              <a:rPr lang="en-US" sz="2400" dirty="0">
                <a:solidFill>
                  <a:srgbClr val="FF0000"/>
                </a:solidFill>
              </a:rPr>
              <a:t>(99164)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mySim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GAPIT.Phenotype.Simulation</a:t>
            </a:r>
            <a:r>
              <a:rPr lang="en-US" sz="2400" dirty="0">
                <a:solidFill>
                  <a:srgbClr val="FF0000"/>
                </a:solidFill>
              </a:rPr>
              <a:t>(GD=</a:t>
            </a: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, GM=</a:t>
            </a: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h2=.7,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NQTN=20,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QTNDist</a:t>
            </a:r>
            <a:r>
              <a:rPr lang="en-US" sz="2400" dirty="0">
                <a:solidFill>
                  <a:srgbClr val="FF0000"/>
                </a:solidFill>
              </a:rPr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99239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(20 QTNs)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563154" y="935212"/>
            <a:ext cx="65444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#</a:t>
            </a:r>
            <a:r>
              <a:rPr lang="en-US" sz="2400">
                <a:solidFill>
                  <a:schemeClr val="accent1"/>
                </a:solidFill>
              </a:rPr>
              <a:t>gBLUP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/>
              <a:t>myGAPIT5 &lt;- GAPIT(</a:t>
            </a:r>
          </a:p>
          <a:p>
            <a:r>
              <a:rPr lang="en-US" sz="2400" dirty="0"/>
              <a:t>Y=</a:t>
            </a:r>
            <a:r>
              <a:rPr lang="en-US" sz="2400" dirty="0" err="1"/>
              <a:t>mySim$Y</a:t>
            </a:r>
            <a:r>
              <a:rPr lang="en-US" sz="2400" dirty="0"/>
              <a:t>[training,],</a:t>
            </a:r>
          </a:p>
          <a:p>
            <a:r>
              <a:rPr lang="en-US" sz="2400" dirty="0"/>
              <a:t>GD=</a:t>
            </a:r>
            <a:r>
              <a:rPr lang="en-US" sz="2400" dirty="0" err="1"/>
              <a:t>myGD</a:t>
            </a:r>
            <a:r>
              <a:rPr lang="en-US" sz="2400" dirty="0"/>
              <a:t>, 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PCA.total</a:t>
            </a:r>
            <a:r>
              <a:rPr lang="en-US" sz="2400" dirty="0"/>
              <a:t>=3,</a:t>
            </a:r>
          </a:p>
          <a:p>
            <a:r>
              <a:rPr lang="fi-FI" sz="2400" dirty="0" err="1">
                <a:solidFill>
                  <a:srgbClr val="FF0000"/>
                </a:solidFill>
              </a:rPr>
              <a:t>model</a:t>
            </a:r>
            <a:r>
              <a:rPr lang="fi-FI" sz="2400" dirty="0">
                <a:solidFill>
                  <a:srgbClr val="FF0000"/>
                </a:solidFill>
              </a:rPr>
              <a:t>="</a:t>
            </a:r>
            <a:r>
              <a:rPr lang="fi-FI" sz="2400" dirty="0" err="1">
                <a:solidFill>
                  <a:srgbClr val="FF0000"/>
                </a:solidFill>
              </a:rPr>
              <a:t>gBLUP</a:t>
            </a:r>
            <a:r>
              <a:rPr lang="fi-FI" sz="2400" dirty="0">
                <a:solidFill>
                  <a:srgbClr val="FF0000"/>
                </a:solidFill>
              </a:rPr>
              <a:t>", </a:t>
            </a:r>
          </a:p>
          <a:p>
            <a:r>
              <a:rPr lang="en-US" sz="2400" dirty="0" err="1"/>
              <a:t>SNP.test</a:t>
            </a:r>
            <a:r>
              <a:rPr lang="en-US" sz="2400" dirty="0"/>
              <a:t>=FALSE,</a:t>
            </a:r>
          </a:p>
          <a:p>
            <a:r>
              <a:rPr lang="en-US" sz="2400" dirty="0"/>
              <a:t>memo="</a:t>
            </a:r>
            <a:r>
              <a:rPr lang="en-US" sz="2400" dirty="0" err="1"/>
              <a:t>gBLUP</a:t>
            </a:r>
            <a:r>
              <a:rPr lang="en-US" sz="2400" dirty="0"/>
              <a:t>"</a:t>
            </a:r>
            <a:r>
              <a:rPr lang="is-IS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order=</a:t>
            </a:r>
            <a:r>
              <a:rPr lang="en-US" sz="2400" dirty="0">
                <a:solidFill>
                  <a:srgbClr val="FF0000"/>
                </a:solidFill>
              </a:rPr>
              <a:t>match</a:t>
            </a:r>
            <a:r>
              <a:rPr lang="en-US" sz="2400" dirty="0"/>
              <a:t>(</a:t>
            </a:r>
            <a:r>
              <a:rPr lang="en-US" sz="2400" dirty="0" err="1"/>
              <a:t>mySim$Y</a:t>
            </a:r>
            <a:r>
              <a:rPr lang="en-US" sz="2400" dirty="0"/>
              <a:t>[,1],myGAPIT5$Pred[,1])</a:t>
            </a:r>
          </a:p>
          <a:p>
            <a:r>
              <a:rPr lang="en-US" sz="2400" dirty="0" err="1"/>
              <a:t>myPred</a:t>
            </a:r>
            <a:r>
              <a:rPr lang="en-US" sz="2400" dirty="0"/>
              <a:t>=myGAPIT5$Pred[order,]</a:t>
            </a:r>
          </a:p>
          <a:p>
            <a:r>
              <a:rPr lang="en-US" sz="2400" dirty="0"/>
              <a:t>ru2=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myPred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,5],</a:t>
            </a:r>
            <a:r>
              <a:rPr lang="en-US" sz="2400" dirty="0" err="1"/>
              <a:t>mySim$u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testing]</a:t>
            </a:r>
            <a:r>
              <a:rPr lang="en-US" sz="2400" dirty="0"/>
              <a:t>)^2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myPred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,5],</a:t>
            </a:r>
            <a:r>
              <a:rPr lang="en-US" sz="2400" dirty="0" err="1"/>
              <a:t>mySim$u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])</a:t>
            </a:r>
          </a:p>
          <a:p>
            <a:r>
              <a:rPr lang="en-US" sz="2400" dirty="0" err="1"/>
              <a:t>mtext</a:t>
            </a:r>
            <a:r>
              <a:rPr lang="en-US" sz="2400" dirty="0"/>
              <a:t>(paste("R square=",ru2,sep=""), side = 3)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D4C6ECC-494B-7994-30C6-6EDFF07B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38" y="1465367"/>
            <a:ext cx="429846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9855" y="0"/>
            <a:ext cx="7765143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in favor of polygene traits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D4C6ECC-494B-7994-30C6-6EDFF07B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84" y="2057400"/>
            <a:ext cx="2149231" cy="2286000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2B87B55-D4BD-7403-743A-0E470A26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615" y="2057400"/>
            <a:ext cx="2179983" cy="22860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652BD790-31A8-E28C-6953-80365C43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598" y="2057400"/>
            <a:ext cx="2185737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B70C4-A175-464A-765B-B2BAE7D9DA52}"/>
              </a:ext>
            </a:extLst>
          </p:cNvPr>
          <p:cNvSpPr txBox="1"/>
          <p:nvPr/>
        </p:nvSpPr>
        <p:spPr>
          <a:xfrm>
            <a:off x="10092699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QTNs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AC02C-E23F-3EAA-D1A5-FD273A8A5D22}"/>
              </a:ext>
            </a:extLst>
          </p:cNvPr>
          <p:cNvSpPr txBox="1"/>
          <p:nvPr/>
        </p:nvSpPr>
        <p:spPr>
          <a:xfrm>
            <a:off x="8076073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QTNs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3993B-A746-5245-791A-24D07E80FF77}"/>
              </a:ext>
            </a:extLst>
          </p:cNvPr>
          <p:cNvSpPr txBox="1"/>
          <p:nvPr/>
        </p:nvSpPr>
        <p:spPr>
          <a:xfrm>
            <a:off x="6000971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QTNs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39B5E-48A0-8656-FD54-21E09A12FDA3}"/>
              </a:ext>
            </a:extLst>
          </p:cNvPr>
          <p:cNvSpPr txBox="1"/>
          <p:nvPr/>
        </p:nvSpPr>
        <p:spPr>
          <a:xfrm>
            <a:off x="3873360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QTNs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C2A2B-D02F-5D18-B5D2-77193426A980}"/>
              </a:ext>
            </a:extLst>
          </p:cNvPr>
          <p:cNvSpPr txBox="1"/>
          <p:nvPr/>
        </p:nvSpPr>
        <p:spPr>
          <a:xfrm>
            <a:off x="1517989" y="435681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QTNs</a:t>
            </a:r>
          </a:p>
        </p:txBody>
      </p:sp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9AB80290-BCDE-B00D-556C-C16707A5E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064" y="2057400"/>
            <a:ext cx="2186320" cy="2286000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068BB166-6BB4-56FA-145F-4ABE4C7EF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91" y="2057400"/>
            <a:ext cx="22253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08211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in favor of polygene traits, but…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C82A-3B40-4574-CA88-1FDA14846808}"/>
              </a:ext>
            </a:extLst>
          </p:cNvPr>
          <p:cNvSpPr txBox="1"/>
          <p:nvPr/>
        </p:nvSpPr>
        <p:spPr>
          <a:xfrm>
            <a:off x="4911427" y="4945245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QTNs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A804-E9BA-9A4E-8041-D1BAC1A88699}"/>
              </a:ext>
            </a:extLst>
          </p:cNvPr>
          <p:cNvSpPr txBox="1"/>
          <p:nvPr/>
        </p:nvSpPr>
        <p:spPr>
          <a:xfrm rot="16200000">
            <a:off x="2440762" y="3244333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 (R2)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393771-AE07-385E-FF91-26E615F211C6}"/>
              </a:ext>
            </a:extLst>
          </p:cNvPr>
          <p:cNvSpPr/>
          <p:nvPr/>
        </p:nvSpPr>
        <p:spPr>
          <a:xfrm>
            <a:off x="7762461" y="2335696"/>
            <a:ext cx="367748" cy="1451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ACBFD-8886-B8A6-1ED9-03920657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189345"/>
            <a:ext cx="4584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08211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Looking for the GREEN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C82A-3B40-4574-CA88-1FDA14846808}"/>
              </a:ext>
            </a:extLst>
          </p:cNvPr>
          <p:cNvSpPr txBox="1"/>
          <p:nvPr/>
        </p:nvSpPr>
        <p:spPr>
          <a:xfrm>
            <a:off x="4911427" y="4945245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QTNs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A804-E9BA-9A4E-8041-D1BAC1A88699}"/>
              </a:ext>
            </a:extLst>
          </p:cNvPr>
          <p:cNvSpPr txBox="1"/>
          <p:nvPr/>
        </p:nvSpPr>
        <p:spPr>
          <a:xfrm rot="16200000">
            <a:off x="2440762" y="3244333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 (R2)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22E27-2E2F-29BE-4221-FF5D67A5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202045"/>
            <a:ext cx="4584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 Rice2.gif"/>
          <p:cNvPicPr>
            <a:picLocks noChangeAspect="1"/>
          </p:cNvPicPr>
          <p:nvPr/>
        </p:nvPicPr>
        <p:blipFill rotWithShape="1">
          <a:blip r:embed="rId2" cstate="print"/>
          <a:srcRect b="73806"/>
          <a:stretch/>
        </p:blipFill>
        <p:spPr>
          <a:xfrm>
            <a:off x="1524001" y="1598144"/>
            <a:ext cx="7683291" cy="17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000" y="106208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progeny per backcross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800" y="6367800"/>
            <a:ext cx="41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Tanksley</a:t>
            </a:r>
            <a:r>
              <a:rPr lang="en-US" dirty="0"/>
              <a:t> et al. </a:t>
            </a:r>
            <a:r>
              <a:rPr lang="en-US" i="1" dirty="0"/>
              <a:t>Biotechnology</a:t>
            </a:r>
            <a:r>
              <a:rPr lang="en-US" dirty="0"/>
              <a:t> 1989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952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Recurrent genome recovery </a:t>
            </a:r>
          </a:p>
        </p:txBody>
      </p:sp>
      <p:pic>
        <p:nvPicPr>
          <p:cNvPr id="7" name="Picture 6" descr="MAS Rice2.gif"/>
          <p:cNvPicPr>
            <a:picLocks noChangeAspect="1"/>
          </p:cNvPicPr>
          <p:nvPr/>
        </p:nvPicPr>
        <p:blipFill rotWithShape="1">
          <a:blip r:embed="rId2" cstate="print"/>
          <a:srcRect t="26553" b="47516"/>
          <a:stretch/>
        </p:blipFill>
        <p:spPr>
          <a:xfrm>
            <a:off x="1524001" y="3349449"/>
            <a:ext cx="7683291" cy="1708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1623849"/>
            <a:ext cx="1219200" cy="41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500" y="517184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Traditional method achieve only 99% in 6 generations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1400" y="5585157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100% can be achieved in only three generations by MAS</a:t>
            </a:r>
          </a:p>
        </p:txBody>
      </p:sp>
      <p:pic>
        <p:nvPicPr>
          <p:cNvPr id="12" name="Picture 11" descr="MAS Rice2.gif"/>
          <p:cNvPicPr>
            <a:picLocks noChangeAspect="1"/>
          </p:cNvPicPr>
          <p:nvPr/>
        </p:nvPicPr>
        <p:blipFill rotWithShape="1">
          <a:blip r:embed="rId2" cstate="print"/>
          <a:srcRect l="57201" t="27369" r="25378" b="51571"/>
          <a:stretch/>
        </p:blipFill>
        <p:spPr>
          <a:xfrm>
            <a:off x="9291417" y="1866153"/>
            <a:ext cx="1338470" cy="138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2545" y="1727654"/>
            <a:ext cx="12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Backcross 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38" y="2225637"/>
            <a:ext cx="409492" cy="1391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03166" y="1756824"/>
            <a:ext cx="1300357" cy="1408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87565" y="1660664"/>
            <a:ext cx="1346035" cy="2997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MAS</a:t>
            </a:r>
          </a:p>
          <a:p>
            <a:r>
              <a:rPr lang="en-US" dirty="0">
                <a:latin typeface="Constantia" charset="0"/>
              </a:rPr>
              <a:t>MAS in GAPIT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gBLUP</a:t>
            </a:r>
            <a:r>
              <a:rPr lang="en-US" dirty="0">
                <a:latin typeface="Constantia" charset="0"/>
              </a:rPr>
              <a:t> in GAPIT</a:t>
            </a:r>
          </a:p>
        </p:txBody>
      </p:sp>
    </p:spTree>
    <p:extLst>
      <p:ext uri="{BB962C8B-B14F-4D97-AF65-F5344CB8AC3E}">
        <p14:creationId xmlns:p14="http://schemas.microsoft.com/office/powerpoint/2010/main" val="18764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Kinship</a:t>
            </a:r>
            <a:r>
              <a:rPr lang="en-US" sz="3600" dirty="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8176E-959B-1878-C4F4-7A92043439A8}"/>
              </a:ext>
            </a:extLst>
          </p:cNvPr>
          <p:cNvSpPr txBox="1"/>
          <p:nvPr/>
        </p:nvSpPr>
        <p:spPr>
          <a:xfrm>
            <a:off x="138183" y="2663716"/>
            <a:ext cx="136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MAS</a:t>
            </a:r>
          </a:p>
        </p:txBody>
      </p:sp>
      <p:cxnSp>
        <p:nvCxnSpPr>
          <p:cNvPr id="4" name="Straight Arrow Connector 25">
            <a:extLst>
              <a:ext uri="{FF2B5EF4-FFF2-40B4-BE49-F238E27FC236}">
                <a16:creationId xmlns:a16="http://schemas.microsoft.com/office/drawing/2014/main" id="{63F8E1F6-16C7-DF62-F346-6E9DB76A5D90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H="1">
            <a:off x="1506267" y="2986882"/>
            <a:ext cx="1616004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26">
            <a:extLst>
              <a:ext uri="{FF2B5EF4-FFF2-40B4-BE49-F238E27FC236}">
                <a16:creationId xmlns:a16="http://schemas.microsoft.com/office/drawing/2014/main" id="{CB67E057-8BF2-0807-930D-8DDA64EB8D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2271" y="2986881"/>
            <a:ext cx="0" cy="1239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436E93-45DF-B98F-65D9-C36D870F8C3D}"/>
              </a:ext>
            </a:extLst>
          </p:cNvPr>
          <p:cNvSpPr txBox="1"/>
          <p:nvPr/>
        </p:nvSpPr>
        <p:spPr>
          <a:xfrm>
            <a:off x="9220200" y="5203544"/>
            <a:ext cx="2991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Breeding value (</a:t>
            </a:r>
            <a:r>
              <a:rPr lang="en-US" sz="3600" dirty="0" err="1"/>
              <a:t>gBLUP</a:t>
            </a:r>
            <a:r>
              <a:rPr lang="en-US" sz="3600" dirty="0"/>
              <a:t>)</a:t>
            </a:r>
          </a:p>
        </p:txBody>
      </p: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4704C5C9-D0E9-3551-7661-A73F0203C0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580524"/>
            <a:ext cx="840582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26">
            <a:extLst>
              <a:ext uri="{FF2B5EF4-FFF2-40B4-BE49-F238E27FC236}">
                <a16:creationId xmlns:a16="http://schemas.microsoft.com/office/drawing/2014/main" id="{C9495336-42C9-2E11-6670-ECB860094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241925"/>
            <a:ext cx="0" cy="338599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37921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Marker Assisted Selection (MAS)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36E93-45DF-B98F-65D9-C36D870F8C3D}"/>
              </a:ext>
            </a:extLst>
          </p:cNvPr>
          <p:cNvSpPr txBox="1"/>
          <p:nvPr/>
        </p:nvSpPr>
        <p:spPr>
          <a:xfrm>
            <a:off x="176645" y="1722590"/>
            <a:ext cx="6029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Current population</a:t>
            </a:r>
          </a:p>
          <a:p>
            <a:pPr algn="ctr"/>
            <a:r>
              <a:rPr lang="en-US" sz="3600" dirty="0"/>
              <a:t>(Training, Reference)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1833-3991-85DB-A023-3DEC6B6FC4F8}"/>
              </a:ext>
            </a:extLst>
          </p:cNvPr>
          <p:cNvSpPr txBox="1"/>
          <p:nvPr/>
        </p:nvSpPr>
        <p:spPr>
          <a:xfrm>
            <a:off x="5986314" y="1722589"/>
            <a:ext cx="6029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Future population</a:t>
            </a:r>
          </a:p>
          <a:p>
            <a:pPr algn="ctr"/>
            <a:r>
              <a:rPr lang="en-US" sz="3600" dirty="0"/>
              <a:t>(Testing, Inference)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027F0-90E7-1A5D-2AAB-91D8AAE898A4}"/>
              </a:ext>
            </a:extLst>
          </p:cNvPr>
          <p:cNvSpPr txBox="1"/>
          <p:nvPr/>
        </p:nvSpPr>
        <p:spPr>
          <a:xfrm>
            <a:off x="176645" y="3703789"/>
            <a:ext cx="6029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Gene mapping</a:t>
            </a:r>
          </a:p>
          <a:p>
            <a:pPr algn="ctr"/>
            <a:r>
              <a:rPr lang="en-US" sz="3600" dirty="0"/>
              <a:t>(Linkage analysis and GWAS)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69C5A-D3E8-63D6-CCE5-82923F68A5C0}"/>
              </a:ext>
            </a:extLst>
          </p:cNvPr>
          <p:cNvSpPr txBox="1"/>
          <p:nvPr/>
        </p:nvSpPr>
        <p:spPr>
          <a:xfrm>
            <a:off x="5953386" y="3703788"/>
            <a:ext cx="6029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QTN</a:t>
            </a:r>
            <a:r>
              <a:rPr lang="en-US" sz="3600" baseline="-25000" dirty="0"/>
              <a:t>1</a:t>
            </a:r>
            <a:r>
              <a:rPr lang="en-US" sz="3600" dirty="0"/>
              <a:t>xEffect</a:t>
            </a:r>
            <a:r>
              <a:rPr lang="en-US" sz="3600" baseline="-25000" dirty="0"/>
              <a:t>1</a:t>
            </a:r>
            <a:r>
              <a:rPr lang="en-US" sz="3600" dirty="0"/>
              <a:t> + … + </a:t>
            </a:r>
            <a:r>
              <a:rPr lang="en-US" sz="3600" dirty="0" err="1"/>
              <a:t>QTN</a:t>
            </a:r>
            <a:r>
              <a:rPr lang="en-US" sz="3600" baseline="-25000" dirty="0" err="1"/>
              <a:t>t</a:t>
            </a:r>
            <a:r>
              <a:rPr lang="en-US" sz="3600" dirty="0" err="1"/>
              <a:t>xEffect</a:t>
            </a:r>
            <a:r>
              <a:rPr lang="en-US" sz="3600" baseline="-25000" dirty="0" err="1"/>
              <a:t>t</a:t>
            </a:r>
            <a:r>
              <a:rPr lang="en-US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26811-EB5A-31A5-D466-FAD0E2E153F0}"/>
              </a:ext>
            </a:extLst>
          </p:cNvPr>
          <p:cNvSpPr txBox="1"/>
          <p:nvPr/>
        </p:nvSpPr>
        <p:spPr>
          <a:xfrm>
            <a:off x="7350926" y="4472114"/>
            <a:ext cx="323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Breeding value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4F93C3-2AE0-EF92-7548-4CE9493B36EF}"/>
              </a:ext>
            </a:extLst>
          </p:cNvPr>
          <p:cNvCxnSpPr>
            <a:cxnSpLocks/>
          </p:cNvCxnSpPr>
          <p:nvPr/>
        </p:nvCxnSpPr>
        <p:spPr>
          <a:xfrm>
            <a:off x="6096000" y="4350119"/>
            <a:ext cx="5886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76B74E-6092-010C-CB69-3FCD159C599E}"/>
              </a:ext>
            </a:extLst>
          </p:cNvPr>
          <p:cNvSpPr txBox="1"/>
          <p:nvPr/>
        </p:nvSpPr>
        <p:spPr>
          <a:xfrm>
            <a:off x="335666" y="5026113"/>
            <a:ext cx="6029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SNPs	       QTN</a:t>
            </a:r>
            <a:r>
              <a:rPr lang="en-US" sz="3600" baseline="-25000" dirty="0"/>
              <a:t>1</a:t>
            </a:r>
            <a:r>
              <a:rPr lang="en-US" sz="3600" dirty="0"/>
              <a:t>, QTN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QTN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195CF9B-1A6E-8D95-F770-75C5DA1A7171}"/>
              </a:ext>
            </a:extLst>
          </p:cNvPr>
          <p:cNvSpPr/>
          <p:nvPr/>
        </p:nvSpPr>
        <p:spPr>
          <a:xfrm>
            <a:off x="1608881" y="5164083"/>
            <a:ext cx="486137" cy="370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2CEE0-82DC-12AD-57DB-84D6B5B6D1E9}"/>
              </a:ext>
            </a:extLst>
          </p:cNvPr>
          <p:cNvSpPr txBox="1"/>
          <p:nvPr/>
        </p:nvSpPr>
        <p:spPr>
          <a:xfrm>
            <a:off x="1981199" y="6135469"/>
            <a:ext cx="5369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Effect</a:t>
            </a:r>
            <a:r>
              <a:rPr lang="en-US" sz="3600" baseline="-25000" dirty="0"/>
              <a:t>1</a:t>
            </a:r>
            <a:r>
              <a:rPr lang="en-US" sz="3600" dirty="0"/>
              <a:t>, Effect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Effect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7191F8F-48B0-96DA-1FAD-076110028708}"/>
              </a:ext>
            </a:extLst>
          </p:cNvPr>
          <p:cNvSpPr/>
          <p:nvPr/>
        </p:nvSpPr>
        <p:spPr>
          <a:xfrm rot="5400000">
            <a:off x="3659529" y="5748182"/>
            <a:ext cx="486137" cy="370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88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PU with binary numbers and blueprint">
            <a:extLst>
              <a:ext uri="{FF2B5EF4-FFF2-40B4-BE49-F238E27FC236}">
                <a16:creationId xmlns:a16="http://schemas.microsoft.com/office/drawing/2014/main" id="{F64D51C8-84B0-8AE7-0459-0C9EE6BF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r="7672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715" y="0"/>
            <a:ext cx="5458428" cy="1134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02715" y="954704"/>
            <a:ext cx="11744721" cy="590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source("http://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</a:t>
            </a:r>
            <a:r>
              <a:rPr lang="en-US" sz="2400" dirty="0" err="1">
                <a:solidFill>
                  <a:srgbClr val="FF0000"/>
                </a:solidFill>
              </a:rPr>
              <a:t>gapit_functions.txt</a:t>
            </a:r>
            <a:r>
              <a:rPr lang="en-US" sz="2400" dirty="0">
                <a:solidFill>
                  <a:srgbClr val="FF0000"/>
                </a:solidFill>
              </a:rPr>
              <a:t>")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mdp_numeric.txt",head</a:t>
            </a:r>
            <a:r>
              <a:rPr lang="en-US" sz="2400" dirty="0">
                <a:solidFill>
                  <a:srgbClr val="FF0000"/>
                </a:solidFill>
              </a:rPr>
              <a:t>=T)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mdp_SNP_information.txt",head</a:t>
            </a:r>
            <a:r>
              <a:rPr lang="en-US" sz="2400" dirty="0">
                <a:solidFill>
                  <a:srgbClr val="FF0000"/>
                </a:solidFill>
              </a:rPr>
              <a:t>=T)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set.seed</a:t>
            </a:r>
            <a:r>
              <a:rPr lang="en-US" sz="2400" dirty="0">
                <a:solidFill>
                  <a:schemeClr val="accent1"/>
                </a:solidFill>
              </a:rPr>
              <a:t>(99164)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n=</a:t>
            </a:r>
            <a:r>
              <a:rPr lang="en-US" sz="2400" dirty="0" err="1">
                <a:solidFill>
                  <a:schemeClr val="accent1"/>
                </a:solidFill>
              </a:rPr>
              <a:t>nrow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1"/>
                </a:solidFill>
              </a:rPr>
              <a:t>myGD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testing=sample(</a:t>
            </a:r>
            <a:r>
              <a:rPr lang="en-US" sz="2400" dirty="0" err="1">
                <a:solidFill>
                  <a:schemeClr val="accent1"/>
                </a:solidFill>
              </a:rPr>
              <a:t>n,round</a:t>
            </a:r>
            <a:r>
              <a:rPr lang="en-US" sz="2400" dirty="0">
                <a:solidFill>
                  <a:schemeClr val="accent1"/>
                </a:solidFill>
              </a:rPr>
              <a:t>(n/5),replace=F)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training=-testing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set.seed</a:t>
            </a:r>
            <a:r>
              <a:rPr lang="en-US" sz="2400" dirty="0">
                <a:solidFill>
                  <a:srgbClr val="FF0000"/>
                </a:solidFill>
              </a:rPr>
              <a:t>(99164)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mySim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GAPIT.Phenotype.Simulation</a:t>
            </a:r>
            <a:r>
              <a:rPr lang="en-US" sz="2400" dirty="0">
                <a:solidFill>
                  <a:srgbClr val="FF0000"/>
                </a:solidFill>
              </a:rPr>
              <a:t>(GD=</a:t>
            </a: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, GM=</a:t>
            </a: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h2=.7,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NQTN=20,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QTNDist</a:t>
            </a:r>
            <a:r>
              <a:rPr lang="en-US" sz="2400" dirty="0">
                <a:solidFill>
                  <a:srgbClr val="FF0000"/>
                </a:solidFill>
              </a:rPr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152094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and MAS (20 QTNs)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28142-FE4D-9E4C-8265-DFA18921A89E}"/>
              </a:ext>
            </a:extLst>
          </p:cNvPr>
          <p:cNvSpPr/>
          <p:nvPr/>
        </p:nvSpPr>
        <p:spPr>
          <a:xfrm>
            <a:off x="244860" y="755154"/>
            <a:ext cx="6267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#Gene mapping (GWAS)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fi-FI" dirty="0" err="1"/>
              <a:t>model</a:t>
            </a:r>
            <a:r>
              <a:rPr lang="fi-FI" dirty="0"/>
              <a:t>="BLINK", 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en-US" dirty="0"/>
              <a:t>memo="GWAS"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index=myGAPIT3$GWAS[,4]&lt;0.05/length(myGAPIT3$GWAS[,4]) </a:t>
            </a:r>
            <a:r>
              <a:rPr lang="en-US" dirty="0" err="1"/>
              <a:t>QTN.order</a:t>
            </a:r>
            <a:r>
              <a:rPr lang="en-US" dirty="0"/>
              <a:t>=order(abs(</a:t>
            </a:r>
            <a:r>
              <a:rPr lang="en-US" dirty="0" err="1"/>
              <a:t>mySim$effect</a:t>
            </a:r>
            <a:r>
              <a:rPr lang="en-US" dirty="0"/>
              <a:t>),decreasing =T)</a:t>
            </a:r>
          </a:p>
          <a:p>
            <a:r>
              <a:rPr lang="en-US" dirty="0"/>
              <a:t>index=</a:t>
            </a:r>
            <a:r>
              <a:rPr lang="fi-FI" dirty="0"/>
              <a:t> </a:t>
            </a:r>
            <a:r>
              <a:rPr lang="fi-FI" dirty="0" err="1"/>
              <a:t>mySim$QTN.position</a:t>
            </a:r>
            <a:r>
              <a:rPr lang="fi-FI" dirty="0"/>
              <a:t>[</a:t>
            </a:r>
            <a:r>
              <a:rPr lang="en-US" dirty="0" err="1"/>
              <a:t>QTN.order</a:t>
            </a:r>
            <a:r>
              <a:rPr lang="fi-FI" dirty="0"/>
              <a:t>]+1</a:t>
            </a:r>
          </a:p>
          <a:p>
            <a:r>
              <a:rPr lang="en-US" dirty="0" err="1"/>
              <a:t>myQTN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(myGAPIT3$PCA,myGD[,c(</a:t>
            </a:r>
            <a:r>
              <a:rPr lang="en-US" dirty="0" err="1"/>
              <a:t>FALSE,index</a:t>
            </a:r>
            <a:r>
              <a:rPr lang="en-US" dirty="0"/>
              <a:t>[1:15])])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7028543" y="755154"/>
            <a:ext cx="4521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#MAS</a:t>
            </a:r>
          </a:p>
          <a:p>
            <a:r>
              <a:rPr lang="en-US" sz="1600" dirty="0"/>
              <a:t>myGAPIT4 &lt;- GAPIT(</a:t>
            </a:r>
          </a:p>
          <a:p>
            <a:r>
              <a:rPr lang="en-US" sz="1600" dirty="0"/>
              <a:t>Y=</a:t>
            </a:r>
            <a:r>
              <a:rPr lang="en-US" sz="1600" dirty="0" err="1"/>
              <a:t>mySim$Y</a:t>
            </a:r>
            <a:r>
              <a:rPr lang="en-US" sz="1600" dirty="0"/>
              <a:t>[training,],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CV=</a:t>
            </a:r>
            <a:r>
              <a:rPr lang="en-US" sz="1600" dirty="0" err="1">
                <a:solidFill>
                  <a:srgbClr val="FF0000"/>
                </a:solidFill>
              </a:rPr>
              <a:t>myQTN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</a:p>
          <a:p>
            <a:r>
              <a:rPr lang="fi-FI" sz="1600" dirty="0" err="1">
                <a:solidFill>
                  <a:srgbClr val="FF0000"/>
                </a:solidFill>
              </a:rPr>
              <a:t>model</a:t>
            </a:r>
            <a:r>
              <a:rPr lang="fi-FI" sz="1600" dirty="0">
                <a:solidFill>
                  <a:srgbClr val="FF0000"/>
                </a:solidFill>
              </a:rPr>
              <a:t>="GLM", </a:t>
            </a:r>
          </a:p>
          <a:p>
            <a:r>
              <a:rPr lang="en-US" sz="1600" dirty="0" err="1"/>
              <a:t>SNP.test</a:t>
            </a:r>
            <a:r>
              <a:rPr lang="en-US" sz="1600" dirty="0"/>
              <a:t>=FALSE,</a:t>
            </a:r>
          </a:p>
          <a:p>
            <a:r>
              <a:rPr lang="en-US" sz="1600" dirty="0"/>
              <a:t>memo="MAS"</a:t>
            </a:r>
            <a:r>
              <a:rPr lang="is-IS" sz="1600" dirty="0"/>
              <a:t>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order=</a:t>
            </a:r>
            <a:r>
              <a:rPr lang="en-US" sz="1600" dirty="0">
                <a:solidFill>
                  <a:srgbClr val="FF0000"/>
                </a:solidFill>
              </a:rPr>
              <a:t>match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[,1],myGAPIT4$Pred[,1])</a:t>
            </a:r>
          </a:p>
          <a:p>
            <a:r>
              <a:rPr lang="en-US" sz="1600" dirty="0" err="1"/>
              <a:t>myPred</a:t>
            </a:r>
            <a:r>
              <a:rPr lang="en-US" sz="1600" dirty="0"/>
              <a:t>=myGAPIT4$Pred[order,]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8F57-BB7F-8D25-FF6C-729E5AB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7156174" cy="22860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9158677-4305-7FF7-7846-1DC58CB8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652" y="4572000"/>
            <a:ext cx="218149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004C7DC-D6B7-824B-42C5-72B4750F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49" y="890204"/>
            <a:ext cx="4747547" cy="507759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13"/>
            <a:ext cx="3888526" cy="12228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 +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gBLUP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120570" y="1316543"/>
            <a:ext cx="6465424" cy="511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myGAPIT44&lt;- GAPIT(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Y=</a:t>
            </a:r>
            <a:r>
              <a:rPr lang="en-US" sz="2000" dirty="0" err="1"/>
              <a:t>mySim$Y</a:t>
            </a:r>
            <a:r>
              <a:rPr lang="en-US" sz="2000" dirty="0"/>
              <a:t>[training,],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GD=</a:t>
            </a:r>
            <a:r>
              <a:rPr lang="en-US" sz="2000" dirty="0" err="1"/>
              <a:t>myGD</a:t>
            </a:r>
            <a:r>
              <a:rPr lang="en-US" sz="2000" dirty="0"/>
              <a:t>, GM=</a:t>
            </a:r>
            <a:r>
              <a:rPr lang="en-US" sz="2000" dirty="0" err="1"/>
              <a:t>myGM</a:t>
            </a:r>
            <a:r>
              <a:rPr lang="en-US" sz="2000" dirty="0"/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CV=</a:t>
            </a:r>
            <a:r>
              <a:rPr lang="en-US" sz="2000" dirty="0" err="1"/>
              <a:t>myQTN</a:t>
            </a:r>
            <a:r>
              <a:rPr lang="en-US" sz="2000" dirty="0"/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model="</a:t>
            </a:r>
            <a:r>
              <a:rPr lang="en-US" sz="2000" dirty="0" err="1"/>
              <a:t>gBLUP</a:t>
            </a:r>
            <a:r>
              <a:rPr lang="en-US" sz="2000" dirty="0"/>
              <a:t>",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SNP.test</a:t>
            </a:r>
            <a:r>
              <a:rPr lang="en-US" sz="2000" dirty="0"/>
              <a:t>=FALSE,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memo="</a:t>
            </a:r>
            <a:r>
              <a:rPr lang="en-US" sz="2000" dirty="0" err="1"/>
              <a:t>MAS+gBLUP</a:t>
            </a:r>
            <a:r>
              <a:rPr lang="en-US" sz="2000" dirty="0"/>
              <a:t>")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order=match(</a:t>
            </a:r>
            <a:r>
              <a:rPr lang="en-US" sz="2000" dirty="0" err="1"/>
              <a:t>mySim$Y</a:t>
            </a:r>
            <a:r>
              <a:rPr lang="en-US" sz="2000" dirty="0"/>
              <a:t>[,1],myGAPIT44$Pred[,1])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myPred</a:t>
            </a:r>
            <a:r>
              <a:rPr lang="en-US" sz="2000" dirty="0"/>
              <a:t>=myGAPIT44$Pred[order,]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ru2=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[testing,8]),</a:t>
            </a:r>
            <a:r>
              <a:rPr lang="en-US" sz="2000" dirty="0" err="1"/>
              <a:t>mySim$u</a:t>
            </a:r>
            <a:r>
              <a:rPr lang="en-US" sz="2000" dirty="0"/>
              <a:t>[testing])^2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plot(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[testing,8]),</a:t>
            </a:r>
            <a:r>
              <a:rPr lang="en-US" sz="2000" dirty="0" err="1"/>
              <a:t>mySim$u</a:t>
            </a:r>
            <a:r>
              <a:rPr lang="en-US" sz="2000" dirty="0"/>
              <a:t>[testing])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mtext</a:t>
            </a:r>
            <a:r>
              <a:rPr lang="en-US" sz="2000" dirty="0"/>
              <a:t>(paste("R square=",ru2,sep=""), side = 3)</a:t>
            </a:r>
          </a:p>
        </p:txBody>
      </p:sp>
    </p:spTree>
    <p:extLst>
      <p:ext uri="{BB962C8B-B14F-4D97-AF65-F5344CB8AC3E}">
        <p14:creationId xmlns:p14="http://schemas.microsoft.com/office/powerpoint/2010/main" val="7559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do not work when GWAS does not have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8F57-BB7F-8D25-FF6C-729E5AB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7" y="1032386"/>
            <a:ext cx="5724939" cy="18288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9158677-4305-7FF7-7846-1DC58CB8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97" y="1275454"/>
            <a:ext cx="1745198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1F93B-7BD9-2913-0535-E7AD35B8C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806" y="2861186"/>
            <a:ext cx="5724939" cy="18288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4C0A15C-CDB3-EBE0-5B47-ECA91943B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36" y="2861186"/>
            <a:ext cx="1749973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AEFC1-7D68-5949-AE24-5D631A6B1232}"/>
              </a:ext>
            </a:extLst>
          </p:cNvPr>
          <p:cNvSpPr txBox="1"/>
          <p:nvPr/>
        </p:nvSpPr>
        <p:spPr>
          <a:xfrm>
            <a:off x="9683495" y="1907972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QTNs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ECA2E-FE81-999C-CC27-9DA65E923B5D}"/>
              </a:ext>
            </a:extLst>
          </p:cNvPr>
          <p:cNvSpPr txBox="1"/>
          <p:nvPr/>
        </p:nvSpPr>
        <p:spPr>
          <a:xfrm>
            <a:off x="9683494" y="3900747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QTNs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D20EE-B8D4-6FC9-B0DF-155449BA2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789" y="4689986"/>
            <a:ext cx="5724939" cy="18288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92B592ED-735F-1A40-7D94-29677A3A3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535" y="4689986"/>
            <a:ext cx="1779960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B316D8-0797-6339-0DE7-9373B6D3DF74}"/>
              </a:ext>
            </a:extLst>
          </p:cNvPr>
          <p:cNvSpPr txBox="1"/>
          <p:nvPr/>
        </p:nvSpPr>
        <p:spPr>
          <a:xfrm>
            <a:off x="9683494" y="5147604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QTNs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9017-8134-77DB-6049-30F8154E22A0}"/>
              </a:ext>
            </a:extLst>
          </p:cNvPr>
          <p:cNvSpPr txBox="1"/>
          <p:nvPr/>
        </p:nvSpPr>
        <p:spPr>
          <a:xfrm rot="16200000">
            <a:off x="112584" y="3726026"/>
            <a:ext cx="33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Heritability=70%</a:t>
            </a:r>
          </a:p>
        </p:txBody>
      </p:sp>
    </p:spTree>
    <p:extLst>
      <p:ext uri="{BB962C8B-B14F-4D97-AF65-F5344CB8AC3E}">
        <p14:creationId xmlns:p14="http://schemas.microsoft.com/office/powerpoint/2010/main" val="194454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1757</Words>
  <Application>Microsoft Macintosh PowerPoint</Application>
  <PresentationFormat>Widescreen</PresentationFormat>
  <Paragraphs>292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Times-Roman</vt:lpstr>
      <vt:lpstr>Arial</vt:lpstr>
      <vt:lpstr>Calibri</vt:lpstr>
      <vt:lpstr>Calibri Light</vt:lpstr>
      <vt:lpstr>Cambria Math</vt:lpstr>
      <vt:lpstr>Constantia</vt:lpstr>
      <vt:lpstr>Symbol</vt:lpstr>
      <vt:lpstr>Verdana</vt:lpstr>
      <vt:lpstr>Office Theme</vt:lpstr>
      <vt:lpstr>Statistical Genomics</vt:lpstr>
      <vt:lpstr>Outline</vt:lpstr>
      <vt:lpstr>Recurrent genome recovery </vt:lpstr>
      <vt:lpstr>MLM for GWAS</vt:lpstr>
      <vt:lpstr>Marker Assisted Selection (MAS)</vt:lpstr>
      <vt:lpstr>Simulation with GAPIT</vt:lpstr>
      <vt:lpstr>GWAS and MAS (20 QTNs)</vt:lpstr>
      <vt:lpstr>MAS + gBLUP</vt:lpstr>
      <vt:lpstr>MAS do not work when GWAS does not have power</vt:lpstr>
      <vt:lpstr>MAS works the best for Mendelian traits</vt:lpstr>
      <vt:lpstr>MAS do not work when GWAS does not have power</vt:lpstr>
      <vt:lpstr>The lower heritability, the lower accuracy</vt:lpstr>
      <vt:lpstr>MLM for GWAS</vt:lpstr>
      <vt:lpstr>Mixed Model Equation</vt:lpstr>
      <vt:lpstr>Mixed Model Equation</vt:lpstr>
      <vt:lpstr>Henderson's formula</vt:lpstr>
      <vt:lpstr>gBLUP reinvent</vt:lpstr>
      <vt:lpstr>PowerPoint Presentation</vt:lpstr>
      <vt:lpstr>Marker based kinship in MTDFREML</vt:lpstr>
      <vt:lpstr>Efficient kinship algorithm</vt:lpstr>
      <vt:lpstr>gBLUP</vt:lpstr>
      <vt:lpstr>Pedigree + Marker</vt:lpstr>
      <vt:lpstr>PowerPoint Presentation</vt:lpstr>
      <vt:lpstr>Simulation with GAPIT</vt:lpstr>
      <vt:lpstr>Simulation with GAPIT</vt:lpstr>
      <vt:lpstr>gBLUP(20 QTNs)</vt:lpstr>
      <vt:lpstr>gBLUP in favor of polygene traits</vt:lpstr>
      <vt:lpstr>gBLUP in favor of polygene traits, but…</vt:lpstr>
      <vt:lpstr>Looking for the GREEN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145</cp:revision>
  <dcterms:created xsi:type="dcterms:W3CDTF">2020-01-18T23:14:17Z</dcterms:created>
  <dcterms:modified xsi:type="dcterms:W3CDTF">2023-04-14T00:31:56Z</dcterms:modified>
</cp:coreProperties>
</file>