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6"/>
  </p:notesMasterIdLst>
  <p:sldIdLst>
    <p:sldId id="307" r:id="rId2"/>
    <p:sldId id="430" r:id="rId3"/>
    <p:sldId id="471" r:id="rId4"/>
    <p:sldId id="438" r:id="rId5"/>
    <p:sldId id="408" r:id="rId6"/>
    <p:sldId id="506" r:id="rId7"/>
    <p:sldId id="472" r:id="rId8"/>
    <p:sldId id="507" r:id="rId9"/>
    <p:sldId id="508" r:id="rId10"/>
    <p:sldId id="426" r:id="rId11"/>
    <p:sldId id="281" r:id="rId12"/>
    <p:sldId id="407" r:id="rId13"/>
    <p:sldId id="284" r:id="rId14"/>
    <p:sldId id="440" r:id="rId15"/>
    <p:sldId id="425" r:id="rId16"/>
    <p:sldId id="451" r:id="rId17"/>
    <p:sldId id="470" r:id="rId18"/>
    <p:sldId id="441" r:id="rId19"/>
    <p:sldId id="442" r:id="rId20"/>
    <p:sldId id="443" r:id="rId21"/>
    <p:sldId id="444" r:id="rId22"/>
    <p:sldId id="505" r:id="rId23"/>
    <p:sldId id="468" r:id="rId24"/>
    <p:sldId id="5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81"/>
    <p:restoredTop sz="81536"/>
  </p:normalViewPr>
  <p:slideViewPr>
    <p:cSldViewPr snapToGrid="0" snapToObjects="1">
      <p:cViewPr varScale="1">
        <p:scale>
          <a:sx n="110" d="100"/>
          <a:sy n="110" d="100"/>
        </p:scale>
        <p:origin x="440"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2881-2D3C-384C-B2E5-5A6FFE92557B}" type="datetimeFigureOut">
              <a:rPr lang="en-US" smtClean="0"/>
              <a:t>4/25/23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5E7E5-1986-184D-9714-100ED52F2D8C}" type="slidenum">
              <a:rPr lang="en-US" smtClean="0"/>
              <a:t>‹#›</a:t>
            </a:fld>
            <a:endParaRPr lang="en-US"/>
          </a:p>
        </p:txBody>
      </p:sp>
    </p:spTree>
    <p:extLst>
      <p:ext uri="{BB962C8B-B14F-4D97-AF65-F5344CB8AC3E}">
        <p14:creationId xmlns:p14="http://schemas.microsoft.com/office/powerpoint/2010/main" val="210741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4</a:t>
            </a:fld>
            <a:endParaRPr lang="en-US" dirty="0"/>
          </a:p>
        </p:txBody>
      </p:sp>
    </p:spTree>
    <p:extLst>
      <p:ext uri="{BB962C8B-B14F-4D97-AF65-F5344CB8AC3E}">
        <p14:creationId xmlns:p14="http://schemas.microsoft.com/office/powerpoint/2010/main" val="72935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9118C-3815-CA4B-AC0B-0E3BA5F81B45}" type="slidenum">
              <a:rPr lang="en-US" smtClean="0"/>
              <a:t>11</a:t>
            </a:fld>
            <a:endParaRPr lang="en-US"/>
          </a:p>
        </p:txBody>
      </p:sp>
    </p:spTree>
    <p:extLst>
      <p:ext uri="{BB962C8B-B14F-4D97-AF65-F5344CB8AC3E}">
        <p14:creationId xmlns:p14="http://schemas.microsoft.com/office/powerpoint/2010/main" val="53628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39118C-3815-CA4B-AC0B-0E3BA5F81B45}" type="slidenum">
              <a:rPr lang="en-US" smtClean="0"/>
              <a:t>14</a:t>
            </a:fld>
            <a:endParaRPr lang="en-US"/>
          </a:p>
        </p:txBody>
      </p:sp>
    </p:spTree>
    <p:extLst>
      <p:ext uri="{BB962C8B-B14F-4D97-AF65-F5344CB8AC3E}">
        <p14:creationId xmlns:p14="http://schemas.microsoft.com/office/powerpoint/2010/main" val="1076485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7251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13304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074477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42D15F-A8BE-E54B-9202-76E9C8AC610C}"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5852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42D15F-A8BE-E54B-9202-76E9C8AC610C}" type="datetimeFigureOut">
              <a:rPr lang="en-US" smtClean="0"/>
              <a:t>4/25/23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63282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42D15F-A8BE-E54B-9202-76E9C8AC610C}"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63033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42D15F-A8BE-E54B-9202-76E9C8AC610C}" type="datetimeFigureOut">
              <a:rPr lang="en-US" smtClean="0"/>
              <a:t>4/25/23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89869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2D15F-A8BE-E54B-9202-76E9C8AC610C}" type="datetimeFigureOut">
              <a:rPr lang="en-US" smtClean="0"/>
              <a:t>4/25/23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2449706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2D15F-A8BE-E54B-9202-76E9C8AC610C}" type="datetimeFigureOut">
              <a:rPr lang="en-US" smtClean="0"/>
              <a:t>4/25/23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91270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1413075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42D15F-A8BE-E54B-9202-76E9C8AC610C}" type="datetimeFigureOut">
              <a:rPr lang="en-US" smtClean="0"/>
              <a:t>4/25/23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53DB2E-DE22-DF44-A0EC-916AAC02DA7C}" type="slidenum">
              <a:rPr lang="en-US" smtClean="0"/>
              <a:t>‹#›</a:t>
            </a:fld>
            <a:endParaRPr lang="en-US"/>
          </a:p>
        </p:txBody>
      </p:sp>
    </p:spTree>
    <p:extLst>
      <p:ext uri="{BB962C8B-B14F-4D97-AF65-F5344CB8AC3E}">
        <p14:creationId xmlns:p14="http://schemas.microsoft.com/office/powerpoint/2010/main" val="3456969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2D15F-A8BE-E54B-9202-76E9C8AC610C}" type="datetimeFigureOut">
              <a:rPr lang="en-US" smtClean="0"/>
              <a:t>4/25/23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3DB2E-DE22-DF44-A0EC-916AAC02DA7C}" type="slidenum">
              <a:rPr lang="en-US" smtClean="0"/>
              <a:t>‹#›</a:t>
            </a:fld>
            <a:endParaRPr lang="en-US"/>
          </a:p>
        </p:txBody>
      </p:sp>
    </p:spTree>
    <p:extLst>
      <p:ext uri="{BB962C8B-B14F-4D97-AF65-F5344CB8AC3E}">
        <p14:creationId xmlns:p14="http://schemas.microsoft.com/office/powerpoint/2010/main" val="39191180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zzlab.net/mMA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zzlab.net/mMAP"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gineering.jhu.edu/ams/research/statistics-and-machine-learning" TargetMode="External"/><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3" name="Title 2"/>
          <p:cNvSpPr>
            <a:spLocks noGrp="1"/>
          </p:cNvSpPr>
          <p:nvPr>
            <p:ph type="title"/>
          </p:nvPr>
        </p:nvSpPr>
        <p:spPr>
          <a:xfrm>
            <a:off x="1771701" y="2036495"/>
            <a:ext cx="8857883" cy="1072859"/>
          </a:xfrm>
          <a:effectLst>
            <a:outerShdw blurRad="50800" dist="38100" dir="2700000" algn="tl" rotWithShape="0">
              <a:prstClr val="black">
                <a:alpha val="40000"/>
              </a:prstClr>
            </a:outerShdw>
          </a:effectLst>
        </p:spPr>
        <p:txBody>
          <a:bodyPr>
            <a:normAutofit/>
          </a:bodyPr>
          <a:lstStyle/>
          <a:p>
            <a:pPr algn="ctr"/>
            <a:r>
              <a:rPr lang="en-US" sz="4000" b="1" dirty="0">
                <a:solidFill>
                  <a:schemeClr val="accent5"/>
                </a:solidFill>
              </a:rPr>
              <a:t>Statistical Genomics</a:t>
            </a: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3887" y="5049539"/>
            <a:ext cx="1433513" cy="1433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a:xfrm>
            <a:off x="3036699" y="3844956"/>
            <a:ext cx="6400800" cy="1204583"/>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a:extLst>
              <a:ext uri="{FF2B5EF4-FFF2-40B4-BE49-F238E27FC236}">
                <a16:creationId xmlns:a16="http://schemas.microsoft.com/office/drawing/2014/main" id="{192F9A08-CAA6-2340-9D23-075F72215EA7}"/>
              </a:ext>
            </a:extLst>
          </p:cNvPr>
          <p:cNvSpPr txBox="1">
            <a:spLocks/>
          </p:cNvSpPr>
          <p:nvPr/>
        </p:nvSpPr>
        <p:spPr bwMode="auto">
          <a:xfrm>
            <a:off x="2457002" y="3044856"/>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a:solidFill>
                  <a:schemeClr val="bg2">
                    <a:lumMod val="50000"/>
                  </a:schemeClr>
                </a:solidFill>
              </a:rPr>
              <a:t>Machine </a:t>
            </a:r>
            <a:r>
              <a:rPr lang="en-US" sz="2800" b="1" dirty="0">
                <a:solidFill>
                  <a:schemeClr val="bg2">
                    <a:lumMod val="50000"/>
                  </a:schemeClr>
                </a:solidFill>
              </a:rPr>
              <a:t>Learning</a:t>
            </a:r>
          </a:p>
        </p:txBody>
      </p:sp>
    </p:spTree>
    <p:extLst>
      <p:ext uri="{BB962C8B-B14F-4D97-AF65-F5344CB8AC3E}">
        <p14:creationId xmlns:p14="http://schemas.microsoft.com/office/powerpoint/2010/main" val="60005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0465"/>
            <a:ext cx="8229600" cy="1252728"/>
          </a:xfrm>
        </p:spPr>
        <p:txBody>
          <a:bodyPr/>
          <a:lstStyle/>
          <a:p>
            <a:pPr algn="ctr"/>
            <a:r>
              <a:rPr lang="en-US" b="1" dirty="0">
                <a:solidFill>
                  <a:schemeClr val="accent1"/>
                </a:solidFill>
                <a:latin typeface="+mn-lt"/>
              </a:rPr>
              <a:t>Knowledge Mining</a:t>
            </a:r>
          </a:p>
        </p:txBody>
      </p:sp>
      <p:sp>
        <p:nvSpPr>
          <p:cNvPr id="4" name="Curved Right Arrow 3"/>
          <p:cNvSpPr/>
          <p:nvPr/>
        </p:nvSpPr>
        <p:spPr>
          <a:xfrm rot="5400000">
            <a:off x="7623061" y="378793"/>
            <a:ext cx="914400" cy="2743200"/>
          </a:xfrm>
          <a:prstGeom prst="curvedRightArrow">
            <a:avLst/>
          </a:prstGeom>
          <a:gradFill>
            <a:gsLst>
              <a:gs pos="0">
                <a:schemeClr val="tx2">
                  <a:lumMod val="60000"/>
                  <a:lumOff val="40000"/>
                </a:schemeClr>
              </a:gs>
              <a:gs pos="100000">
                <a:schemeClr val="tx2">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5400000">
            <a:off x="4334108" y="3126664"/>
            <a:ext cx="914400" cy="2743200"/>
          </a:xfrm>
          <a:prstGeom prst="curvedLeftArrow">
            <a:avLst/>
          </a:prstGeom>
          <a:gradFill>
            <a:gsLst>
              <a:gs pos="0">
                <a:schemeClr val="tx2">
                  <a:lumMod val="60000"/>
                  <a:lumOff val="40000"/>
                </a:schemeClr>
              </a:gs>
              <a:gs pos="100000">
                <a:schemeClr val="tx2">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Curved Up Arrow 6"/>
          <p:cNvSpPr/>
          <p:nvPr/>
        </p:nvSpPr>
        <p:spPr>
          <a:xfrm>
            <a:off x="6708661" y="4041064"/>
            <a:ext cx="2743200" cy="914400"/>
          </a:xfrm>
          <a:prstGeom prst="curvedUpArrow">
            <a:avLst/>
          </a:prstGeom>
          <a:gradFill>
            <a:gsLst>
              <a:gs pos="0">
                <a:srgbClr val="FF0000"/>
              </a:gs>
              <a:gs pos="100000">
                <a:srgbClr val="FF6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3419708" y="1571861"/>
            <a:ext cx="2743200" cy="914400"/>
          </a:xfrm>
          <a:prstGeom prst="curvedDownArrow">
            <a:avLst/>
          </a:prstGeom>
          <a:gradFill>
            <a:gsLst>
              <a:gs pos="0">
                <a:srgbClr val="FF0000"/>
              </a:gs>
              <a:gs pos="100000">
                <a:srgbClr val="FF6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Magnetic Disk 8"/>
          <p:cNvSpPr/>
          <p:nvPr/>
        </p:nvSpPr>
        <p:spPr>
          <a:xfrm>
            <a:off x="5470218" y="3043597"/>
            <a:ext cx="1828800" cy="685800"/>
          </a:xfrm>
          <a:prstGeom prst="flowChartMagneticDisk">
            <a:avLst/>
          </a:prstGeom>
          <a:gradFill>
            <a:gsLst>
              <a:gs pos="0">
                <a:schemeClr val="tx1">
                  <a:lumMod val="95000"/>
                  <a:lumOff val="5000"/>
                </a:schemeClr>
              </a:gs>
              <a:gs pos="100000">
                <a:schemeClr val="tx1">
                  <a:lumMod val="50000"/>
                  <a:lumOff val="50000"/>
                </a:schemeClr>
              </a:gs>
            </a:gsLst>
          </a:gra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Data</a:t>
            </a:r>
          </a:p>
        </p:txBody>
      </p:sp>
      <p:sp>
        <p:nvSpPr>
          <p:cNvPr id="10" name="Curved Down Ribbon 9"/>
          <p:cNvSpPr/>
          <p:nvPr/>
        </p:nvSpPr>
        <p:spPr>
          <a:xfrm>
            <a:off x="2323606" y="3043597"/>
            <a:ext cx="2330456" cy="685800"/>
          </a:xfrm>
          <a:prstGeom prst="ellipse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Knowledge</a:t>
            </a:r>
          </a:p>
        </p:txBody>
      </p:sp>
      <p:sp>
        <p:nvSpPr>
          <p:cNvPr id="11" name="Manual Input 10"/>
          <p:cNvSpPr/>
          <p:nvPr/>
        </p:nvSpPr>
        <p:spPr>
          <a:xfrm>
            <a:off x="8382000" y="3043597"/>
            <a:ext cx="1828800" cy="685800"/>
          </a:xfrm>
          <a:prstGeom prst="flowChartManualInput">
            <a:avLst/>
          </a:prstGeom>
          <a:gradFill>
            <a:gsLst>
              <a:gs pos="0">
                <a:srgbClr val="FF0000"/>
              </a:gs>
              <a:gs pos="100000">
                <a:srgbClr val="FF66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Prediction</a:t>
            </a:r>
          </a:p>
        </p:txBody>
      </p:sp>
    </p:spTree>
    <p:extLst>
      <p:ext uri="{BB962C8B-B14F-4D97-AF65-F5344CB8AC3E}">
        <p14:creationId xmlns:p14="http://schemas.microsoft.com/office/powerpoint/2010/main" val="252320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58471064-18AD-F147-9892-44E4279152AD}"/>
              </a:ext>
            </a:extLst>
          </p:cNvPr>
          <p:cNvSpPr/>
          <p:nvPr/>
        </p:nvSpPr>
        <p:spPr>
          <a:xfrm>
            <a:off x="3160633" y="4317408"/>
            <a:ext cx="7449994" cy="1029378"/>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Can 5">
            <a:extLst>
              <a:ext uri="{FF2B5EF4-FFF2-40B4-BE49-F238E27FC236}">
                <a16:creationId xmlns:a16="http://schemas.microsoft.com/office/drawing/2014/main" id="{19104FC8-CE2A-7B4A-B1DC-30D9EBEA854A}"/>
              </a:ext>
            </a:extLst>
          </p:cNvPr>
          <p:cNvSpPr/>
          <p:nvPr/>
        </p:nvSpPr>
        <p:spPr>
          <a:xfrm>
            <a:off x="1053907" y="1848618"/>
            <a:ext cx="1054102" cy="423333"/>
          </a:xfrm>
          <a:prstGeom prst="can">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Input data</a:t>
            </a:r>
          </a:p>
        </p:txBody>
      </p:sp>
      <p:sp>
        <p:nvSpPr>
          <p:cNvPr id="10" name="Parallelogram 9">
            <a:extLst>
              <a:ext uri="{FF2B5EF4-FFF2-40B4-BE49-F238E27FC236}">
                <a16:creationId xmlns:a16="http://schemas.microsoft.com/office/drawing/2014/main" id="{993E5102-22BB-E541-B1F2-E4AFFEC922B3}"/>
              </a:ext>
            </a:extLst>
          </p:cNvPr>
          <p:cNvSpPr/>
          <p:nvPr/>
        </p:nvSpPr>
        <p:spPr>
          <a:xfrm>
            <a:off x="4438237" y="1785562"/>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Marker density</a:t>
            </a:r>
          </a:p>
        </p:txBody>
      </p:sp>
      <p:sp>
        <p:nvSpPr>
          <p:cNvPr id="14" name="Parallelogram 13">
            <a:extLst>
              <a:ext uri="{FF2B5EF4-FFF2-40B4-BE49-F238E27FC236}">
                <a16:creationId xmlns:a16="http://schemas.microsoft.com/office/drawing/2014/main" id="{6EDD06DA-D9B2-9C41-BBB5-6F36313267D3}"/>
              </a:ext>
            </a:extLst>
          </p:cNvPr>
          <p:cNvSpPr/>
          <p:nvPr/>
        </p:nvSpPr>
        <p:spPr>
          <a:xfrm>
            <a:off x="5715841" y="1775113"/>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LD decade</a:t>
            </a:r>
          </a:p>
        </p:txBody>
      </p:sp>
      <p:sp>
        <p:nvSpPr>
          <p:cNvPr id="15" name="Parallelogram 14">
            <a:extLst>
              <a:ext uri="{FF2B5EF4-FFF2-40B4-BE49-F238E27FC236}">
                <a16:creationId xmlns:a16="http://schemas.microsoft.com/office/drawing/2014/main" id="{A4F61000-3303-E948-A2EA-97CB9195CFF6}"/>
              </a:ext>
            </a:extLst>
          </p:cNvPr>
          <p:cNvSpPr/>
          <p:nvPr/>
        </p:nvSpPr>
        <p:spPr>
          <a:xfrm>
            <a:off x="3160633" y="1780482"/>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Sample size</a:t>
            </a:r>
          </a:p>
        </p:txBody>
      </p:sp>
      <p:sp>
        <p:nvSpPr>
          <p:cNvPr id="16" name="Parallelogram 15">
            <a:extLst>
              <a:ext uri="{FF2B5EF4-FFF2-40B4-BE49-F238E27FC236}">
                <a16:creationId xmlns:a16="http://schemas.microsoft.com/office/drawing/2014/main" id="{68555B09-817A-9547-94E7-64C12CD17873}"/>
              </a:ext>
            </a:extLst>
          </p:cNvPr>
          <p:cNvSpPr/>
          <p:nvPr/>
        </p:nvSpPr>
        <p:spPr>
          <a:xfrm>
            <a:off x="6997381" y="1775113"/>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h</a:t>
            </a:r>
            <a:r>
              <a:rPr lang="en-US" sz="1400" b="1" baseline="30000" dirty="0"/>
              <a:t>2</a:t>
            </a:r>
          </a:p>
        </p:txBody>
      </p:sp>
      <p:sp>
        <p:nvSpPr>
          <p:cNvPr id="17" name="Parallelogram 16">
            <a:extLst>
              <a:ext uri="{FF2B5EF4-FFF2-40B4-BE49-F238E27FC236}">
                <a16:creationId xmlns:a16="http://schemas.microsoft.com/office/drawing/2014/main" id="{D55C6337-A31A-5F44-8CBD-D083A561E959}"/>
              </a:ext>
            </a:extLst>
          </p:cNvPr>
          <p:cNvSpPr/>
          <p:nvPr/>
        </p:nvSpPr>
        <p:spPr>
          <a:xfrm>
            <a:off x="8278921" y="1780482"/>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PCA</a:t>
            </a:r>
          </a:p>
        </p:txBody>
      </p:sp>
      <p:sp>
        <p:nvSpPr>
          <p:cNvPr id="18" name="Parallelogram 17">
            <a:extLst>
              <a:ext uri="{FF2B5EF4-FFF2-40B4-BE49-F238E27FC236}">
                <a16:creationId xmlns:a16="http://schemas.microsoft.com/office/drawing/2014/main" id="{E27E96BF-F595-0641-8061-47FD0B5FF527}"/>
              </a:ext>
            </a:extLst>
          </p:cNvPr>
          <p:cNvSpPr/>
          <p:nvPr/>
        </p:nvSpPr>
        <p:spPr>
          <a:xfrm>
            <a:off x="9556525" y="1775113"/>
            <a:ext cx="1054102" cy="530226"/>
          </a:xfrm>
          <a:prstGeom prst="parallelogram">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t>Prediction</a:t>
            </a:r>
          </a:p>
          <a:p>
            <a:pPr algn="ctr"/>
            <a:r>
              <a:rPr lang="en-US" sz="1200" b="1" dirty="0"/>
              <a:t>accuracy</a:t>
            </a:r>
          </a:p>
        </p:txBody>
      </p:sp>
      <p:sp>
        <p:nvSpPr>
          <p:cNvPr id="62" name="Rectangle 61">
            <a:extLst>
              <a:ext uri="{FF2B5EF4-FFF2-40B4-BE49-F238E27FC236}">
                <a16:creationId xmlns:a16="http://schemas.microsoft.com/office/drawing/2014/main" id="{B7460FC1-F272-FA47-BCBF-6F7C062C76C9}"/>
              </a:ext>
            </a:extLst>
          </p:cNvPr>
          <p:cNvSpPr/>
          <p:nvPr/>
        </p:nvSpPr>
        <p:spPr>
          <a:xfrm>
            <a:off x="3160633" y="2860766"/>
            <a:ext cx="7449994" cy="366686"/>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Impute missing accuracy</a:t>
            </a:r>
          </a:p>
        </p:txBody>
      </p:sp>
      <p:sp>
        <p:nvSpPr>
          <p:cNvPr id="63" name="TextBox 62">
            <a:extLst>
              <a:ext uri="{FF2B5EF4-FFF2-40B4-BE49-F238E27FC236}">
                <a16:creationId xmlns:a16="http://schemas.microsoft.com/office/drawing/2014/main" id="{2D80CA28-5CB4-5E4A-BCCD-571C28C21FF2}"/>
              </a:ext>
            </a:extLst>
          </p:cNvPr>
          <p:cNvSpPr txBox="1"/>
          <p:nvPr/>
        </p:nvSpPr>
        <p:spPr>
          <a:xfrm>
            <a:off x="3155033" y="4346862"/>
            <a:ext cx="7416636" cy="1169551"/>
          </a:xfrm>
          <a:prstGeom prst="rect">
            <a:avLst/>
          </a:prstGeom>
          <a:noFill/>
        </p:spPr>
        <p:txBody>
          <a:bodyPr wrap="square" rtlCol="0">
            <a:spAutoFit/>
          </a:bodyPr>
          <a:lstStyle/>
          <a:p>
            <a:r>
              <a:rPr lang="en-US" sz="1400" b="1" dirty="0">
                <a:solidFill>
                  <a:schemeClr val="bg1"/>
                </a:solidFill>
              </a:rPr>
              <a:t>Mining the best method: </a:t>
            </a:r>
            <a:r>
              <a:rPr lang="en-US" sz="1400" dirty="0">
                <a:solidFill>
                  <a:schemeClr val="bg1"/>
                </a:solidFill>
              </a:rPr>
              <a:t>Find the nearest neighbor from the cluster analysis based on existing features, including heritability, and newly gained prediction accuracies. Choose the method that gave the highest prediction accuracy for the nearest neighbor as the candidate to examine in next iteration.</a:t>
            </a:r>
          </a:p>
          <a:p>
            <a:endParaRPr lang="en-US" sz="1400" b="1" dirty="0">
              <a:solidFill>
                <a:schemeClr val="bg1"/>
              </a:solidFill>
            </a:endParaRPr>
          </a:p>
        </p:txBody>
      </p:sp>
      <p:cxnSp>
        <p:nvCxnSpPr>
          <p:cNvPr id="64" name="Straight Connector 63">
            <a:extLst>
              <a:ext uri="{FF2B5EF4-FFF2-40B4-BE49-F238E27FC236}">
                <a16:creationId xmlns:a16="http://schemas.microsoft.com/office/drawing/2014/main" id="{86028F44-0386-5447-98F7-21AF54C2C6F5}"/>
              </a:ext>
            </a:extLst>
          </p:cNvPr>
          <p:cNvCxnSpPr>
            <a:cxnSpLocks/>
          </p:cNvCxnSpPr>
          <p:nvPr/>
        </p:nvCxnSpPr>
        <p:spPr>
          <a:xfrm flipV="1">
            <a:off x="3617084"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4E5933-FC9E-D04F-88EE-7AD0C4B94285}"/>
              </a:ext>
            </a:extLst>
          </p:cNvPr>
          <p:cNvCxnSpPr>
            <a:cxnSpLocks/>
          </p:cNvCxnSpPr>
          <p:nvPr/>
        </p:nvCxnSpPr>
        <p:spPr>
          <a:xfrm flipV="1">
            <a:off x="4929863"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AF529FD-D411-C044-9049-C3FCAFA1DF40}"/>
              </a:ext>
            </a:extLst>
          </p:cNvPr>
          <p:cNvCxnSpPr>
            <a:cxnSpLocks/>
          </p:cNvCxnSpPr>
          <p:nvPr/>
        </p:nvCxnSpPr>
        <p:spPr>
          <a:xfrm flipV="1">
            <a:off x="6202537"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A7815B4-812B-5145-A738-BD75066E8E6A}"/>
              </a:ext>
            </a:extLst>
          </p:cNvPr>
          <p:cNvCxnSpPr>
            <a:cxnSpLocks/>
          </p:cNvCxnSpPr>
          <p:nvPr/>
        </p:nvCxnSpPr>
        <p:spPr>
          <a:xfrm flipV="1">
            <a:off x="7515316"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C830F8-FCFA-5548-81AF-CEEC6278BD99}"/>
              </a:ext>
            </a:extLst>
          </p:cNvPr>
          <p:cNvCxnSpPr>
            <a:cxnSpLocks/>
          </p:cNvCxnSpPr>
          <p:nvPr/>
        </p:nvCxnSpPr>
        <p:spPr>
          <a:xfrm flipV="1">
            <a:off x="8739864"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2C4DEF8-F492-684C-9143-D9944F2626CC}"/>
              </a:ext>
            </a:extLst>
          </p:cNvPr>
          <p:cNvCxnSpPr>
            <a:cxnSpLocks/>
          </p:cNvCxnSpPr>
          <p:nvPr/>
        </p:nvCxnSpPr>
        <p:spPr>
          <a:xfrm flipV="1">
            <a:off x="10052643" y="242534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82A18F0E-CC5D-6044-93A4-A86987430D71}"/>
              </a:ext>
            </a:extLst>
          </p:cNvPr>
          <p:cNvSpPr/>
          <p:nvPr/>
        </p:nvSpPr>
        <p:spPr>
          <a:xfrm>
            <a:off x="3160633" y="3589087"/>
            <a:ext cx="7449994" cy="366686"/>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K-Mean Cluster Analysis</a:t>
            </a:r>
          </a:p>
        </p:txBody>
      </p:sp>
      <p:sp>
        <p:nvSpPr>
          <p:cNvPr id="75" name="Diamond 74">
            <a:extLst>
              <a:ext uri="{FF2B5EF4-FFF2-40B4-BE49-F238E27FC236}">
                <a16:creationId xmlns:a16="http://schemas.microsoft.com/office/drawing/2014/main" id="{AA0FD26A-3560-244C-A83A-DB7500572125}"/>
              </a:ext>
            </a:extLst>
          </p:cNvPr>
          <p:cNvSpPr/>
          <p:nvPr/>
        </p:nvSpPr>
        <p:spPr>
          <a:xfrm>
            <a:off x="6339841" y="5675263"/>
            <a:ext cx="1147583" cy="754752"/>
          </a:xfrm>
          <a:prstGeom prst="diamond">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7DD636-600C-4F4B-B12C-BA472D74B286}"/>
              </a:ext>
            </a:extLst>
          </p:cNvPr>
          <p:cNvSpPr txBox="1"/>
          <p:nvPr/>
        </p:nvSpPr>
        <p:spPr>
          <a:xfrm>
            <a:off x="6327016" y="5886224"/>
            <a:ext cx="1147575" cy="307777"/>
          </a:xfrm>
          <a:prstGeom prst="rect">
            <a:avLst/>
          </a:prstGeom>
          <a:noFill/>
        </p:spPr>
        <p:txBody>
          <a:bodyPr wrap="square" rtlCol="0">
            <a:spAutoFit/>
          </a:bodyPr>
          <a:lstStyle/>
          <a:p>
            <a:pPr algn="ctr"/>
            <a:r>
              <a:rPr lang="en-US" sz="1400" b="1" dirty="0">
                <a:solidFill>
                  <a:schemeClr val="bg1"/>
                </a:solidFill>
              </a:rPr>
              <a:t>Examined?</a:t>
            </a:r>
          </a:p>
        </p:txBody>
      </p:sp>
      <p:sp>
        <p:nvSpPr>
          <p:cNvPr id="77" name="Can 76">
            <a:extLst>
              <a:ext uri="{FF2B5EF4-FFF2-40B4-BE49-F238E27FC236}">
                <a16:creationId xmlns:a16="http://schemas.microsoft.com/office/drawing/2014/main" id="{41619463-6593-0E4A-8EF8-F36086947470}"/>
              </a:ext>
            </a:extLst>
          </p:cNvPr>
          <p:cNvSpPr/>
          <p:nvPr/>
        </p:nvSpPr>
        <p:spPr>
          <a:xfrm>
            <a:off x="1053907" y="5819639"/>
            <a:ext cx="1054102" cy="423333"/>
          </a:xfrm>
          <a:prstGeom prst="can">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78" name="TextBox 77">
            <a:extLst>
              <a:ext uri="{FF2B5EF4-FFF2-40B4-BE49-F238E27FC236}">
                <a16:creationId xmlns:a16="http://schemas.microsoft.com/office/drawing/2014/main" id="{E42BEA91-5E47-A947-9191-3AE11F7D41A9}"/>
              </a:ext>
            </a:extLst>
          </p:cNvPr>
          <p:cNvSpPr txBox="1"/>
          <p:nvPr/>
        </p:nvSpPr>
        <p:spPr>
          <a:xfrm>
            <a:off x="1106060" y="5890415"/>
            <a:ext cx="972151" cy="307777"/>
          </a:xfrm>
          <a:prstGeom prst="rect">
            <a:avLst/>
          </a:prstGeom>
          <a:noFill/>
        </p:spPr>
        <p:txBody>
          <a:bodyPr wrap="square" rtlCol="0">
            <a:spAutoFit/>
          </a:bodyPr>
          <a:lstStyle/>
          <a:p>
            <a:pPr algn="ctr"/>
            <a:r>
              <a:rPr lang="en-US" sz="1400" b="1" dirty="0">
                <a:solidFill>
                  <a:schemeClr val="bg1"/>
                </a:solidFill>
              </a:rPr>
              <a:t>Output</a:t>
            </a:r>
          </a:p>
        </p:txBody>
      </p:sp>
      <p:cxnSp>
        <p:nvCxnSpPr>
          <p:cNvPr id="79" name="Straight Connector 78">
            <a:extLst>
              <a:ext uri="{FF2B5EF4-FFF2-40B4-BE49-F238E27FC236}">
                <a16:creationId xmlns:a16="http://schemas.microsoft.com/office/drawing/2014/main" id="{EF96CAC8-663A-F540-AAAB-E72594828DF6}"/>
              </a:ext>
            </a:extLst>
          </p:cNvPr>
          <p:cNvCxnSpPr>
            <a:cxnSpLocks/>
            <a:stCxn id="75" idx="1"/>
            <a:endCxn id="78" idx="3"/>
          </p:cNvCxnSpPr>
          <p:nvPr/>
        </p:nvCxnSpPr>
        <p:spPr>
          <a:xfrm flipH="1" flipV="1">
            <a:off x="2078211" y="6044304"/>
            <a:ext cx="4261630" cy="8335"/>
          </a:xfrm>
          <a:prstGeom prst="line">
            <a:avLst/>
          </a:prstGeom>
          <a:ln w="22225">
            <a:solidFill>
              <a:schemeClr val="tx1">
                <a:lumMod val="65000"/>
                <a:lumOff val="35000"/>
              </a:schemeClr>
            </a:solidFill>
            <a:tailEnd type="arrow"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04BFE0D-7AD4-A440-9388-F17EAF84624A}"/>
              </a:ext>
            </a:extLst>
          </p:cNvPr>
          <p:cNvSpPr txBox="1"/>
          <p:nvPr/>
        </p:nvSpPr>
        <p:spPr>
          <a:xfrm>
            <a:off x="4005826" y="5751582"/>
            <a:ext cx="1036663" cy="307777"/>
          </a:xfrm>
          <a:prstGeom prst="rect">
            <a:avLst/>
          </a:prstGeom>
          <a:noFill/>
        </p:spPr>
        <p:txBody>
          <a:bodyPr wrap="square" rtlCol="0">
            <a:spAutoFit/>
          </a:bodyPr>
          <a:lstStyle/>
          <a:p>
            <a:pPr algn="ctr"/>
            <a:r>
              <a:rPr lang="en-US" sz="1400" dirty="0"/>
              <a:t>Yes</a:t>
            </a:r>
          </a:p>
        </p:txBody>
      </p:sp>
      <p:sp>
        <p:nvSpPr>
          <p:cNvPr id="85" name="TextBox 84">
            <a:extLst>
              <a:ext uri="{FF2B5EF4-FFF2-40B4-BE49-F238E27FC236}">
                <a16:creationId xmlns:a16="http://schemas.microsoft.com/office/drawing/2014/main" id="{BAB3625E-4A5C-6D42-B105-877FE70BFE5B}"/>
              </a:ext>
            </a:extLst>
          </p:cNvPr>
          <p:cNvSpPr txBox="1"/>
          <p:nvPr/>
        </p:nvSpPr>
        <p:spPr>
          <a:xfrm>
            <a:off x="8867922" y="5736526"/>
            <a:ext cx="538019" cy="307777"/>
          </a:xfrm>
          <a:prstGeom prst="rect">
            <a:avLst/>
          </a:prstGeom>
          <a:noFill/>
        </p:spPr>
        <p:txBody>
          <a:bodyPr wrap="square" rtlCol="0">
            <a:spAutoFit/>
          </a:bodyPr>
          <a:lstStyle/>
          <a:p>
            <a:pPr algn="ctr"/>
            <a:r>
              <a:rPr lang="en-US" sz="1400" dirty="0"/>
              <a:t>No</a:t>
            </a:r>
          </a:p>
        </p:txBody>
      </p:sp>
      <p:cxnSp>
        <p:nvCxnSpPr>
          <p:cNvPr id="86" name="Straight Connector 85">
            <a:extLst>
              <a:ext uri="{FF2B5EF4-FFF2-40B4-BE49-F238E27FC236}">
                <a16:creationId xmlns:a16="http://schemas.microsoft.com/office/drawing/2014/main" id="{6BE6A60E-58AD-EF48-93AD-288850F92BFF}"/>
              </a:ext>
            </a:extLst>
          </p:cNvPr>
          <p:cNvCxnSpPr>
            <a:cxnSpLocks/>
          </p:cNvCxnSpPr>
          <p:nvPr/>
        </p:nvCxnSpPr>
        <p:spPr>
          <a:xfrm flipH="1">
            <a:off x="7466036" y="6052639"/>
            <a:ext cx="3722094" cy="1"/>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C3879C4-D2E4-D649-94D2-B618BB806C64}"/>
              </a:ext>
            </a:extLst>
          </p:cNvPr>
          <p:cNvCxnSpPr>
            <a:cxnSpLocks/>
          </p:cNvCxnSpPr>
          <p:nvPr/>
        </p:nvCxnSpPr>
        <p:spPr>
          <a:xfrm>
            <a:off x="11188130" y="3032310"/>
            <a:ext cx="0" cy="3020329"/>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2502D7-2A3C-6E48-9126-7A95D127AB74}"/>
              </a:ext>
            </a:extLst>
          </p:cNvPr>
          <p:cNvCxnSpPr>
            <a:cxnSpLocks/>
          </p:cNvCxnSpPr>
          <p:nvPr/>
        </p:nvCxnSpPr>
        <p:spPr>
          <a:xfrm>
            <a:off x="10706626" y="3032310"/>
            <a:ext cx="481504" cy="0"/>
          </a:xfrm>
          <a:prstGeom prst="line">
            <a:avLst/>
          </a:prstGeom>
          <a:ln w="22225">
            <a:solidFill>
              <a:schemeClr val="tx1">
                <a:lumMod val="65000"/>
                <a:lumOff val="3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C0F7E66-EEF4-E542-BBC9-EE0C92336769}"/>
              </a:ext>
            </a:extLst>
          </p:cNvPr>
          <p:cNvCxnSpPr>
            <a:cxnSpLocks/>
          </p:cNvCxnSpPr>
          <p:nvPr/>
        </p:nvCxnSpPr>
        <p:spPr>
          <a:xfrm flipV="1">
            <a:off x="6911064" y="5357480"/>
            <a:ext cx="0" cy="303704"/>
          </a:xfrm>
          <a:prstGeom prst="line">
            <a:avLst/>
          </a:prstGeom>
          <a:ln w="22225">
            <a:solidFill>
              <a:schemeClr val="tx1">
                <a:lumMod val="65000"/>
                <a:lumOff val="3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FC50A3B-D373-BF4F-84DE-BF76CBB8F171}"/>
              </a:ext>
            </a:extLst>
          </p:cNvPr>
          <p:cNvCxnSpPr>
            <a:cxnSpLocks/>
          </p:cNvCxnSpPr>
          <p:nvPr/>
        </p:nvCxnSpPr>
        <p:spPr>
          <a:xfrm flipV="1">
            <a:off x="6904953" y="3263995"/>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F14753C-3077-AD4C-AF7D-FFE52EA01F1C}"/>
              </a:ext>
            </a:extLst>
          </p:cNvPr>
          <p:cNvCxnSpPr>
            <a:cxnSpLocks/>
          </p:cNvCxnSpPr>
          <p:nvPr/>
        </p:nvCxnSpPr>
        <p:spPr>
          <a:xfrm flipV="1">
            <a:off x="6902280" y="3992316"/>
            <a:ext cx="0" cy="303704"/>
          </a:xfrm>
          <a:prstGeom prst="line">
            <a:avLst/>
          </a:prstGeom>
          <a:ln w="22225">
            <a:solidFill>
              <a:schemeClr val="tx1">
                <a:lumMod val="75000"/>
                <a:lumOff val="25000"/>
              </a:schemeClr>
            </a:solidFill>
            <a:headEnd type="arrow"/>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8B084E38-D2A2-664B-9E91-A76F77341219}"/>
              </a:ext>
            </a:extLst>
          </p:cNvPr>
          <p:cNvPicPr>
            <a:picLocks noChangeAspect="1"/>
          </p:cNvPicPr>
          <p:nvPr/>
        </p:nvPicPr>
        <p:blipFill rotWithShape="1">
          <a:blip r:embed="rId3"/>
          <a:srcRect t="22265" b="34341"/>
          <a:stretch/>
        </p:blipFill>
        <p:spPr>
          <a:xfrm>
            <a:off x="1030194" y="3671742"/>
            <a:ext cx="1508378" cy="722504"/>
          </a:xfrm>
          <a:prstGeom prst="rect">
            <a:avLst/>
          </a:prstGeom>
        </p:spPr>
      </p:pic>
      <p:sp>
        <p:nvSpPr>
          <p:cNvPr id="3" name="Right Arrow 2">
            <a:extLst>
              <a:ext uri="{FF2B5EF4-FFF2-40B4-BE49-F238E27FC236}">
                <a16:creationId xmlns:a16="http://schemas.microsoft.com/office/drawing/2014/main" id="{AD65DFBE-D61C-4539-0A9B-47A6AAD3758E}"/>
              </a:ext>
            </a:extLst>
          </p:cNvPr>
          <p:cNvSpPr/>
          <p:nvPr/>
        </p:nvSpPr>
        <p:spPr>
          <a:xfrm>
            <a:off x="2354893" y="1848618"/>
            <a:ext cx="588723" cy="423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2">
            <a:extLst>
              <a:ext uri="{FF2B5EF4-FFF2-40B4-BE49-F238E27FC236}">
                <a16:creationId xmlns:a16="http://schemas.microsoft.com/office/drawing/2014/main" id="{60199BBB-CE5C-309F-4DAC-6309DAFD8825}"/>
              </a:ext>
            </a:extLst>
          </p:cNvPr>
          <p:cNvSpPr>
            <a:spLocks noGrp="1"/>
          </p:cNvSpPr>
          <p:nvPr>
            <p:ph type="title"/>
          </p:nvPr>
        </p:nvSpPr>
        <p:spPr>
          <a:xfrm>
            <a:off x="1981200" y="40464"/>
            <a:ext cx="8229600" cy="851121"/>
          </a:xfrm>
        </p:spPr>
        <p:txBody>
          <a:bodyPr>
            <a:normAutofit/>
          </a:bodyPr>
          <a:lstStyle/>
          <a:p>
            <a:pPr algn="ctr"/>
            <a:r>
              <a:rPr lang="en-US" sz="4400" b="1" dirty="0">
                <a:solidFill>
                  <a:schemeClr val="accent1"/>
                </a:solidFill>
                <a:latin typeface="+mn-lt"/>
              </a:rPr>
              <a:t>Genomic Prediction</a:t>
            </a:r>
          </a:p>
        </p:txBody>
      </p:sp>
    </p:spTree>
    <p:extLst>
      <p:ext uri="{BB962C8B-B14F-4D97-AF65-F5344CB8AC3E}">
        <p14:creationId xmlns:p14="http://schemas.microsoft.com/office/powerpoint/2010/main" val="2875774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48664582"/>
              </p:ext>
            </p:extLst>
          </p:nvPr>
        </p:nvGraphicFramePr>
        <p:xfrm>
          <a:off x="4264933" y="934029"/>
          <a:ext cx="5705449" cy="5549700"/>
        </p:xfrm>
        <a:graphic>
          <a:graphicData uri="http://schemas.openxmlformats.org/drawingml/2006/table">
            <a:tbl>
              <a:tblPr>
                <a:tableStyleId>{5C22544A-7EE6-4342-B048-85BDC9FD1C3A}</a:tableStyleId>
              </a:tblPr>
              <a:tblGrid>
                <a:gridCol w="2266981">
                  <a:extLst>
                    <a:ext uri="{9D8B030D-6E8A-4147-A177-3AD203B41FA5}">
                      <a16:colId xmlns:a16="http://schemas.microsoft.com/office/drawing/2014/main" val="20000"/>
                    </a:ext>
                  </a:extLst>
                </a:gridCol>
                <a:gridCol w="1146156">
                  <a:extLst>
                    <a:ext uri="{9D8B030D-6E8A-4147-A177-3AD203B41FA5}">
                      <a16:colId xmlns:a16="http://schemas.microsoft.com/office/drawing/2014/main" val="20001"/>
                    </a:ext>
                  </a:extLst>
                </a:gridCol>
                <a:gridCol w="1146156">
                  <a:extLst>
                    <a:ext uri="{9D8B030D-6E8A-4147-A177-3AD203B41FA5}">
                      <a16:colId xmlns:a16="http://schemas.microsoft.com/office/drawing/2014/main" val="20002"/>
                    </a:ext>
                  </a:extLst>
                </a:gridCol>
                <a:gridCol w="1146156">
                  <a:extLst>
                    <a:ext uri="{9D8B030D-6E8A-4147-A177-3AD203B41FA5}">
                      <a16:colId xmlns:a16="http://schemas.microsoft.com/office/drawing/2014/main" val="20003"/>
                    </a:ext>
                  </a:extLst>
                </a:gridCol>
              </a:tblGrid>
              <a:tr h="221841">
                <a:tc>
                  <a:txBody>
                    <a:bodyPr/>
                    <a:lstStyle/>
                    <a:p>
                      <a:pPr algn="l" fontAlgn="b"/>
                      <a:r>
                        <a:rPr lang="en-US" sz="1400" u="none" strike="noStrike" dirty="0">
                          <a:solidFill>
                            <a:schemeClr val="accent2"/>
                          </a:solidFill>
                          <a:effectLst/>
                        </a:rPr>
                        <a:t>Data</a:t>
                      </a:r>
                      <a:endParaRPr lang="en-US" sz="1400" b="0" i="0" u="none" strike="noStrike" dirty="0">
                        <a:solidFill>
                          <a:schemeClr val="accent2"/>
                        </a:solidFill>
                        <a:effectLst/>
                        <a:latin typeface="Calibri" charset="0"/>
                      </a:endParaRPr>
                    </a:p>
                  </a:txBody>
                  <a:tcPr marL="8628" marR="8628" marT="8628" marB="0" anchor="b"/>
                </a:tc>
                <a:tc>
                  <a:txBody>
                    <a:bodyPr/>
                    <a:lstStyle/>
                    <a:p>
                      <a:pPr algn="ctr" fontAlgn="b"/>
                      <a:r>
                        <a:rPr lang="en-US" sz="1400" u="none" strike="noStrike" dirty="0" err="1">
                          <a:solidFill>
                            <a:schemeClr val="tx1"/>
                          </a:solidFill>
                          <a:effectLst/>
                        </a:rPr>
                        <a:t>rrBLUP</a:t>
                      </a:r>
                      <a:endParaRPr lang="en-US" sz="1400" b="0" i="0" u="none" strike="noStrike" dirty="0">
                        <a:solidFill>
                          <a:schemeClr val="tx1"/>
                        </a:solidFill>
                        <a:effectLst/>
                        <a:latin typeface="Calibri" charset="0"/>
                      </a:endParaRPr>
                    </a:p>
                  </a:txBody>
                  <a:tcPr marL="8628" marR="8628" marT="8628" marB="0" anchor="b"/>
                </a:tc>
                <a:tc>
                  <a:txBody>
                    <a:bodyPr/>
                    <a:lstStyle/>
                    <a:p>
                      <a:pPr algn="ctr" fontAlgn="b"/>
                      <a:r>
                        <a:rPr lang="en-US" sz="1400" u="none" strike="noStrike">
                          <a:solidFill>
                            <a:schemeClr val="tx1"/>
                          </a:solidFill>
                          <a:effectLst/>
                        </a:rPr>
                        <a:t>gBLUP</a:t>
                      </a:r>
                      <a:endParaRPr lang="en-US" sz="1400" b="0" i="0" u="none" strike="noStrike">
                        <a:solidFill>
                          <a:schemeClr val="tx1"/>
                        </a:solidFill>
                        <a:effectLst/>
                        <a:latin typeface="Calibri" charset="0"/>
                      </a:endParaRPr>
                    </a:p>
                  </a:txBody>
                  <a:tcPr marL="8628" marR="8628" marT="8628" marB="0" anchor="b"/>
                </a:tc>
                <a:tc>
                  <a:txBody>
                    <a:bodyPr/>
                    <a:lstStyle/>
                    <a:p>
                      <a:pPr algn="ctr" fontAlgn="b"/>
                      <a:r>
                        <a:rPr lang="en-US" sz="1400" u="none" strike="noStrike" dirty="0">
                          <a:solidFill>
                            <a:schemeClr val="tx1"/>
                          </a:solidFill>
                          <a:effectLst/>
                        </a:rPr>
                        <a:t>cBLUP</a:t>
                      </a:r>
                      <a:endParaRPr lang="en-US" sz="1400" b="0" i="0" u="none" strike="noStrike" dirty="0">
                        <a:solidFill>
                          <a:schemeClr val="tx1"/>
                        </a:solidFill>
                        <a:effectLst/>
                        <a:latin typeface="Calibri" charset="0"/>
                      </a:endParaRPr>
                    </a:p>
                  </a:txBody>
                  <a:tcPr marL="8628" marR="8628" marT="8628" marB="0" anchor="b"/>
                </a:tc>
                <a:extLst>
                  <a:ext uri="{0D108BD9-81ED-4DB2-BD59-A6C34878D82A}">
                    <a16:rowId xmlns:a16="http://schemas.microsoft.com/office/drawing/2014/main" val="10000"/>
                  </a:ext>
                </a:extLst>
              </a:tr>
              <a:tr h="221841">
                <a:tc>
                  <a:txBody>
                    <a:bodyPr/>
                    <a:lstStyle/>
                    <a:p>
                      <a:pPr algn="l" fontAlgn="b"/>
                      <a:r>
                        <a:rPr lang="en-US" sz="1400" u="none" strike="noStrike">
                          <a:solidFill>
                            <a:schemeClr val="accent2"/>
                          </a:solidFill>
                          <a:effectLst/>
                        </a:rPr>
                        <a:t>Start.Weight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0.50</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1"/>
                  </a:ext>
                </a:extLst>
              </a:tr>
              <a:tr h="221841">
                <a:tc>
                  <a:txBody>
                    <a:bodyPr/>
                    <a:lstStyle/>
                    <a:p>
                      <a:pPr algn="l" fontAlgn="b"/>
                      <a:r>
                        <a:rPr lang="en-US" sz="1400" u="none" strike="noStrike">
                          <a:solidFill>
                            <a:schemeClr val="accent2"/>
                          </a:solidFill>
                          <a:effectLst/>
                        </a:rPr>
                        <a:t>FN.Age</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0.57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0.58</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0.74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2"/>
                  </a:ext>
                </a:extLst>
              </a:tr>
              <a:tr h="221841">
                <a:tc>
                  <a:txBody>
                    <a:bodyPr/>
                    <a:lstStyle/>
                    <a:p>
                      <a:pPr algn="l" fontAlgn="b"/>
                      <a:r>
                        <a:rPr lang="en-US" sz="1400" u="none" strike="noStrike">
                          <a:solidFill>
                            <a:schemeClr val="accent2"/>
                          </a:solidFill>
                          <a:effectLst/>
                        </a:rPr>
                        <a:t>FN.PctWtLoss</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3"/>
                  </a:ext>
                </a:extLst>
              </a:tr>
              <a:tr h="221841">
                <a:tc>
                  <a:txBody>
                    <a:bodyPr/>
                    <a:lstStyle/>
                    <a:p>
                      <a:pPr algn="l" fontAlgn="b"/>
                      <a:r>
                        <a:rPr lang="en-US" sz="1400" u="none" strike="noStrike">
                          <a:solidFill>
                            <a:schemeClr val="accent2"/>
                          </a:solidFill>
                          <a:effectLst/>
                        </a:rPr>
                        <a:t>FN.postWeight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0.40</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0.40</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4"/>
                  </a:ext>
                </a:extLst>
              </a:tr>
              <a:tr h="221841">
                <a:tc>
                  <a:txBody>
                    <a:bodyPr/>
                    <a:lstStyle/>
                    <a:p>
                      <a:pPr algn="l" fontAlgn="b"/>
                      <a:r>
                        <a:rPr lang="en-US" sz="1400" u="none" strike="noStrike">
                          <a:solidFill>
                            <a:schemeClr val="accent2"/>
                          </a:solidFill>
                          <a:effectLst/>
                        </a:rPr>
                        <a:t>FN.preWeight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5"/>
                  </a:ext>
                </a:extLst>
              </a:tr>
              <a:tr h="221841">
                <a:tc>
                  <a:txBody>
                    <a:bodyPr/>
                    <a:lstStyle/>
                    <a:p>
                      <a:pPr algn="l" fontAlgn="b"/>
                      <a:r>
                        <a:rPr lang="en-US" sz="1400" u="none" strike="noStrike">
                          <a:solidFill>
                            <a:schemeClr val="accent2"/>
                          </a:solidFill>
                          <a:effectLst/>
                        </a:rPr>
                        <a:t>Weight.Growth Intercept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6"/>
                  </a:ext>
                </a:extLst>
              </a:tr>
              <a:tr h="221841">
                <a:tc>
                  <a:txBody>
                    <a:bodyPr/>
                    <a:lstStyle/>
                    <a:p>
                      <a:pPr algn="l" fontAlgn="b"/>
                      <a:r>
                        <a:rPr lang="en-US" sz="1400" u="none" strike="noStrike">
                          <a:solidFill>
                            <a:schemeClr val="accent2"/>
                          </a:solidFill>
                          <a:effectLst/>
                        </a:rPr>
                        <a:t>Weight.Growth Slope</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0.32</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7"/>
                  </a:ext>
                </a:extLst>
              </a:tr>
              <a:tr h="221841">
                <a:tc>
                  <a:txBody>
                    <a:bodyPr/>
                    <a:lstStyle/>
                    <a:p>
                      <a:pPr algn="l" fontAlgn="b"/>
                      <a:r>
                        <a:rPr lang="en-US" sz="1400" u="none" strike="noStrike">
                          <a:solidFill>
                            <a:schemeClr val="accent2"/>
                          </a:solidFill>
                          <a:effectLst/>
                        </a:rPr>
                        <a:t>HTLC</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8"/>
                  </a:ext>
                </a:extLst>
              </a:tr>
              <a:tr h="221841">
                <a:tc>
                  <a:txBody>
                    <a:bodyPr/>
                    <a:lstStyle/>
                    <a:p>
                      <a:pPr algn="l" fontAlgn="b"/>
                      <a:r>
                        <a:rPr lang="en-US" sz="1400" u="none" strike="noStrike">
                          <a:solidFill>
                            <a:schemeClr val="accent2"/>
                          </a:solidFill>
                          <a:effectLst/>
                        </a:rPr>
                        <a:t>BA</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0.49</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0.47</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09"/>
                  </a:ext>
                </a:extLst>
              </a:tr>
              <a:tr h="221841">
                <a:tc>
                  <a:txBody>
                    <a:bodyPr/>
                    <a:lstStyle/>
                    <a:p>
                      <a:pPr algn="l" fontAlgn="b"/>
                      <a:r>
                        <a:rPr lang="en-US" sz="1400" u="none" strike="noStrike">
                          <a:solidFill>
                            <a:schemeClr val="accent2"/>
                          </a:solidFill>
                          <a:effectLst/>
                        </a:rPr>
                        <a:t>BD</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0.24</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0"/>
                  </a:ext>
                </a:extLst>
              </a:tr>
              <a:tr h="221841">
                <a:tc>
                  <a:txBody>
                    <a:bodyPr/>
                    <a:lstStyle/>
                    <a:p>
                      <a:pPr algn="l" fontAlgn="b"/>
                      <a:r>
                        <a:rPr lang="en-US" sz="1400" u="none" strike="noStrike">
                          <a:solidFill>
                            <a:schemeClr val="accent2"/>
                          </a:solidFill>
                          <a:effectLst/>
                        </a:rPr>
                        <a:t>BLC</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1"/>
                  </a:ext>
                </a:extLst>
              </a:tr>
              <a:tr h="221841">
                <a:tc>
                  <a:txBody>
                    <a:bodyPr/>
                    <a:lstStyle/>
                    <a:p>
                      <a:pPr algn="l" fontAlgn="b"/>
                      <a:r>
                        <a:rPr lang="en-US" sz="1400" u="none" strike="noStrike">
                          <a:solidFill>
                            <a:schemeClr val="accent2"/>
                          </a:solidFill>
                          <a:effectLst/>
                        </a:rPr>
                        <a:t>CWAC</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0.44</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2"/>
                  </a:ext>
                </a:extLst>
              </a:tr>
              <a:tr h="221841">
                <a:tc>
                  <a:txBody>
                    <a:bodyPr/>
                    <a:lstStyle/>
                    <a:p>
                      <a:pPr algn="l" fontAlgn="b"/>
                      <a:r>
                        <a:rPr lang="en-US" sz="1400" u="none" strike="noStrike">
                          <a:solidFill>
                            <a:schemeClr val="accent2"/>
                          </a:solidFill>
                          <a:effectLst/>
                        </a:rPr>
                        <a:t>CWAL</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0.36</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3"/>
                  </a:ext>
                </a:extLst>
              </a:tr>
              <a:tr h="221841">
                <a:tc>
                  <a:txBody>
                    <a:bodyPr/>
                    <a:lstStyle/>
                    <a:p>
                      <a:pPr algn="l" fontAlgn="b"/>
                      <a:r>
                        <a:rPr lang="en-US" sz="1400" u="none" strike="noStrike">
                          <a:solidFill>
                            <a:schemeClr val="accent2"/>
                          </a:solidFill>
                          <a:effectLst/>
                        </a:rPr>
                        <a:t>DBH</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0.43</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0.42</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uk-UA" sz="1400" u="none" strike="noStrike">
                          <a:effectLst/>
                        </a:rPr>
                        <a:t>0.39</a:t>
                      </a:r>
                      <a:endParaRPr lang="uk-UA"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4"/>
                  </a:ext>
                </a:extLst>
              </a:tr>
              <a:tr h="221841">
                <a:tc>
                  <a:txBody>
                    <a:bodyPr/>
                    <a:lstStyle/>
                    <a:p>
                      <a:pPr algn="l" fontAlgn="b"/>
                      <a:r>
                        <a:rPr lang="en-US" sz="1400" u="none" strike="noStrike">
                          <a:solidFill>
                            <a:schemeClr val="accent2"/>
                          </a:solidFill>
                          <a:effectLst/>
                        </a:rPr>
                        <a:t>HT</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0.36</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0.34</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5"/>
                  </a:ext>
                </a:extLst>
              </a:tr>
              <a:tr h="221841">
                <a:tc>
                  <a:txBody>
                    <a:bodyPr/>
                    <a:lstStyle/>
                    <a:p>
                      <a:pPr algn="l" fontAlgn="b"/>
                      <a:r>
                        <a:rPr lang="en-US" sz="1400" u="none" strike="noStrike">
                          <a:solidFill>
                            <a:schemeClr val="accent2"/>
                          </a:solidFill>
                          <a:effectLst/>
                        </a:rPr>
                        <a:t>rootnum</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0.21</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6"/>
                  </a:ext>
                </a:extLst>
              </a:tr>
              <a:tr h="221841">
                <a:tc>
                  <a:txBody>
                    <a:bodyPr/>
                    <a:lstStyle/>
                    <a:p>
                      <a:pPr algn="l" fontAlgn="b"/>
                      <a:r>
                        <a:rPr lang="en-US" sz="1400" u="none" strike="noStrike">
                          <a:solidFill>
                            <a:schemeClr val="accent2"/>
                          </a:solidFill>
                          <a:effectLst/>
                        </a:rPr>
                        <a:t>rootnumbin</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7"/>
                  </a:ext>
                </a:extLst>
              </a:tr>
              <a:tr h="221841">
                <a:tc>
                  <a:txBody>
                    <a:bodyPr/>
                    <a:lstStyle/>
                    <a:p>
                      <a:pPr algn="l" fontAlgn="b"/>
                      <a:r>
                        <a:rPr lang="en-US" sz="1400" u="none" strike="noStrike">
                          <a:solidFill>
                            <a:schemeClr val="accent2"/>
                          </a:solidFill>
                          <a:effectLst/>
                        </a:rPr>
                        <a:t>gall</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0.22</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0.22</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8"/>
                  </a:ext>
                </a:extLst>
              </a:tr>
              <a:tr h="221841">
                <a:tc>
                  <a:txBody>
                    <a:bodyPr/>
                    <a:lstStyle/>
                    <a:p>
                      <a:pPr algn="l" fontAlgn="b"/>
                      <a:r>
                        <a:rPr lang="en-US" sz="1400" u="none" strike="noStrike">
                          <a:solidFill>
                            <a:schemeClr val="accent2"/>
                          </a:solidFill>
                          <a:effectLst/>
                        </a:rPr>
                        <a:t>rustbin</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19"/>
                  </a:ext>
                </a:extLst>
              </a:tr>
              <a:tr h="221841">
                <a:tc>
                  <a:txBody>
                    <a:bodyPr/>
                    <a:lstStyle/>
                    <a:p>
                      <a:pPr algn="l" fontAlgn="b"/>
                      <a:r>
                        <a:rPr lang="en-US" sz="1400" u="none" strike="noStrike">
                          <a:solidFill>
                            <a:schemeClr val="accent2"/>
                          </a:solidFill>
                          <a:effectLst/>
                        </a:rPr>
                        <a:t>c5c6</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0.26</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0.25</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0"/>
                  </a:ext>
                </a:extLst>
              </a:tr>
              <a:tr h="221841">
                <a:tc>
                  <a:txBody>
                    <a:bodyPr/>
                    <a:lstStyle/>
                    <a:p>
                      <a:pPr algn="l" fontAlgn="b"/>
                      <a:r>
                        <a:rPr lang="en-US" sz="1400" u="none" strike="noStrike">
                          <a:solidFill>
                            <a:schemeClr val="accent2"/>
                          </a:solidFill>
                          <a:effectLst/>
                        </a:rPr>
                        <a:t>density</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0.20</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0.21</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0.18</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1"/>
                  </a:ext>
                </a:extLst>
              </a:tr>
              <a:tr h="221841">
                <a:tc>
                  <a:txBody>
                    <a:bodyPr/>
                    <a:lstStyle/>
                    <a:p>
                      <a:pPr algn="l" fontAlgn="b"/>
                      <a:r>
                        <a:rPr lang="en-US" sz="1400" u="none" strike="noStrike">
                          <a:solidFill>
                            <a:schemeClr val="accent2"/>
                          </a:solidFill>
                          <a:effectLst/>
                        </a:rPr>
                        <a:t>lateWood.4</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hr-HR" sz="1400" u="none" strike="noStrike">
                          <a:effectLst/>
                        </a:rPr>
                        <a:t>0.23</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0.24</a:t>
                      </a:r>
                      <a:endParaRPr lang="hr-HR" sz="1400" b="0" i="0" u="none" strike="noStrike">
                        <a:solidFill>
                          <a:srgbClr val="000000"/>
                        </a:solidFill>
                        <a:effectLst/>
                        <a:latin typeface="Calibri" charset="0"/>
                      </a:endParaRPr>
                    </a:p>
                  </a:txBody>
                  <a:tcPr marL="8628" marR="8628" marT="8628" marB="0" anchor="b"/>
                </a:tc>
                <a:tc>
                  <a:txBody>
                    <a:bodyPr/>
                    <a:lstStyle/>
                    <a:p>
                      <a:pPr algn="ctr" fontAlgn="b"/>
                      <a:r>
                        <a:rPr lang="hr-HR" sz="1400" u="none" strike="noStrike">
                          <a:effectLst/>
                        </a:rPr>
                        <a:t>0.24</a:t>
                      </a:r>
                      <a:endParaRPr lang="hr-HR"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2"/>
                  </a:ext>
                </a:extLst>
              </a:tr>
              <a:tr h="221841">
                <a:tc>
                  <a:txBody>
                    <a:bodyPr/>
                    <a:lstStyle/>
                    <a:p>
                      <a:pPr algn="l" fontAlgn="b"/>
                      <a:r>
                        <a:rPr lang="en-US" sz="1400" u="none" strike="noStrike">
                          <a:solidFill>
                            <a:schemeClr val="accent2"/>
                          </a:solidFill>
                          <a:effectLst/>
                        </a:rPr>
                        <a:t>lignin</a:t>
                      </a:r>
                      <a:endParaRPr lang="en-US" sz="1400" b="0" i="0" u="none" strike="noStrike">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0.16</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0.17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0.16</a:t>
                      </a:r>
                      <a:endParaRPr lang="nb-NO" sz="1400" b="0" i="0" u="none" strike="noStrike">
                        <a:solidFill>
                          <a:srgbClr val="000000"/>
                        </a:solidFill>
                        <a:effectLst/>
                        <a:latin typeface="Calibri" charset="0"/>
                      </a:endParaRPr>
                    </a:p>
                  </a:txBody>
                  <a:tcPr marL="8628" marR="8628" marT="8628" marB="0" anchor="b"/>
                </a:tc>
                <a:extLst>
                  <a:ext uri="{0D108BD9-81ED-4DB2-BD59-A6C34878D82A}">
                    <a16:rowId xmlns:a16="http://schemas.microsoft.com/office/drawing/2014/main" val="10023"/>
                  </a:ext>
                </a:extLst>
              </a:tr>
              <a:tr h="221841">
                <a:tc>
                  <a:txBody>
                    <a:bodyPr/>
                    <a:lstStyle/>
                    <a:p>
                      <a:pPr algn="l" fontAlgn="b"/>
                      <a:r>
                        <a:rPr lang="en-US" sz="1400" u="none" strike="noStrike" dirty="0" err="1">
                          <a:solidFill>
                            <a:schemeClr val="accent2"/>
                          </a:solidFill>
                          <a:effectLst/>
                        </a:rPr>
                        <a:t>stiffnessTree</a:t>
                      </a:r>
                      <a:endParaRPr lang="en-US" sz="1400" b="0" i="0" u="none" strike="noStrike" dirty="0">
                        <a:solidFill>
                          <a:schemeClr val="accent2"/>
                        </a:solidFill>
                        <a:effectLst/>
                        <a:latin typeface="Calibri" charset="0"/>
                      </a:endParaRPr>
                    </a:p>
                  </a:txBody>
                  <a:tcPr marL="8628" marR="8628" marT="8628" marB="0" anchor="b"/>
                </a:tc>
                <a:tc>
                  <a:txBody>
                    <a:bodyPr/>
                    <a:lstStyle/>
                    <a:p>
                      <a:pPr algn="ctr" fontAlgn="b"/>
                      <a:r>
                        <a:rPr lang="nb-NO" sz="1400" u="none" strike="noStrike">
                          <a:effectLst/>
                        </a:rPr>
                        <a:t>0.37</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a:effectLst/>
                        </a:rPr>
                        <a:t>0.38</a:t>
                      </a:r>
                      <a:endParaRPr lang="nb-NO" sz="1400" b="0" i="0" u="none" strike="noStrike">
                        <a:solidFill>
                          <a:srgbClr val="000000"/>
                        </a:solidFill>
                        <a:effectLst/>
                        <a:latin typeface="Calibri" charset="0"/>
                      </a:endParaRPr>
                    </a:p>
                  </a:txBody>
                  <a:tcPr marL="8628" marR="8628" marT="8628" marB="0" anchor="b"/>
                </a:tc>
                <a:tc>
                  <a:txBody>
                    <a:bodyPr/>
                    <a:lstStyle/>
                    <a:p>
                      <a:pPr algn="ctr" fontAlgn="b"/>
                      <a:r>
                        <a:rPr lang="nb-NO" sz="1400" u="none" strike="noStrike" dirty="0">
                          <a:effectLst/>
                        </a:rPr>
                        <a:t>0.37</a:t>
                      </a:r>
                      <a:endParaRPr lang="nb-NO" sz="1400" b="0" i="0" u="none" strike="noStrike" dirty="0">
                        <a:solidFill>
                          <a:srgbClr val="000000"/>
                        </a:solidFill>
                        <a:effectLst/>
                        <a:latin typeface="Calibri" charset="0"/>
                      </a:endParaRPr>
                    </a:p>
                  </a:txBody>
                  <a:tcPr marL="8628" marR="8628" marT="8628" marB="0" anchor="b"/>
                </a:tc>
                <a:extLst>
                  <a:ext uri="{0D108BD9-81ED-4DB2-BD59-A6C34878D82A}">
                    <a16:rowId xmlns:a16="http://schemas.microsoft.com/office/drawing/2014/main" val="10024"/>
                  </a:ext>
                </a:extLst>
              </a:tr>
            </a:tbl>
          </a:graphicData>
        </a:graphic>
      </p:graphicFrame>
      <p:sp>
        <p:nvSpPr>
          <p:cNvPr id="5" name="Title 14"/>
          <p:cNvSpPr txBox="1">
            <a:spLocks/>
          </p:cNvSpPr>
          <p:nvPr/>
        </p:nvSpPr>
        <p:spPr>
          <a:xfrm>
            <a:off x="171913" y="73530"/>
            <a:ext cx="6354135" cy="671388"/>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b="1" dirty="0">
                <a:solidFill>
                  <a:schemeClr val="accent1"/>
                </a:solidFill>
                <a:latin typeface="+mn-lt"/>
              </a:rPr>
              <a:t>Knowledge</a:t>
            </a:r>
            <a:r>
              <a:rPr lang="zh-CN" altLang="en-US" sz="4000" b="1" dirty="0">
                <a:solidFill>
                  <a:schemeClr val="accent1"/>
                </a:solidFill>
                <a:latin typeface="+mn-lt"/>
              </a:rPr>
              <a:t> </a:t>
            </a:r>
            <a:r>
              <a:rPr lang="en-US" altLang="zh-CN" sz="4000" b="1" dirty="0">
                <a:solidFill>
                  <a:schemeClr val="accent1"/>
                </a:solidFill>
                <a:latin typeface="+mn-lt"/>
              </a:rPr>
              <a:t>and expansion</a:t>
            </a:r>
            <a:r>
              <a:rPr lang="en-US" sz="4000" b="1" dirty="0">
                <a:solidFill>
                  <a:schemeClr val="accent1"/>
                </a:solidFill>
                <a:latin typeface="+mn-lt"/>
              </a:rPr>
              <a:t> </a:t>
            </a:r>
          </a:p>
        </p:txBody>
      </p:sp>
      <p:grpSp>
        <p:nvGrpSpPr>
          <p:cNvPr id="79" name="Group 78"/>
          <p:cNvGrpSpPr/>
          <p:nvPr/>
        </p:nvGrpSpPr>
        <p:grpSpPr>
          <a:xfrm>
            <a:off x="2415260" y="1258708"/>
            <a:ext cx="1808590" cy="5126515"/>
            <a:chOff x="204416" y="1467325"/>
            <a:chExt cx="1808590" cy="5126515"/>
          </a:xfrm>
        </p:grpSpPr>
        <p:cxnSp>
          <p:nvCxnSpPr>
            <p:cNvPr id="20" name="Straight Connector 19"/>
            <p:cNvCxnSpPr/>
            <p:nvPr/>
          </p:nvCxnSpPr>
          <p:spPr>
            <a:xfrm flipV="1">
              <a:off x="1510748" y="1467325"/>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510748" y="1712491"/>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77402" y="1953991"/>
              <a:ext cx="8839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10748" y="1467325"/>
              <a:ext cx="0" cy="2451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077402" y="1621914"/>
              <a:ext cx="0" cy="3320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060174" y="1621914"/>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639418" y="2827751"/>
              <a:ext cx="1321904" cy="688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26828" y="1787952"/>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39418" y="1787952"/>
              <a:ext cx="10602" cy="10466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541449" y="3042125"/>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541449" y="3287291"/>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08103" y="3528791"/>
              <a:ext cx="88392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541449" y="3042125"/>
              <a:ext cx="0" cy="2451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08103" y="3196714"/>
              <a:ext cx="0" cy="33207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90875" y="3196714"/>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91102" y="3362752"/>
              <a:ext cx="4170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91102" y="6586952"/>
              <a:ext cx="1321904" cy="68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91102" y="3374202"/>
              <a:ext cx="0" cy="321963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04416" y="2240603"/>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7608" y="2240603"/>
              <a:ext cx="12920" cy="24748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240528" y="4715481"/>
              <a:ext cx="450574" cy="366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9" name="Title 14"/>
          <p:cNvSpPr txBox="1">
            <a:spLocks/>
          </p:cNvSpPr>
          <p:nvPr/>
        </p:nvSpPr>
        <p:spPr>
          <a:xfrm>
            <a:off x="10382172" y="1101448"/>
            <a:ext cx="1039661" cy="34616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800" b="1" dirty="0">
                <a:solidFill>
                  <a:schemeClr val="tx1"/>
                </a:solidFill>
              </a:rPr>
              <a:t>Imputed</a:t>
            </a:r>
          </a:p>
        </p:txBody>
      </p:sp>
      <p:cxnSp>
        <p:nvCxnSpPr>
          <p:cNvPr id="81" name="Straight Connector 80"/>
          <p:cNvCxnSpPr>
            <a:cxnSpLocks/>
            <a:stCxn id="59" idx="1"/>
            <a:endCxn id="3" idx="6"/>
          </p:cNvCxnSpPr>
          <p:nvPr/>
        </p:nvCxnSpPr>
        <p:spPr>
          <a:xfrm flipH="1" flipV="1">
            <a:off x="9776624" y="1272794"/>
            <a:ext cx="605548" cy="173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21A0C092-B283-91B9-3B2F-6C218B3E6D4D}"/>
              </a:ext>
            </a:extLst>
          </p:cNvPr>
          <p:cNvSpPr/>
          <p:nvPr/>
        </p:nvSpPr>
        <p:spPr>
          <a:xfrm>
            <a:off x="4168399" y="1164295"/>
            <a:ext cx="1016499" cy="21699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New</a:t>
            </a:r>
          </a:p>
        </p:txBody>
      </p:sp>
      <p:sp>
        <p:nvSpPr>
          <p:cNvPr id="3" name="Oval 2">
            <a:extLst>
              <a:ext uri="{FF2B5EF4-FFF2-40B4-BE49-F238E27FC236}">
                <a16:creationId xmlns:a16="http://schemas.microsoft.com/office/drawing/2014/main" id="{F269A251-DE96-C986-20A3-13ECC53A9FBC}"/>
              </a:ext>
            </a:extLst>
          </p:cNvPr>
          <p:cNvSpPr/>
          <p:nvPr/>
        </p:nvSpPr>
        <p:spPr>
          <a:xfrm>
            <a:off x="6751529" y="1164296"/>
            <a:ext cx="3025095" cy="216995"/>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a:extLst>
              <a:ext uri="{FF2B5EF4-FFF2-40B4-BE49-F238E27FC236}">
                <a16:creationId xmlns:a16="http://schemas.microsoft.com/office/drawing/2014/main" id="{69E4A421-758F-65D6-220C-38B256C4410F}"/>
              </a:ext>
            </a:extLst>
          </p:cNvPr>
          <p:cNvSpPr/>
          <p:nvPr/>
        </p:nvSpPr>
        <p:spPr>
          <a:xfrm>
            <a:off x="5196554" y="1337836"/>
            <a:ext cx="906141" cy="3320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Nearest</a:t>
            </a:r>
          </a:p>
        </p:txBody>
      </p:sp>
      <p:sp>
        <p:nvSpPr>
          <p:cNvPr id="17" name="Down Arrow 16">
            <a:extLst>
              <a:ext uri="{FF2B5EF4-FFF2-40B4-BE49-F238E27FC236}">
                <a16:creationId xmlns:a16="http://schemas.microsoft.com/office/drawing/2014/main" id="{F4A83AE1-5590-17A2-0E20-B5CD12E8D258}"/>
              </a:ext>
            </a:extLst>
          </p:cNvPr>
          <p:cNvSpPr/>
          <p:nvPr/>
        </p:nvSpPr>
        <p:spPr>
          <a:xfrm>
            <a:off x="8755646" y="508004"/>
            <a:ext cx="1314102" cy="361714"/>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
        <p:nvSpPr>
          <p:cNvPr id="18" name="TextBox 17">
            <a:extLst>
              <a:ext uri="{FF2B5EF4-FFF2-40B4-BE49-F238E27FC236}">
                <a16:creationId xmlns:a16="http://schemas.microsoft.com/office/drawing/2014/main" id="{2C3F5C60-FEBB-5F70-B0BF-2E6D1406832D}"/>
              </a:ext>
            </a:extLst>
          </p:cNvPr>
          <p:cNvSpPr txBox="1"/>
          <p:nvPr/>
        </p:nvSpPr>
        <p:spPr>
          <a:xfrm>
            <a:off x="10597019" y="1540701"/>
            <a:ext cx="184731" cy="369332"/>
          </a:xfrm>
          <a:prstGeom prst="rect">
            <a:avLst/>
          </a:prstGeom>
          <a:noFill/>
        </p:spPr>
        <p:txBody>
          <a:bodyPr wrap="none" rtlCol="0">
            <a:spAutoFit/>
          </a:bodyPr>
          <a:lstStyle/>
          <a:p>
            <a:endParaRPr lang="en-US"/>
          </a:p>
        </p:txBody>
      </p:sp>
      <p:sp>
        <p:nvSpPr>
          <p:cNvPr id="54" name="Oval 53">
            <a:extLst>
              <a:ext uri="{FF2B5EF4-FFF2-40B4-BE49-F238E27FC236}">
                <a16:creationId xmlns:a16="http://schemas.microsoft.com/office/drawing/2014/main" id="{A13415EC-05BA-964A-DFC0-5E72DD591DD8}"/>
              </a:ext>
            </a:extLst>
          </p:cNvPr>
          <p:cNvSpPr/>
          <p:nvPr/>
        </p:nvSpPr>
        <p:spPr>
          <a:xfrm>
            <a:off x="9029829" y="1381291"/>
            <a:ext cx="746795" cy="2204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itle 14">
            <a:extLst>
              <a:ext uri="{FF2B5EF4-FFF2-40B4-BE49-F238E27FC236}">
                <a16:creationId xmlns:a16="http://schemas.microsoft.com/office/drawing/2014/main" id="{3BF51415-55CA-75E2-23D9-6074E653A9E4}"/>
              </a:ext>
            </a:extLst>
          </p:cNvPr>
          <p:cNvSpPr txBox="1">
            <a:spLocks/>
          </p:cNvSpPr>
          <p:nvPr/>
        </p:nvSpPr>
        <p:spPr>
          <a:xfrm>
            <a:off x="10396536" y="1328065"/>
            <a:ext cx="1039661" cy="346167"/>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1800" b="1" dirty="0">
                <a:solidFill>
                  <a:schemeClr val="tx1"/>
                </a:solidFill>
              </a:rPr>
              <a:t>Highest</a:t>
            </a:r>
          </a:p>
        </p:txBody>
      </p:sp>
      <p:cxnSp>
        <p:nvCxnSpPr>
          <p:cNvPr id="61" name="Straight Connector 60">
            <a:extLst>
              <a:ext uri="{FF2B5EF4-FFF2-40B4-BE49-F238E27FC236}">
                <a16:creationId xmlns:a16="http://schemas.microsoft.com/office/drawing/2014/main" id="{5984939B-B549-0CF9-A9CD-719BD336CF3E}"/>
              </a:ext>
            </a:extLst>
          </p:cNvPr>
          <p:cNvCxnSpPr>
            <a:cxnSpLocks/>
            <a:stCxn id="57" idx="1"/>
          </p:cNvCxnSpPr>
          <p:nvPr/>
        </p:nvCxnSpPr>
        <p:spPr>
          <a:xfrm flipH="1" flipV="1">
            <a:off x="9790988" y="1499411"/>
            <a:ext cx="605548" cy="173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867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54" grpId="0" animBg="1"/>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7F86506-E3DB-904F-A45B-456D29F5B53A}"/>
              </a:ext>
            </a:extLst>
          </p:cNvPr>
          <p:cNvSpPr txBox="1"/>
          <p:nvPr/>
        </p:nvSpPr>
        <p:spPr>
          <a:xfrm>
            <a:off x="3758346" y="2652861"/>
            <a:ext cx="3341691" cy="923330"/>
          </a:xfrm>
          <a:prstGeom prst="rect">
            <a:avLst/>
          </a:prstGeom>
          <a:noFill/>
          <a:ln w="12700">
            <a:solidFill>
              <a:schemeClr val="tx1"/>
            </a:solidFill>
          </a:ln>
        </p:spPr>
        <p:txBody>
          <a:bodyPr wrap="square" rtlCol="0">
            <a:spAutoFit/>
          </a:bodyPr>
          <a:lstStyle/>
          <a:p>
            <a:pPr algn="ctr"/>
            <a:r>
              <a:rPr lang="en-US" dirty="0"/>
              <a:t>Let M be the best method for the old data that is the closest to the new data</a:t>
            </a:r>
          </a:p>
        </p:txBody>
      </p:sp>
      <p:sp>
        <p:nvSpPr>
          <p:cNvPr id="9" name="Diamond 8">
            <a:extLst>
              <a:ext uri="{FF2B5EF4-FFF2-40B4-BE49-F238E27FC236}">
                <a16:creationId xmlns:a16="http://schemas.microsoft.com/office/drawing/2014/main" id="{62D7356E-B6FD-4D4A-9F0E-CB1406CE3844}"/>
              </a:ext>
            </a:extLst>
          </p:cNvPr>
          <p:cNvSpPr/>
          <p:nvPr/>
        </p:nvSpPr>
        <p:spPr>
          <a:xfrm>
            <a:off x="3758346" y="3859169"/>
            <a:ext cx="3341691" cy="1526267"/>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If M is applied for the new data?</a:t>
            </a:r>
          </a:p>
        </p:txBody>
      </p:sp>
      <p:sp>
        <p:nvSpPr>
          <p:cNvPr id="17" name="TextBox 16">
            <a:extLst>
              <a:ext uri="{FF2B5EF4-FFF2-40B4-BE49-F238E27FC236}">
                <a16:creationId xmlns:a16="http://schemas.microsoft.com/office/drawing/2014/main" id="{19B4CAB9-4DCE-2344-8AC5-0FB9FCC8EA4B}"/>
              </a:ext>
            </a:extLst>
          </p:cNvPr>
          <p:cNvSpPr txBox="1"/>
          <p:nvPr/>
        </p:nvSpPr>
        <p:spPr>
          <a:xfrm>
            <a:off x="7568347" y="4296918"/>
            <a:ext cx="1541786" cy="646331"/>
          </a:xfrm>
          <a:prstGeom prst="rect">
            <a:avLst/>
          </a:prstGeom>
          <a:noFill/>
          <a:ln w="12700">
            <a:solidFill>
              <a:schemeClr val="tx1"/>
            </a:solidFill>
          </a:ln>
        </p:spPr>
        <p:txBody>
          <a:bodyPr wrap="square" rtlCol="0">
            <a:spAutoFit/>
          </a:bodyPr>
          <a:lstStyle/>
          <a:p>
            <a:pPr algn="ctr"/>
            <a:r>
              <a:rPr lang="en-US" dirty="0"/>
              <a:t>Apply M to the new data</a:t>
            </a:r>
          </a:p>
        </p:txBody>
      </p:sp>
      <p:cxnSp>
        <p:nvCxnSpPr>
          <p:cNvPr id="12" name="Straight Connector 11">
            <a:extLst>
              <a:ext uri="{FF2B5EF4-FFF2-40B4-BE49-F238E27FC236}">
                <a16:creationId xmlns:a16="http://schemas.microsoft.com/office/drawing/2014/main" id="{EC1C56DC-4D04-4147-9ED7-D3F8BB5E67CC}"/>
              </a:ext>
            </a:extLst>
          </p:cNvPr>
          <p:cNvCxnSpPr>
            <a:cxnSpLocks/>
            <a:stCxn id="17" idx="0"/>
          </p:cNvCxnSpPr>
          <p:nvPr/>
        </p:nvCxnSpPr>
        <p:spPr>
          <a:xfrm flipV="1">
            <a:off x="8339240" y="1471398"/>
            <a:ext cx="0" cy="28255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609C41-29AB-3B4A-947B-A47CFA5E78FD}"/>
              </a:ext>
            </a:extLst>
          </p:cNvPr>
          <p:cNvCxnSpPr>
            <a:cxnSpLocks/>
            <a:endCxn id="116" idx="3"/>
          </p:cNvCxnSpPr>
          <p:nvPr/>
        </p:nvCxnSpPr>
        <p:spPr>
          <a:xfrm flipH="1" flipV="1">
            <a:off x="6330320" y="1453733"/>
            <a:ext cx="2008920" cy="17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63447E-97BD-E14F-A46F-C6E304C926B5}"/>
              </a:ext>
            </a:extLst>
          </p:cNvPr>
          <p:cNvCxnSpPr>
            <a:cxnSpLocks/>
            <a:stCxn id="9" idx="3"/>
            <a:endCxn id="17" idx="1"/>
          </p:cNvCxnSpPr>
          <p:nvPr/>
        </p:nvCxnSpPr>
        <p:spPr>
          <a:xfrm flipV="1">
            <a:off x="7100037" y="4620084"/>
            <a:ext cx="468310" cy="22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51517CD-536F-2B42-8CEB-D2C41B528202}"/>
              </a:ext>
            </a:extLst>
          </p:cNvPr>
          <p:cNvSpPr txBox="1"/>
          <p:nvPr/>
        </p:nvSpPr>
        <p:spPr>
          <a:xfrm>
            <a:off x="6864528" y="4216543"/>
            <a:ext cx="824164" cy="369332"/>
          </a:xfrm>
          <a:prstGeom prst="rect">
            <a:avLst/>
          </a:prstGeom>
          <a:noFill/>
          <a:ln w="12700">
            <a:noFill/>
          </a:ln>
        </p:spPr>
        <p:txBody>
          <a:bodyPr wrap="square" rtlCol="0">
            <a:spAutoFit/>
          </a:bodyPr>
          <a:lstStyle/>
          <a:p>
            <a:pPr algn="ctr"/>
            <a:r>
              <a:rPr lang="en-US" dirty="0"/>
              <a:t>No</a:t>
            </a:r>
          </a:p>
        </p:txBody>
      </p:sp>
      <p:sp>
        <p:nvSpPr>
          <p:cNvPr id="31" name="TextBox 30">
            <a:extLst>
              <a:ext uri="{FF2B5EF4-FFF2-40B4-BE49-F238E27FC236}">
                <a16:creationId xmlns:a16="http://schemas.microsoft.com/office/drawing/2014/main" id="{9AEE2730-61FC-5248-A375-9FC074121D6C}"/>
              </a:ext>
            </a:extLst>
          </p:cNvPr>
          <p:cNvSpPr txBox="1"/>
          <p:nvPr/>
        </p:nvSpPr>
        <p:spPr>
          <a:xfrm>
            <a:off x="5534743" y="5360508"/>
            <a:ext cx="824164" cy="369332"/>
          </a:xfrm>
          <a:prstGeom prst="rect">
            <a:avLst/>
          </a:prstGeom>
          <a:noFill/>
          <a:ln w="12700">
            <a:noFill/>
          </a:ln>
        </p:spPr>
        <p:txBody>
          <a:bodyPr wrap="square" rtlCol="0">
            <a:spAutoFit/>
          </a:bodyPr>
          <a:lstStyle/>
          <a:p>
            <a:pPr algn="ctr"/>
            <a:r>
              <a:rPr lang="en-US" dirty="0"/>
              <a:t>Yes</a:t>
            </a:r>
          </a:p>
        </p:txBody>
      </p:sp>
      <p:cxnSp>
        <p:nvCxnSpPr>
          <p:cNvPr id="32" name="Straight Arrow Connector 31">
            <a:extLst>
              <a:ext uri="{FF2B5EF4-FFF2-40B4-BE49-F238E27FC236}">
                <a16:creationId xmlns:a16="http://schemas.microsoft.com/office/drawing/2014/main" id="{F1D63171-B2D1-E142-ADE3-02B5ADB77F49}"/>
              </a:ext>
            </a:extLst>
          </p:cNvPr>
          <p:cNvCxnSpPr>
            <a:cxnSpLocks/>
            <a:stCxn id="9" idx="2"/>
            <a:endCxn id="28" idx="0"/>
          </p:cNvCxnSpPr>
          <p:nvPr/>
        </p:nvCxnSpPr>
        <p:spPr>
          <a:xfrm flipH="1">
            <a:off x="5427343" y="5385436"/>
            <a:ext cx="1849" cy="42674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202DBA7-0F7D-4E4F-AFB5-BB3E99089045}"/>
              </a:ext>
            </a:extLst>
          </p:cNvPr>
          <p:cNvSpPr/>
          <p:nvPr/>
        </p:nvSpPr>
        <p:spPr>
          <a:xfrm>
            <a:off x="4288992" y="5812183"/>
            <a:ext cx="2276701" cy="3693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Stop: output the best</a:t>
            </a:r>
          </a:p>
        </p:txBody>
      </p:sp>
      <p:sp>
        <p:nvSpPr>
          <p:cNvPr id="38" name="Rectangle 37">
            <a:extLst>
              <a:ext uri="{FF2B5EF4-FFF2-40B4-BE49-F238E27FC236}">
                <a16:creationId xmlns:a16="http://schemas.microsoft.com/office/drawing/2014/main" id="{C92C5431-E20B-FE4D-B646-B144CBA3A846}"/>
              </a:ext>
            </a:extLst>
          </p:cNvPr>
          <p:cNvSpPr/>
          <p:nvPr/>
        </p:nvSpPr>
        <p:spPr>
          <a:xfrm>
            <a:off x="4460992" y="2012004"/>
            <a:ext cx="1936396" cy="3626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Cluster analysis</a:t>
            </a:r>
          </a:p>
        </p:txBody>
      </p:sp>
      <p:cxnSp>
        <p:nvCxnSpPr>
          <p:cNvPr id="40" name="Straight Arrow Connector 39">
            <a:extLst>
              <a:ext uri="{FF2B5EF4-FFF2-40B4-BE49-F238E27FC236}">
                <a16:creationId xmlns:a16="http://schemas.microsoft.com/office/drawing/2014/main" id="{79591F6F-C4E2-8144-9258-FF0D95DFFF1D}"/>
              </a:ext>
            </a:extLst>
          </p:cNvPr>
          <p:cNvCxnSpPr>
            <a:cxnSpLocks/>
            <a:stCxn id="38" idx="2"/>
            <a:endCxn id="13" idx="0"/>
          </p:cNvCxnSpPr>
          <p:nvPr/>
        </p:nvCxnSpPr>
        <p:spPr>
          <a:xfrm>
            <a:off x="5429190" y="2374611"/>
            <a:ext cx="2" cy="2782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C8F44AA-AF72-674F-8FED-9DC0D5A34938}"/>
              </a:ext>
            </a:extLst>
          </p:cNvPr>
          <p:cNvCxnSpPr>
            <a:cxnSpLocks/>
            <a:stCxn id="13" idx="2"/>
            <a:endCxn id="9" idx="0"/>
          </p:cNvCxnSpPr>
          <p:nvPr/>
        </p:nvCxnSpPr>
        <p:spPr>
          <a:xfrm>
            <a:off x="5429192" y="3576191"/>
            <a:ext cx="0" cy="2829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A587CF9-3BB4-6945-B1C2-9BBE2D212078}"/>
              </a:ext>
            </a:extLst>
          </p:cNvPr>
          <p:cNvCxnSpPr>
            <a:cxnSpLocks/>
            <a:stCxn id="116" idx="2"/>
            <a:endCxn id="38" idx="0"/>
          </p:cNvCxnSpPr>
          <p:nvPr/>
        </p:nvCxnSpPr>
        <p:spPr>
          <a:xfrm flipH="1">
            <a:off x="5429190" y="1726739"/>
            <a:ext cx="2" cy="2852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7C4A70C9-2589-E945-BEC8-BA197A13C555}"/>
              </a:ext>
            </a:extLst>
          </p:cNvPr>
          <p:cNvSpPr/>
          <p:nvPr/>
        </p:nvSpPr>
        <p:spPr>
          <a:xfrm>
            <a:off x="4528063" y="503400"/>
            <a:ext cx="1805719" cy="34021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data</a:t>
            </a:r>
          </a:p>
        </p:txBody>
      </p:sp>
      <p:sp>
        <p:nvSpPr>
          <p:cNvPr id="116" name="Rectangle 115">
            <a:extLst>
              <a:ext uri="{FF2B5EF4-FFF2-40B4-BE49-F238E27FC236}">
                <a16:creationId xmlns:a16="http://schemas.microsoft.com/office/drawing/2014/main" id="{CA7B4210-09C3-F243-A5D7-A8860594210B}"/>
              </a:ext>
            </a:extLst>
          </p:cNvPr>
          <p:cNvSpPr/>
          <p:nvPr/>
        </p:nvSpPr>
        <p:spPr>
          <a:xfrm>
            <a:off x="4528063" y="1180726"/>
            <a:ext cx="1802257" cy="546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Impute missing accuracy</a:t>
            </a:r>
          </a:p>
        </p:txBody>
      </p:sp>
      <p:cxnSp>
        <p:nvCxnSpPr>
          <p:cNvPr id="118" name="Straight Arrow Connector 117">
            <a:extLst>
              <a:ext uri="{FF2B5EF4-FFF2-40B4-BE49-F238E27FC236}">
                <a16:creationId xmlns:a16="http://schemas.microsoft.com/office/drawing/2014/main" id="{A3F22F33-CC3D-6044-AD2E-7B9F464D2FAE}"/>
              </a:ext>
            </a:extLst>
          </p:cNvPr>
          <p:cNvCxnSpPr>
            <a:cxnSpLocks/>
            <a:stCxn id="113" idx="2"/>
            <a:endCxn id="116" idx="0"/>
          </p:cNvCxnSpPr>
          <p:nvPr/>
        </p:nvCxnSpPr>
        <p:spPr>
          <a:xfrm flipH="1">
            <a:off x="5429192" y="843615"/>
            <a:ext cx="1731" cy="3371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26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96">
            <a:extLst>
              <a:ext uri="{FF2B5EF4-FFF2-40B4-BE49-F238E27FC236}">
                <a16:creationId xmlns:a16="http://schemas.microsoft.com/office/drawing/2014/main" id="{79625215-B954-5C41-A440-EF9B3878DF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761"/>
          <a:stretch/>
        </p:blipFill>
        <p:spPr bwMode="auto">
          <a:xfrm>
            <a:off x="6205320" y="14153"/>
            <a:ext cx="480981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95">
            <a:extLst>
              <a:ext uri="{FF2B5EF4-FFF2-40B4-BE49-F238E27FC236}">
                <a16:creationId xmlns:a16="http://schemas.microsoft.com/office/drawing/2014/main" id="{0C87F2C5-D62F-4A43-B17D-B8C5292C51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786" b="-1"/>
          <a:stretch/>
        </p:blipFill>
        <p:spPr bwMode="auto">
          <a:xfrm>
            <a:off x="6205319" y="2300154"/>
            <a:ext cx="4809811" cy="205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95">
            <a:extLst>
              <a:ext uri="{FF2B5EF4-FFF2-40B4-BE49-F238E27FC236}">
                <a16:creationId xmlns:a16="http://schemas.microsoft.com/office/drawing/2014/main" id="{5F28EC76-9C14-B649-9B8F-384FDBCDA46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4964"/>
          <a:stretch/>
        </p:blipFill>
        <p:spPr bwMode="auto">
          <a:xfrm>
            <a:off x="6205319" y="4438144"/>
            <a:ext cx="4809811" cy="202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96">
            <a:extLst>
              <a:ext uri="{FF2B5EF4-FFF2-40B4-BE49-F238E27FC236}">
                <a16:creationId xmlns:a16="http://schemas.microsoft.com/office/drawing/2014/main" id="{20B64643-2485-844B-89A1-38344F8E67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158"/>
          <a:stretch/>
        </p:blipFill>
        <p:spPr bwMode="auto">
          <a:xfrm>
            <a:off x="1251759" y="14153"/>
            <a:ext cx="4809811"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95">
            <a:extLst>
              <a:ext uri="{FF2B5EF4-FFF2-40B4-BE49-F238E27FC236}">
                <a16:creationId xmlns:a16="http://schemas.microsoft.com/office/drawing/2014/main" id="{2BC0D3BF-64C5-CD4B-8337-A3221D8FBA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82" b="50055"/>
          <a:stretch/>
        </p:blipFill>
        <p:spPr bwMode="auto">
          <a:xfrm>
            <a:off x="1251759" y="2300153"/>
            <a:ext cx="4809811" cy="213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95">
            <a:extLst>
              <a:ext uri="{FF2B5EF4-FFF2-40B4-BE49-F238E27FC236}">
                <a16:creationId xmlns:a16="http://schemas.microsoft.com/office/drawing/2014/main" id="{1EE04D3C-502E-4047-8ABB-BCAE8B8A84D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76" b="49208"/>
          <a:stretch/>
        </p:blipFill>
        <p:spPr bwMode="auto">
          <a:xfrm>
            <a:off x="1326761" y="4438144"/>
            <a:ext cx="4734810" cy="214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828DF30-6D9C-4743-A341-15F0CF5B454E}"/>
              </a:ext>
            </a:extLst>
          </p:cNvPr>
          <p:cNvSpPr/>
          <p:nvPr/>
        </p:nvSpPr>
        <p:spPr>
          <a:xfrm>
            <a:off x="6061570" y="14153"/>
            <a:ext cx="35456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A54E2B-E143-1845-9810-534D522ED158}"/>
              </a:ext>
            </a:extLst>
          </p:cNvPr>
          <p:cNvSpPr txBox="1"/>
          <p:nvPr/>
        </p:nvSpPr>
        <p:spPr>
          <a:xfrm>
            <a:off x="4470246" y="6494528"/>
            <a:ext cx="3891776" cy="369332"/>
          </a:xfrm>
          <a:prstGeom prst="rect">
            <a:avLst/>
          </a:prstGeom>
          <a:noFill/>
        </p:spPr>
        <p:txBody>
          <a:bodyPr wrap="square" rtlCol="0">
            <a:spAutoFit/>
          </a:bodyPr>
          <a:lstStyle/>
          <a:p>
            <a:pPr algn="ctr"/>
            <a:r>
              <a:rPr lang="en-US" dirty="0"/>
              <a:t>Number of genes</a:t>
            </a:r>
          </a:p>
        </p:txBody>
      </p:sp>
      <p:sp>
        <p:nvSpPr>
          <p:cNvPr id="4" name="TextBox 3">
            <a:extLst>
              <a:ext uri="{FF2B5EF4-FFF2-40B4-BE49-F238E27FC236}">
                <a16:creationId xmlns:a16="http://schemas.microsoft.com/office/drawing/2014/main" id="{22435396-C0CE-6244-B568-E7E56A8EE29F}"/>
              </a:ext>
            </a:extLst>
          </p:cNvPr>
          <p:cNvSpPr txBox="1"/>
          <p:nvPr/>
        </p:nvSpPr>
        <p:spPr>
          <a:xfrm rot="16200000" flipH="1">
            <a:off x="10704496" y="1091020"/>
            <a:ext cx="990601" cy="369332"/>
          </a:xfrm>
          <a:prstGeom prst="rect">
            <a:avLst/>
          </a:prstGeom>
          <a:noFill/>
        </p:spPr>
        <p:txBody>
          <a:bodyPr wrap="square" rtlCol="0">
            <a:spAutoFit/>
          </a:bodyPr>
          <a:lstStyle/>
          <a:p>
            <a:pPr algn="ctr"/>
            <a:r>
              <a:rPr lang="en-US" dirty="0"/>
              <a:t>Maize</a:t>
            </a:r>
          </a:p>
        </p:txBody>
      </p:sp>
      <p:sp>
        <p:nvSpPr>
          <p:cNvPr id="11" name="TextBox 10">
            <a:extLst>
              <a:ext uri="{FF2B5EF4-FFF2-40B4-BE49-F238E27FC236}">
                <a16:creationId xmlns:a16="http://schemas.microsoft.com/office/drawing/2014/main" id="{A40AC43B-52E1-BD41-A5CA-B878C4511695}"/>
              </a:ext>
            </a:extLst>
          </p:cNvPr>
          <p:cNvSpPr txBox="1"/>
          <p:nvPr/>
        </p:nvSpPr>
        <p:spPr>
          <a:xfrm rot="16200000" flipH="1">
            <a:off x="10704497" y="3141147"/>
            <a:ext cx="990601" cy="369332"/>
          </a:xfrm>
          <a:prstGeom prst="rect">
            <a:avLst/>
          </a:prstGeom>
          <a:noFill/>
        </p:spPr>
        <p:txBody>
          <a:bodyPr wrap="square" rtlCol="0">
            <a:spAutoFit/>
          </a:bodyPr>
          <a:lstStyle/>
          <a:p>
            <a:pPr algn="ctr"/>
            <a:r>
              <a:rPr lang="en-US" dirty="0"/>
              <a:t>Mice</a:t>
            </a:r>
          </a:p>
        </p:txBody>
      </p:sp>
      <p:sp>
        <p:nvSpPr>
          <p:cNvPr id="12" name="TextBox 11">
            <a:extLst>
              <a:ext uri="{FF2B5EF4-FFF2-40B4-BE49-F238E27FC236}">
                <a16:creationId xmlns:a16="http://schemas.microsoft.com/office/drawing/2014/main" id="{192FD5BF-DBD4-F44F-A8E7-3B38CF50B89B}"/>
              </a:ext>
            </a:extLst>
          </p:cNvPr>
          <p:cNvSpPr txBox="1"/>
          <p:nvPr/>
        </p:nvSpPr>
        <p:spPr>
          <a:xfrm rot="16200000" flipH="1">
            <a:off x="10704495" y="5301271"/>
            <a:ext cx="990601" cy="369332"/>
          </a:xfrm>
          <a:prstGeom prst="rect">
            <a:avLst/>
          </a:prstGeom>
          <a:noFill/>
        </p:spPr>
        <p:txBody>
          <a:bodyPr wrap="square" rtlCol="0">
            <a:spAutoFit/>
          </a:bodyPr>
          <a:lstStyle/>
          <a:p>
            <a:pPr algn="ctr"/>
            <a:r>
              <a:rPr lang="en-US" dirty="0"/>
              <a:t>Pine</a:t>
            </a:r>
          </a:p>
        </p:txBody>
      </p:sp>
      <p:sp>
        <p:nvSpPr>
          <p:cNvPr id="13" name="Title 2">
            <a:extLst>
              <a:ext uri="{FF2B5EF4-FFF2-40B4-BE49-F238E27FC236}">
                <a16:creationId xmlns:a16="http://schemas.microsoft.com/office/drawing/2014/main" id="{2EA0FB0A-A435-D348-80CD-D4D257985884}"/>
              </a:ext>
            </a:extLst>
          </p:cNvPr>
          <p:cNvSpPr>
            <a:spLocks noGrp="1"/>
          </p:cNvSpPr>
          <p:nvPr>
            <p:ph type="title"/>
          </p:nvPr>
        </p:nvSpPr>
        <p:spPr>
          <a:xfrm rot="16200000">
            <a:off x="-2805962" y="3094831"/>
            <a:ext cx="6843847" cy="710798"/>
          </a:xfrm>
        </p:spPr>
        <p:txBody>
          <a:bodyPr>
            <a:noAutofit/>
          </a:bodyPr>
          <a:lstStyle/>
          <a:p>
            <a:pPr algn="ctr"/>
            <a:r>
              <a:rPr lang="en-US" altLang="zh-CN" sz="4800" b="1" dirty="0" err="1">
                <a:solidFill>
                  <a:schemeClr val="accent1"/>
                </a:solidFill>
                <a:latin typeface="+mn-lt"/>
              </a:rPr>
              <a:t>mMAP</a:t>
            </a:r>
            <a:r>
              <a:rPr lang="en-US" altLang="zh-CN" sz="4800" b="1" dirty="0">
                <a:solidFill>
                  <a:schemeClr val="accent1"/>
                </a:solidFill>
                <a:latin typeface="+mn-lt"/>
              </a:rPr>
              <a:t> stays on the top</a:t>
            </a:r>
            <a:endParaRPr lang="en-US" sz="4800" b="1" dirty="0">
              <a:solidFill>
                <a:schemeClr val="accent1"/>
              </a:solidFill>
              <a:latin typeface="+mn-lt"/>
            </a:endParaRPr>
          </a:p>
        </p:txBody>
      </p:sp>
    </p:spTree>
    <p:extLst>
      <p:ext uri="{BB962C8B-B14F-4D97-AF65-F5344CB8AC3E}">
        <p14:creationId xmlns:p14="http://schemas.microsoft.com/office/powerpoint/2010/main" val="255636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79" y="0"/>
            <a:ext cx="10515600" cy="1325563"/>
          </a:xfrm>
        </p:spPr>
        <p:txBody>
          <a:bodyPr>
            <a:normAutofit/>
          </a:bodyPr>
          <a:lstStyle/>
          <a:p>
            <a:pPr algn="ctr"/>
            <a:r>
              <a:rPr lang="en-US" sz="4800" b="1" dirty="0">
                <a:solidFill>
                  <a:schemeClr val="accent1"/>
                </a:solidFill>
                <a:latin typeface="+mn-lt"/>
              </a:rPr>
              <a:t>Real traits</a:t>
            </a:r>
          </a:p>
        </p:txBody>
      </p:sp>
      <p:pic>
        <p:nvPicPr>
          <p:cNvPr id="4" name="图片占位符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158" y="2808205"/>
            <a:ext cx="9143843" cy="3737561"/>
          </a:xfrm>
          <a:prstGeom prst="rect">
            <a:avLst/>
          </a:prstGeom>
        </p:spPr>
      </p:pic>
      <p:cxnSp>
        <p:nvCxnSpPr>
          <p:cNvPr id="5" name="Straight Connector 4">
            <a:extLst>
              <a:ext uri="{FF2B5EF4-FFF2-40B4-BE49-F238E27FC236}">
                <a16:creationId xmlns:a16="http://schemas.microsoft.com/office/drawing/2014/main" id="{FF39CA7E-1B2A-0D48-8EAD-B628EBAF8A01}"/>
              </a:ext>
            </a:extLst>
          </p:cNvPr>
          <p:cNvCxnSpPr>
            <a:cxnSpLocks/>
          </p:cNvCxnSpPr>
          <p:nvPr/>
        </p:nvCxnSpPr>
        <p:spPr>
          <a:xfrm flipH="1">
            <a:off x="2594517" y="2929606"/>
            <a:ext cx="6798296" cy="121864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F137732-EF82-044F-A95F-F42F096195AC}"/>
              </a:ext>
            </a:extLst>
          </p:cNvPr>
          <p:cNvCxnSpPr>
            <a:cxnSpLocks/>
          </p:cNvCxnSpPr>
          <p:nvPr/>
        </p:nvCxnSpPr>
        <p:spPr>
          <a:xfrm flipH="1">
            <a:off x="5281961" y="2929606"/>
            <a:ext cx="4110852" cy="1608940"/>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9AFCAC-F149-114D-8813-E303FC387803}"/>
              </a:ext>
            </a:extLst>
          </p:cNvPr>
          <p:cNvCxnSpPr>
            <a:cxnSpLocks/>
          </p:cNvCxnSpPr>
          <p:nvPr/>
        </p:nvCxnSpPr>
        <p:spPr>
          <a:xfrm flipH="1">
            <a:off x="8051181" y="2929606"/>
            <a:ext cx="1341632" cy="1218648"/>
          </a:xfrm>
          <a:prstGeom prst="line">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75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287E8F04-DCDC-E32B-62A5-DBCE2647657A}"/>
              </a:ext>
            </a:extLst>
          </p:cNvPr>
          <p:cNvPicPr>
            <a:picLocks noChangeAspect="1"/>
          </p:cNvPicPr>
          <p:nvPr/>
        </p:nvPicPr>
        <p:blipFill>
          <a:blip r:embed="rId2"/>
          <a:stretch>
            <a:fillRect/>
          </a:stretch>
        </p:blipFill>
        <p:spPr>
          <a:xfrm>
            <a:off x="928428" y="228600"/>
            <a:ext cx="10043627" cy="6400800"/>
          </a:xfrm>
          <a:prstGeom prst="rect">
            <a:avLst/>
          </a:prstGeom>
        </p:spPr>
      </p:pic>
    </p:spTree>
    <p:extLst>
      <p:ext uri="{BB962C8B-B14F-4D97-AF65-F5344CB8AC3E}">
        <p14:creationId xmlns:p14="http://schemas.microsoft.com/office/powerpoint/2010/main" val="136386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832D5A-FC39-3143-B4CC-9D3A0494FEC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5544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4"/>
          <p:cNvSpPr txBox="1">
            <a:spLocks/>
          </p:cNvSpPr>
          <p:nvPr/>
        </p:nvSpPr>
        <p:spPr>
          <a:xfrm>
            <a:off x="165371" y="275815"/>
            <a:ext cx="10058400" cy="1140292"/>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err="1">
                <a:solidFill>
                  <a:schemeClr val="accent1"/>
                </a:solidFill>
              </a:rPr>
              <a:t>mMap</a:t>
            </a:r>
            <a:r>
              <a:rPr lang="en-US" sz="2800" b="1" dirty="0">
                <a:solidFill>
                  <a:schemeClr val="accent1"/>
                </a:solidFill>
              </a:rPr>
              <a:t>: </a:t>
            </a:r>
            <a:r>
              <a:rPr lang="en-US" sz="2800" b="1" dirty="0">
                <a:solidFill>
                  <a:schemeClr val="tx1"/>
                </a:solidFill>
              </a:rPr>
              <a:t>An Online Computing Platform to Transform Genotypes to Phenotypes by Mining the Maximum Accuracy of Prediction</a:t>
            </a:r>
            <a:endParaRPr lang="en-US" sz="2800" dirty="0">
              <a:solidFill>
                <a:schemeClr val="tx1"/>
              </a:solidFill>
            </a:endParaRPr>
          </a:p>
        </p:txBody>
      </p:sp>
      <p:sp>
        <p:nvSpPr>
          <p:cNvPr id="45" name="TextBox 5"/>
          <p:cNvSpPr txBox="1">
            <a:spLocks noChangeArrowheads="1"/>
          </p:cNvSpPr>
          <p:nvPr/>
        </p:nvSpPr>
        <p:spPr bwMode="auto">
          <a:xfrm>
            <a:off x="10508184" y="2104380"/>
            <a:ext cx="1361894" cy="307777"/>
          </a:xfrm>
          <a:prstGeom prst="rect">
            <a:avLst/>
          </a:prstGeom>
          <a:noFill/>
          <a:ln w="9525">
            <a:noFill/>
            <a:miter lim="800000"/>
            <a:headEnd/>
            <a:tailEnd/>
          </a:ln>
        </p:spPr>
        <p:txBody>
          <a:bodyPr wrap="square">
            <a:spAutoFit/>
          </a:bodyPr>
          <a:lstStyle/>
          <a:p>
            <a:pPr algn="ctr"/>
            <a:r>
              <a:rPr lang="en-US" sz="1400" b="1" dirty="0"/>
              <a:t>You Tang</a:t>
            </a:r>
            <a:endParaRPr lang="en-US" sz="1400" b="1" baseline="30000" dirty="0"/>
          </a:p>
        </p:txBody>
      </p:sp>
      <p:pic>
        <p:nvPicPr>
          <p:cNvPr id="46" name="Picture 45"/>
          <p:cNvPicPr>
            <a:picLocks noChangeAspect="1"/>
          </p:cNvPicPr>
          <p:nvPr/>
        </p:nvPicPr>
        <p:blipFill rotWithShape="1">
          <a:blip r:embed="rId2">
            <a:extLst>
              <a:ext uri="{28A0092B-C50C-407E-A947-70E740481C1C}">
                <a14:useLocalDpi xmlns:a14="http://schemas.microsoft.com/office/drawing/2010/main" val="0"/>
              </a:ext>
            </a:extLst>
          </a:blip>
          <a:srcRect l="17902" r="32038" b="32778"/>
          <a:stretch/>
        </p:blipFill>
        <p:spPr>
          <a:xfrm>
            <a:off x="10508184" y="264367"/>
            <a:ext cx="1361894" cy="1828800"/>
          </a:xfrm>
          <a:prstGeom prst="rect">
            <a:avLst/>
          </a:prstGeom>
        </p:spPr>
      </p:pic>
      <p:pic>
        <p:nvPicPr>
          <p:cNvPr id="51" name="图片 197">
            <a:extLst>
              <a:ext uri="{FF2B5EF4-FFF2-40B4-BE49-F238E27FC236}">
                <a16:creationId xmlns:a16="http://schemas.microsoft.com/office/drawing/2014/main" id="{4375C44A-B6A4-F642-A659-17204850A6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8431" y="2794333"/>
            <a:ext cx="5274310" cy="1469390"/>
          </a:xfrm>
          <a:prstGeom prst="rect">
            <a:avLst/>
          </a:prstGeom>
        </p:spPr>
      </p:pic>
      <p:sp>
        <p:nvSpPr>
          <p:cNvPr id="2" name="Rectangle 1">
            <a:extLst>
              <a:ext uri="{FF2B5EF4-FFF2-40B4-BE49-F238E27FC236}">
                <a16:creationId xmlns:a16="http://schemas.microsoft.com/office/drawing/2014/main" id="{0D246A22-F76A-5840-AEF9-A20581FAE89A}"/>
              </a:ext>
            </a:extLst>
          </p:cNvPr>
          <p:cNvSpPr/>
          <p:nvPr/>
        </p:nvSpPr>
        <p:spPr>
          <a:xfrm>
            <a:off x="2219720" y="5641949"/>
            <a:ext cx="6815327" cy="584775"/>
          </a:xfrm>
          <a:prstGeom prst="rect">
            <a:avLst/>
          </a:prstGeom>
        </p:spPr>
        <p:txBody>
          <a:bodyPr wrap="none">
            <a:spAutoFit/>
          </a:bodyPr>
          <a:lstStyle/>
          <a:p>
            <a:r>
              <a:rPr lang="en-US" sz="3200" kern="100" dirty="0" err="1">
                <a:latin typeface="Calibri" panose="020F0502020204030204" pitchFamily="34" charset="0"/>
                <a:ea typeface="SimSun" panose="02010600030101010101" pitchFamily="2" charset="-122"/>
                <a:cs typeface="Times New Roman" panose="02020603050405020304" pitchFamily="18" charset="0"/>
              </a:rPr>
              <a:t>mMAP</a:t>
            </a:r>
            <a:r>
              <a:rPr lang="en-US" sz="3200" kern="100" dirty="0">
                <a:latin typeface="Calibri" panose="020F0502020204030204" pitchFamily="34" charset="0"/>
                <a:ea typeface="SimSun" panose="02010600030101010101" pitchFamily="2" charset="-122"/>
                <a:cs typeface="Times New Roman" panose="02020603050405020304" pitchFamily="18" charset="0"/>
              </a:rPr>
              <a:t> website: </a:t>
            </a:r>
            <a:r>
              <a:rPr lang="en-US" sz="3200"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hlinkClick r:id="rId4"/>
              </a:rPr>
              <a:t>http://zzlab.net/mMAP</a:t>
            </a:r>
            <a:endParaRPr lang="en-US" sz="3200"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94E06D01-CA9C-524D-B684-49919281789A}"/>
              </a:ext>
            </a:extLst>
          </p:cNvPr>
          <p:cNvPicPr>
            <a:picLocks noChangeAspect="1"/>
          </p:cNvPicPr>
          <p:nvPr/>
        </p:nvPicPr>
        <p:blipFill>
          <a:blip r:embed="rId5"/>
          <a:stretch>
            <a:fillRect/>
          </a:stretch>
        </p:blipFill>
        <p:spPr>
          <a:xfrm>
            <a:off x="5962712" y="2093167"/>
            <a:ext cx="3211905" cy="2512843"/>
          </a:xfrm>
          <a:prstGeom prst="rect">
            <a:avLst/>
          </a:prstGeom>
        </p:spPr>
      </p:pic>
    </p:spTree>
    <p:extLst>
      <p:ext uri="{BB962C8B-B14F-4D97-AF65-F5344CB8AC3E}">
        <p14:creationId xmlns:p14="http://schemas.microsoft.com/office/powerpoint/2010/main" val="387045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D70331F-CBA6-CB41-8EB3-B7FF4A0C2CFF}"/>
              </a:ext>
            </a:extLst>
          </p:cNvPr>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Upload Files</a:t>
            </a:r>
            <a:endParaRPr lang="en-US" b="1" dirty="0">
              <a:solidFill>
                <a:schemeClr val="accent1"/>
              </a:solidFill>
              <a:latin typeface="+mn-lt"/>
            </a:endParaRPr>
          </a:p>
        </p:txBody>
      </p:sp>
      <p:pic>
        <p:nvPicPr>
          <p:cNvPr id="4" name="Picture 3">
            <a:extLst>
              <a:ext uri="{FF2B5EF4-FFF2-40B4-BE49-F238E27FC236}">
                <a16:creationId xmlns:a16="http://schemas.microsoft.com/office/drawing/2014/main" id="{7418D4E7-370D-5849-8341-606B0995D0AC}"/>
              </a:ext>
            </a:extLst>
          </p:cNvPr>
          <p:cNvPicPr>
            <a:picLocks noChangeAspect="1"/>
          </p:cNvPicPr>
          <p:nvPr/>
        </p:nvPicPr>
        <p:blipFill>
          <a:blip r:embed="rId2"/>
          <a:stretch>
            <a:fillRect/>
          </a:stretch>
        </p:blipFill>
        <p:spPr>
          <a:xfrm>
            <a:off x="701878" y="1325563"/>
            <a:ext cx="10571440" cy="5532437"/>
          </a:xfrm>
          <a:prstGeom prst="rect">
            <a:avLst/>
          </a:prstGeom>
        </p:spPr>
      </p:pic>
    </p:spTree>
    <p:extLst>
      <p:ext uri="{BB962C8B-B14F-4D97-AF65-F5344CB8AC3E}">
        <p14:creationId xmlns:p14="http://schemas.microsoft.com/office/powerpoint/2010/main" val="73085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Final HW due on Friday (April 28) at 3:10PM</a:t>
            </a:r>
          </a:p>
          <a:p>
            <a:r>
              <a:rPr lang="en-US" dirty="0"/>
              <a:t>Final exam: May 3, 4:30-6:30pm, open book, 50 questions</a:t>
            </a:r>
          </a:p>
          <a:p>
            <a:r>
              <a:rPr lang="en-US" dirty="0"/>
              <a:t>Grade submission: May 4 to students and May 5 to university</a:t>
            </a:r>
          </a:p>
          <a:p>
            <a:r>
              <a:rPr lang="en-US" dirty="0"/>
              <a:t>Course evaluation target: 100% responses by Friday (April 28)</a:t>
            </a:r>
          </a:p>
          <a:p>
            <a:r>
              <a:rPr lang="en-US" dirty="0"/>
              <a:t>Group pictures: Wednesday (April 26)</a:t>
            </a:r>
          </a:p>
        </p:txBody>
      </p:sp>
      <p:sp>
        <p:nvSpPr>
          <p:cNvPr id="3" name="Title 2"/>
          <p:cNvSpPr>
            <a:spLocks noGrp="1"/>
          </p:cNvSpPr>
          <p:nvPr>
            <p:ph type="title"/>
          </p:nvPr>
        </p:nvSpPr>
        <p:spPr>
          <a:xfrm>
            <a:off x="838200" y="0"/>
            <a:ext cx="10515600" cy="1325563"/>
          </a:xfrm>
        </p:spPr>
        <p:txBody>
          <a:bodyPr/>
          <a:lstStyle/>
          <a:p>
            <a:pPr algn="ctr"/>
            <a:r>
              <a:rPr lang="en-US" b="1" dirty="0">
                <a:solidFill>
                  <a:schemeClr val="accent1"/>
                </a:solidFill>
                <a:latin typeface="+mn-lt"/>
              </a:rPr>
              <a:t>Administration</a:t>
            </a:r>
          </a:p>
        </p:txBody>
      </p:sp>
    </p:spTree>
    <p:extLst>
      <p:ext uri="{BB962C8B-B14F-4D97-AF65-F5344CB8AC3E}">
        <p14:creationId xmlns:p14="http://schemas.microsoft.com/office/powerpoint/2010/main" val="147474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D70331F-CBA6-CB41-8EB3-B7FF4A0C2CFF}"/>
              </a:ext>
            </a:extLst>
          </p:cNvPr>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Create New Project</a:t>
            </a:r>
            <a:endParaRPr lang="en-US" b="1" dirty="0">
              <a:solidFill>
                <a:schemeClr val="accent1"/>
              </a:solidFill>
              <a:latin typeface="+mn-lt"/>
            </a:endParaRPr>
          </a:p>
        </p:txBody>
      </p:sp>
      <p:pic>
        <p:nvPicPr>
          <p:cNvPr id="6" name="Picture 5">
            <a:extLst>
              <a:ext uri="{FF2B5EF4-FFF2-40B4-BE49-F238E27FC236}">
                <a16:creationId xmlns:a16="http://schemas.microsoft.com/office/drawing/2014/main" id="{7E018570-596F-034C-9BD2-4732CA3BB479}"/>
              </a:ext>
            </a:extLst>
          </p:cNvPr>
          <p:cNvPicPr>
            <a:picLocks noChangeAspect="1"/>
          </p:cNvPicPr>
          <p:nvPr/>
        </p:nvPicPr>
        <p:blipFill rotWithShape="1">
          <a:blip r:embed="rId2"/>
          <a:srcRect t="4762"/>
          <a:stretch/>
        </p:blipFill>
        <p:spPr>
          <a:xfrm>
            <a:off x="469838" y="1325563"/>
            <a:ext cx="10274300" cy="1415149"/>
          </a:xfrm>
          <a:prstGeom prst="rect">
            <a:avLst/>
          </a:prstGeom>
        </p:spPr>
      </p:pic>
      <p:pic>
        <p:nvPicPr>
          <p:cNvPr id="9" name="Picture 8">
            <a:extLst>
              <a:ext uri="{FF2B5EF4-FFF2-40B4-BE49-F238E27FC236}">
                <a16:creationId xmlns:a16="http://schemas.microsoft.com/office/drawing/2014/main" id="{305E24B2-85D6-F649-AC2C-97B33D9358E9}"/>
              </a:ext>
            </a:extLst>
          </p:cNvPr>
          <p:cNvPicPr>
            <a:picLocks noChangeAspect="1"/>
          </p:cNvPicPr>
          <p:nvPr/>
        </p:nvPicPr>
        <p:blipFill>
          <a:blip r:embed="rId3"/>
          <a:stretch>
            <a:fillRect/>
          </a:stretch>
        </p:blipFill>
        <p:spPr>
          <a:xfrm>
            <a:off x="469838" y="2740712"/>
            <a:ext cx="10274300" cy="1562100"/>
          </a:xfrm>
          <a:prstGeom prst="rect">
            <a:avLst/>
          </a:prstGeom>
        </p:spPr>
      </p:pic>
      <p:pic>
        <p:nvPicPr>
          <p:cNvPr id="11" name="Picture 10">
            <a:extLst>
              <a:ext uri="{FF2B5EF4-FFF2-40B4-BE49-F238E27FC236}">
                <a16:creationId xmlns:a16="http://schemas.microsoft.com/office/drawing/2014/main" id="{2B4F21D1-6DFF-624A-8C60-C7846C0051C2}"/>
              </a:ext>
            </a:extLst>
          </p:cNvPr>
          <p:cNvPicPr>
            <a:picLocks noChangeAspect="1"/>
          </p:cNvPicPr>
          <p:nvPr/>
        </p:nvPicPr>
        <p:blipFill>
          <a:blip r:embed="rId4"/>
          <a:stretch>
            <a:fillRect/>
          </a:stretch>
        </p:blipFill>
        <p:spPr>
          <a:xfrm>
            <a:off x="469838" y="4302812"/>
            <a:ext cx="10414000" cy="2222500"/>
          </a:xfrm>
          <a:prstGeom prst="rect">
            <a:avLst/>
          </a:prstGeom>
        </p:spPr>
      </p:pic>
      <p:pic>
        <p:nvPicPr>
          <p:cNvPr id="13" name="Picture 12">
            <a:extLst>
              <a:ext uri="{FF2B5EF4-FFF2-40B4-BE49-F238E27FC236}">
                <a16:creationId xmlns:a16="http://schemas.microsoft.com/office/drawing/2014/main" id="{834251BC-CBE6-5A48-BEA8-C324179987A0}"/>
              </a:ext>
            </a:extLst>
          </p:cNvPr>
          <p:cNvPicPr>
            <a:picLocks noChangeAspect="1"/>
          </p:cNvPicPr>
          <p:nvPr/>
        </p:nvPicPr>
        <p:blipFill>
          <a:blip r:embed="rId5"/>
          <a:stretch>
            <a:fillRect/>
          </a:stretch>
        </p:blipFill>
        <p:spPr>
          <a:xfrm>
            <a:off x="7111938" y="5579592"/>
            <a:ext cx="3632200" cy="990600"/>
          </a:xfrm>
          <a:prstGeom prst="rect">
            <a:avLst/>
          </a:prstGeom>
        </p:spPr>
      </p:pic>
      <p:pic>
        <p:nvPicPr>
          <p:cNvPr id="3" name="Picture 2" descr="Graphical user interface, application&#10;&#10;Description automatically generated with medium confidence">
            <a:extLst>
              <a:ext uri="{FF2B5EF4-FFF2-40B4-BE49-F238E27FC236}">
                <a16:creationId xmlns:a16="http://schemas.microsoft.com/office/drawing/2014/main" id="{CFB1E2A9-E4CE-D71D-E348-B0A129C5DE48}"/>
              </a:ext>
            </a:extLst>
          </p:cNvPr>
          <p:cNvPicPr>
            <a:picLocks noChangeAspect="1"/>
          </p:cNvPicPr>
          <p:nvPr/>
        </p:nvPicPr>
        <p:blipFill>
          <a:blip r:embed="rId6"/>
          <a:stretch>
            <a:fillRect/>
          </a:stretch>
        </p:blipFill>
        <p:spPr>
          <a:xfrm>
            <a:off x="1161506" y="4787731"/>
            <a:ext cx="899943" cy="1860460"/>
          </a:xfrm>
          <a:prstGeom prst="rect">
            <a:avLst/>
          </a:prstGeom>
        </p:spPr>
      </p:pic>
    </p:spTree>
    <p:extLst>
      <p:ext uri="{BB962C8B-B14F-4D97-AF65-F5344CB8AC3E}">
        <p14:creationId xmlns:p14="http://schemas.microsoft.com/office/powerpoint/2010/main" val="28507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D70331F-CBA6-CB41-8EB3-B7FF4A0C2CFF}"/>
              </a:ext>
            </a:extLst>
          </p:cNvPr>
          <p:cNvSpPr>
            <a:spLocks noGrp="1"/>
          </p:cNvSpPr>
          <p:nvPr>
            <p:ph type="title"/>
          </p:nvPr>
        </p:nvSpPr>
        <p:spPr>
          <a:xfrm>
            <a:off x="838200" y="0"/>
            <a:ext cx="10515600" cy="1325563"/>
          </a:xfrm>
        </p:spPr>
        <p:txBody>
          <a:bodyPr/>
          <a:lstStyle/>
          <a:p>
            <a:pPr algn="ctr"/>
            <a:r>
              <a:rPr lang="en-US" altLang="zh-CN" b="1" dirty="0">
                <a:solidFill>
                  <a:schemeClr val="accent1"/>
                </a:solidFill>
                <a:latin typeface="+mn-lt"/>
              </a:rPr>
              <a:t>Check status and download results</a:t>
            </a:r>
            <a:endParaRPr lang="en-US" b="1" dirty="0">
              <a:solidFill>
                <a:schemeClr val="accent1"/>
              </a:solidFill>
              <a:latin typeface="+mn-lt"/>
            </a:endParaRPr>
          </a:p>
        </p:txBody>
      </p:sp>
      <p:pic>
        <p:nvPicPr>
          <p:cNvPr id="3" name="Picture 2">
            <a:extLst>
              <a:ext uri="{FF2B5EF4-FFF2-40B4-BE49-F238E27FC236}">
                <a16:creationId xmlns:a16="http://schemas.microsoft.com/office/drawing/2014/main" id="{75EECB0A-7DE1-3F45-A1D8-6C2BC72C4597}"/>
              </a:ext>
            </a:extLst>
          </p:cNvPr>
          <p:cNvPicPr>
            <a:picLocks noChangeAspect="1"/>
          </p:cNvPicPr>
          <p:nvPr/>
        </p:nvPicPr>
        <p:blipFill>
          <a:blip r:embed="rId2"/>
          <a:stretch>
            <a:fillRect/>
          </a:stretch>
        </p:blipFill>
        <p:spPr>
          <a:xfrm>
            <a:off x="1690645" y="1325562"/>
            <a:ext cx="8637940" cy="2035475"/>
          </a:xfrm>
          <a:prstGeom prst="rect">
            <a:avLst/>
          </a:prstGeom>
        </p:spPr>
      </p:pic>
    </p:spTree>
    <p:extLst>
      <p:ext uri="{BB962C8B-B14F-4D97-AF65-F5344CB8AC3E}">
        <p14:creationId xmlns:p14="http://schemas.microsoft.com/office/powerpoint/2010/main" val="359069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2715" y="0"/>
            <a:ext cx="5458428" cy="1134319"/>
          </a:xfrm>
        </p:spPr>
        <p:txBody>
          <a:bodyPr vert="horz" lIns="91440" tIns="45720" rIns="91440" bIns="45720" rtlCol="0" anchor="ctr">
            <a:normAutofit/>
          </a:bodyPr>
          <a:lstStyle/>
          <a:p>
            <a:r>
              <a:rPr lang="en-US" sz="4000" b="1" dirty="0">
                <a:solidFill>
                  <a:schemeClr val="accent1"/>
                </a:solidFill>
                <a:latin typeface="+mn-lt"/>
              </a:rPr>
              <a:t>Simulation with GAPIT</a:t>
            </a:r>
          </a:p>
        </p:txBody>
      </p:sp>
      <p:sp>
        <p:nvSpPr>
          <p:cNvPr id="9" name="Rectangle 8">
            <a:extLst>
              <a:ext uri="{FF2B5EF4-FFF2-40B4-BE49-F238E27FC236}">
                <a16:creationId xmlns:a16="http://schemas.microsoft.com/office/drawing/2014/main" id="{D7AC756C-16F4-1B49-A914-00E9A24DF60F}"/>
              </a:ext>
            </a:extLst>
          </p:cNvPr>
          <p:cNvSpPr/>
          <p:nvPr/>
        </p:nvSpPr>
        <p:spPr>
          <a:xfrm>
            <a:off x="302715" y="954704"/>
            <a:ext cx="11744721" cy="5903286"/>
          </a:xfrm>
          <a:prstGeom prst="rect">
            <a:avLst/>
          </a:prstGeom>
        </p:spPr>
        <p:txBody>
          <a:bodyPr vert="horz" lIns="91440" tIns="45720" rIns="91440" bIns="45720" rtlCol="0">
            <a:noAutofit/>
          </a:bodyPr>
          <a:lstStyle/>
          <a:p>
            <a:pPr>
              <a:lnSpc>
                <a:spcPct val="90000"/>
              </a:lnSpc>
              <a:spcAft>
                <a:spcPts val="600"/>
              </a:spcAft>
            </a:pPr>
            <a:r>
              <a:rPr lang="en-US" sz="2400" dirty="0">
                <a:solidFill>
                  <a:srgbClr val="FF0000"/>
                </a:solidFill>
              </a:rPr>
              <a:t>source("http://</a:t>
            </a:r>
            <a:r>
              <a:rPr lang="en-US" sz="2400" dirty="0" err="1">
                <a:solidFill>
                  <a:srgbClr val="FF0000"/>
                </a:solidFill>
              </a:rPr>
              <a:t>zzlab.net</a:t>
            </a:r>
            <a:r>
              <a:rPr lang="en-US" sz="2400" dirty="0">
                <a:solidFill>
                  <a:srgbClr val="FF0000"/>
                </a:solidFill>
              </a:rPr>
              <a:t>/GAPIT/</a:t>
            </a:r>
            <a:r>
              <a:rPr lang="en-US" sz="2400" dirty="0" err="1">
                <a:solidFill>
                  <a:srgbClr val="FF0000"/>
                </a:solidFill>
              </a:rPr>
              <a:t>gapit_functions.txt</a:t>
            </a:r>
            <a:r>
              <a:rPr lang="en-US" sz="2400" dirty="0">
                <a:solidFill>
                  <a:srgbClr val="FF0000"/>
                </a:solidFill>
              </a:rPr>
              <a:t>") </a:t>
            </a:r>
          </a:p>
          <a:p>
            <a:pPr>
              <a:lnSpc>
                <a:spcPct val="90000"/>
              </a:lnSpc>
              <a:spcAft>
                <a:spcPts val="600"/>
              </a:spcAft>
            </a:pPr>
            <a:r>
              <a:rPr lang="en-US" sz="2400" dirty="0" err="1">
                <a:solidFill>
                  <a:srgbClr val="FF0000"/>
                </a:solidFill>
              </a:rPr>
              <a:t>myGD</a:t>
            </a:r>
            <a:r>
              <a:rPr lang="en-US" sz="2400" dirty="0">
                <a:solidFill>
                  <a:srgbClr val="FF0000"/>
                </a:solidFill>
              </a:rPr>
              <a:t>=</a:t>
            </a:r>
            <a:r>
              <a:rPr lang="en-US" sz="2400" dirty="0" err="1">
                <a:solidFill>
                  <a:srgbClr val="FF0000"/>
                </a:solidFill>
              </a:rPr>
              <a:t>read.table</a:t>
            </a:r>
            <a:r>
              <a:rPr lang="en-US" sz="2400" dirty="0">
                <a:solidFill>
                  <a:srgbClr val="FF0000"/>
                </a:solidFill>
              </a:rPr>
              <a:t>(file="http://</a:t>
            </a:r>
            <a:r>
              <a:rPr lang="en-US" sz="2400" dirty="0" err="1">
                <a:solidFill>
                  <a:srgbClr val="FF0000"/>
                </a:solidFill>
              </a:rPr>
              <a:t>zzlab.net</a:t>
            </a:r>
            <a:r>
              <a:rPr lang="en-US" sz="2400" dirty="0">
                <a:solidFill>
                  <a:srgbClr val="FF0000"/>
                </a:solidFill>
              </a:rPr>
              <a:t>/GAPIT/data/</a:t>
            </a:r>
            <a:r>
              <a:rPr lang="en-US" sz="2400" dirty="0" err="1">
                <a:solidFill>
                  <a:srgbClr val="FF0000"/>
                </a:solidFill>
              </a:rPr>
              <a:t>mdp_numeric.txt",head</a:t>
            </a:r>
            <a:r>
              <a:rPr lang="en-US" sz="2400" dirty="0">
                <a:solidFill>
                  <a:srgbClr val="FF0000"/>
                </a:solidFill>
              </a:rPr>
              <a:t>=T) </a:t>
            </a:r>
          </a:p>
          <a:p>
            <a:pPr>
              <a:lnSpc>
                <a:spcPct val="90000"/>
              </a:lnSpc>
              <a:spcAft>
                <a:spcPts val="600"/>
              </a:spcAft>
            </a:pPr>
            <a:r>
              <a:rPr lang="en-US" sz="2400" dirty="0" err="1">
                <a:solidFill>
                  <a:srgbClr val="FF0000"/>
                </a:solidFill>
              </a:rPr>
              <a:t>myGM</a:t>
            </a:r>
            <a:r>
              <a:rPr lang="en-US" sz="2400" dirty="0">
                <a:solidFill>
                  <a:srgbClr val="FF0000"/>
                </a:solidFill>
              </a:rPr>
              <a:t>=</a:t>
            </a:r>
            <a:r>
              <a:rPr lang="en-US" sz="2400" dirty="0" err="1">
                <a:solidFill>
                  <a:srgbClr val="FF0000"/>
                </a:solidFill>
              </a:rPr>
              <a:t>read.table</a:t>
            </a:r>
            <a:r>
              <a:rPr lang="en-US" sz="2400" dirty="0">
                <a:solidFill>
                  <a:srgbClr val="FF0000"/>
                </a:solidFill>
              </a:rPr>
              <a:t>(file="http://</a:t>
            </a:r>
            <a:r>
              <a:rPr lang="en-US" sz="2400" dirty="0" err="1">
                <a:solidFill>
                  <a:srgbClr val="FF0000"/>
                </a:solidFill>
              </a:rPr>
              <a:t>zzlab.net</a:t>
            </a:r>
            <a:r>
              <a:rPr lang="en-US" sz="2400" dirty="0">
                <a:solidFill>
                  <a:srgbClr val="FF0000"/>
                </a:solidFill>
              </a:rPr>
              <a:t>/GAPIT/data/</a:t>
            </a:r>
            <a:r>
              <a:rPr lang="en-US" sz="2400" dirty="0" err="1">
                <a:solidFill>
                  <a:srgbClr val="FF0000"/>
                </a:solidFill>
              </a:rPr>
              <a:t>mdp_SNP_information.txt",head</a:t>
            </a:r>
            <a:r>
              <a:rPr lang="en-US" sz="2400" dirty="0">
                <a:solidFill>
                  <a:srgbClr val="FF0000"/>
                </a:solidFill>
              </a:rPr>
              <a:t>=T)</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err="1">
                <a:solidFill>
                  <a:schemeClr val="accent1"/>
                </a:solidFill>
              </a:rPr>
              <a:t>set.seed</a:t>
            </a:r>
            <a:r>
              <a:rPr lang="en-US" sz="2400" dirty="0">
                <a:solidFill>
                  <a:schemeClr val="accent1"/>
                </a:solidFill>
              </a:rPr>
              <a:t>(99164)</a:t>
            </a:r>
          </a:p>
          <a:p>
            <a:pPr>
              <a:lnSpc>
                <a:spcPct val="90000"/>
              </a:lnSpc>
              <a:spcAft>
                <a:spcPts val="600"/>
              </a:spcAft>
            </a:pPr>
            <a:r>
              <a:rPr lang="en-US" sz="2400" dirty="0">
                <a:solidFill>
                  <a:schemeClr val="accent1"/>
                </a:solidFill>
              </a:rPr>
              <a:t>n=</a:t>
            </a:r>
            <a:r>
              <a:rPr lang="en-US" sz="2400" dirty="0" err="1">
                <a:solidFill>
                  <a:schemeClr val="accent1"/>
                </a:solidFill>
              </a:rPr>
              <a:t>nrow</a:t>
            </a:r>
            <a:r>
              <a:rPr lang="en-US" sz="2400" dirty="0">
                <a:solidFill>
                  <a:schemeClr val="accent1"/>
                </a:solidFill>
              </a:rPr>
              <a:t>(</a:t>
            </a:r>
            <a:r>
              <a:rPr lang="en-US" sz="2400" dirty="0" err="1">
                <a:solidFill>
                  <a:schemeClr val="accent1"/>
                </a:solidFill>
              </a:rPr>
              <a:t>myGD</a:t>
            </a:r>
            <a:r>
              <a:rPr lang="en-US" sz="2400" dirty="0">
                <a:solidFill>
                  <a:schemeClr val="accent1"/>
                </a:solidFill>
              </a:rPr>
              <a:t>)</a:t>
            </a:r>
          </a:p>
          <a:p>
            <a:pPr>
              <a:lnSpc>
                <a:spcPct val="90000"/>
              </a:lnSpc>
              <a:spcAft>
                <a:spcPts val="600"/>
              </a:spcAft>
            </a:pPr>
            <a:r>
              <a:rPr lang="en-US" sz="2400" dirty="0">
                <a:solidFill>
                  <a:schemeClr val="accent1"/>
                </a:solidFill>
              </a:rPr>
              <a:t>testing=sample(</a:t>
            </a:r>
            <a:r>
              <a:rPr lang="en-US" sz="2400" dirty="0" err="1">
                <a:solidFill>
                  <a:schemeClr val="accent1"/>
                </a:solidFill>
              </a:rPr>
              <a:t>n,round</a:t>
            </a:r>
            <a:r>
              <a:rPr lang="en-US" sz="2400" dirty="0">
                <a:solidFill>
                  <a:schemeClr val="accent1"/>
                </a:solidFill>
              </a:rPr>
              <a:t>(n/5),replace=F)</a:t>
            </a:r>
          </a:p>
          <a:p>
            <a:pPr>
              <a:lnSpc>
                <a:spcPct val="90000"/>
              </a:lnSpc>
              <a:spcAft>
                <a:spcPts val="600"/>
              </a:spcAft>
            </a:pPr>
            <a:r>
              <a:rPr lang="en-US" sz="2400" dirty="0">
                <a:solidFill>
                  <a:schemeClr val="accent1"/>
                </a:solidFill>
              </a:rPr>
              <a:t>training=-testing</a:t>
            </a:r>
          </a:p>
          <a:p>
            <a:pPr>
              <a:lnSpc>
                <a:spcPct val="90000"/>
              </a:lnSpc>
              <a:spcAft>
                <a:spcPts val="600"/>
              </a:spcAft>
            </a:pPr>
            <a:endParaRPr lang="en-US" sz="2400" dirty="0"/>
          </a:p>
          <a:p>
            <a:pPr>
              <a:lnSpc>
                <a:spcPct val="90000"/>
              </a:lnSpc>
              <a:spcAft>
                <a:spcPts val="600"/>
              </a:spcAft>
            </a:pPr>
            <a:r>
              <a:rPr lang="en-US" sz="2400" dirty="0" err="1">
                <a:solidFill>
                  <a:srgbClr val="FF0000"/>
                </a:solidFill>
              </a:rPr>
              <a:t>set.seed</a:t>
            </a:r>
            <a:r>
              <a:rPr lang="en-US" sz="2400" dirty="0">
                <a:solidFill>
                  <a:srgbClr val="FF0000"/>
                </a:solidFill>
              </a:rPr>
              <a:t>(99164) </a:t>
            </a:r>
          </a:p>
          <a:p>
            <a:pPr>
              <a:lnSpc>
                <a:spcPct val="90000"/>
              </a:lnSpc>
              <a:spcAft>
                <a:spcPts val="600"/>
              </a:spcAft>
            </a:pPr>
            <a:r>
              <a:rPr lang="en-US" sz="2400" dirty="0" err="1">
                <a:solidFill>
                  <a:srgbClr val="FF0000"/>
                </a:solidFill>
              </a:rPr>
              <a:t>mySim</a:t>
            </a:r>
            <a:r>
              <a:rPr lang="en-US" sz="2400" dirty="0">
                <a:solidFill>
                  <a:srgbClr val="FF0000"/>
                </a:solidFill>
              </a:rPr>
              <a:t>=</a:t>
            </a:r>
            <a:r>
              <a:rPr lang="en-US" sz="2400" dirty="0" err="1">
                <a:solidFill>
                  <a:srgbClr val="FF0000"/>
                </a:solidFill>
              </a:rPr>
              <a:t>GAPIT.Phenotype.Simulation</a:t>
            </a:r>
            <a:r>
              <a:rPr lang="en-US" sz="2400" dirty="0">
                <a:solidFill>
                  <a:srgbClr val="FF0000"/>
                </a:solidFill>
              </a:rPr>
              <a:t>(GD=</a:t>
            </a:r>
            <a:r>
              <a:rPr lang="en-US" sz="2400" dirty="0" err="1">
                <a:solidFill>
                  <a:srgbClr val="FF0000"/>
                </a:solidFill>
              </a:rPr>
              <a:t>myGD</a:t>
            </a:r>
            <a:r>
              <a:rPr lang="en-US" sz="2400" dirty="0">
                <a:solidFill>
                  <a:srgbClr val="FF0000"/>
                </a:solidFill>
              </a:rPr>
              <a:t>, GM=</a:t>
            </a:r>
            <a:r>
              <a:rPr lang="en-US" sz="2400" dirty="0" err="1">
                <a:solidFill>
                  <a:srgbClr val="FF0000"/>
                </a:solidFill>
              </a:rPr>
              <a:t>myGM</a:t>
            </a:r>
            <a:r>
              <a:rPr lang="en-US" sz="2400" dirty="0">
                <a:solidFill>
                  <a:srgbClr val="FF0000"/>
                </a:solidFill>
              </a:rPr>
              <a:t>,</a:t>
            </a:r>
          </a:p>
          <a:p>
            <a:pPr>
              <a:lnSpc>
                <a:spcPct val="90000"/>
              </a:lnSpc>
              <a:spcAft>
                <a:spcPts val="600"/>
              </a:spcAft>
            </a:pPr>
            <a:r>
              <a:rPr lang="en-US" sz="2400" dirty="0">
                <a:solidFill>
                  <a:srgbClr val="FF0000"/>
                </a:solidFill>
              </a:rPr>
              <a:t>h2=.7,</a:t>
            </a:r>
          </a:p>
          <a:p>
            <a:pPr>
              <a:lnSpc>
                <a:spcPct val="90000"/>
              </a:lnSpc>
              <a:spcAft>
                <a:spcPts val="600"/>
              </a:spcAft>
            </a:pPr>
            <a:r>
              <a:rPr lang="en-US" sz="2400" dirty="0">
                <a:solidFill>
                  <a:srgbClr val="FF0000"/>
                </a:solidFill>
              </a:rPr>
              <a:t>NQTN=20, </a:t>
            </a:r>
          </a:p>
          <a:p>
            <a:pPr>
              <a:lnSpc>
                <a:spcPct val="90000"/>
              </a:lnSpc>
              <a:spcAft>
                <a:spcPts val="600"/>
              </a:spcAft>
            </a:pPr>
            <a:r>
              <a:rPr lang="en-US" sz="2400" dirty="0" err="1">
                <a:solidFill>
                  <a:srgbClr val="FF0000"/>
                </a:solidFill>
              </a:rPr>
              <a:t>QTNDist</a:t>
            </a:r>
            <a:r>
              <a:rPr lang="en-US" sz="2400" dirty="0">
                <a:solidFill>
                  <a:srgbClr val="FF0000"/>
                </a:solidFill>
              </a:rPr>
              <a:t>="normal")</a:t>
            </a:r>
          </a:p>
        </p:txBody>
      </p:sp>
    </p:spTree>
    <p:extLst>
      <p:ext uri="{BB962C8B-B14F-4D97-AF65-F5344CB8AC3E}">
        <p14:creationId xmlns:p14="http://schemas.microsoft.com/office/powerpoint/2010/main" val="992398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246A22-F76A-5840-AEF9-A20581FAE89A}"/>
              </a:ext>
            </a:extLst>
          </p:cNvPr>
          <p:cNvSpPr/>
          <p:nvPr/>
        </p:nvSpPr>
        <p:spPr>
          <a:xfrm>
            <a:off x="9811412" y="1046775"/>
            <a:ext cx="2380588" cy="369332"/>
          </a:xfrm>
          <a:prstGeom prst="rect">
            <a:avLst/>
          </a:prstGeom>
        </p:spPr>
        <p:txBody>
          <a:bodyPr wrap="none">
            <a:spAutoFit/>
          </a:bodyPr>
          <a:lstStyle/>
          <a:p>
            <a:r>
              <a:rPr lang="en-US"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hlinkClick r:id="rId2"/>
              </a:rPr>
              <a:t>http://zzlab.net/mMAP</a:t>
            </a:r>
            <a:endParaRPr lang="en-US" u="sng" kern="100" dirty="0">
              <a:solidFill>
                <a:srgbClr val="0563C1"/>
              </a:solidFill>
              <a:latin typeface="Calibri" panose="020F0502020204030204" pitchFamily="34" charset="0"/>
              <a:ea typeface="SimSun" panose="02010600030101010101" pitchFamily="2" charset="-122"/>
              <a:cs typeface="Times New Roman" panose="02020603050405020304" pitchFamily="18" charset="0"/>
            </a:endParaRPr>
          </a:p>
        </p:txBody>
      </p:sp>
      <p:sp>
        <p:nvSpPr>
          <p:cNvPr id="4" name="Rectangle 3">
            <a:extLst>
              <a:ext uri="{FF2B5EF4-FFF2-40B4-BE49-F238E27FC236}">
                <a16:creationId xmlns:a16="http://schemas.microsoft.com/office/drawing/2014/main" id="{DA5CC8DE-8B38-E54B-A3CE-35C3A717C2B1}"/>
              </a:ext>
            </a:extLst>
          </p:cNvPr>
          <p:cNvSpPr/>
          <p:nvPr/>
        </p:nvSpPr>
        <p:spPr>
          <a:xfrm>
            <a:off x="165371" y="970806"/>
            <a:ext cx="8031572" cy="1077218"/>
          </a:xfrm>
          <a:prstGeom prst="rect">
            <a:avLst/>
          </a:prstGeom>
        </p:spPr>
        <p:txBody>
          <a:bodyPr wrap="square">
            <a:spAutoFit/>
          </a:bodyPr>
          <a:lstStyle/>
          <a:p>
            <a:r>
              <a:rPr lang="en-US" sz="1600" dirty="0">
                <a:solidFill>
                  <a:schemeClr val="tx1">
                    <a:lumMod val="75000"/>
                    <a:lumOff val="25000"/>
                  </a:schemeClr>
                </a:solidFill>
                <a:latin typeface="Candara" charset="0"/>
              </a:rPr>
              <a:t>#MMAP</a:t>
            </a:r>
          </a:p>
          <a:p>
            <a:r>
              <a:rPr lang="en-US" sz="1600" dirty="0">
                <a:solidFill>
                  <a:schemeClr val="tx1">
                    <a:lumMod val="75000"/>
                    <a:lumOff val="25000"/>
                  </a:schemeClr>
                </a:solidFill>
                <a:latin typeface="Candara" charset="0"/>
              </a:rPr>
              <a:t>names(</a:t>
            </a:r>
            <a:r>
              <a:rPr lang="en-US" sz="1600" dirty="0" err="1">
                <a:solidFill>
                  <a:schemeClr val="tx1">
                    <a:lumMod val="75000"/>
                    <a:lumOff val="25000"/>
                  </a:schemeClr>
                </a:solidFill>
                <a:latin typeface="Candara" charset="0"/>
              </a:rPr>
              <a:t>mySim$Y</a:t>
            </a:r>
            <a:r>
              <a:rPr lang="en-US" sz="1600" dirty="0">
                <a:solidFill>
                  <a:schemeClr val="tx1">
                    <a:lumMod val="75000"/>
                    <a:lumOff val="25000"/>
                  </a:schemeClr>
                </a:solidFill>
                <a:latin typeface="Candara" charset="0"/>
              </a:rPr>
              <a:t>)=c("Taxa", "</a:t>
            </a:r>
            <a:r>
              <a:rPr lang="en-US" sz="1600" dirty="0" err="1">
                <a:solidFill>
                  <a:schemeClr val="tx1">
                    <a:lumMod val="75000"/>
                    <a:lumOff val="25000"/>
                  </a:schemeClr>
                </a:solidFill>
                <a:latin typeface="Candara" charset="0"/>
              </a:rPr>
              <a:t>SimTrait</a:t>
            </a:r>
            <a:r>
              <a:rPr lang="en-US" sz="1600" dirty="0">
                <a:solidFill>
                  <a:schemeClr val="tx1">
                    <a:lumMod val="75000"/>
                    <a:lumOff val="25000"/>
                  </a:schemeClr>
                </a:solidFill>
                <a:latin typeface="Candara" charset="0"/>
              </a:rPr>
              <a:t>")</a:t>
            </a:r>
          </a:p>
          <a:p>
            <a:r>
              <a:rPr lang="en-US" sz="1600" dirty="0" err="1">
                <a:solidFill>
                  <a:schemeClr val="tx1">
                    <a:lumMod val="75000"/>
                    <a:lumOff val="25000"/>
                  </a:schemeClr>
                </a:solidFill>
                <a:latin typeface="Candara" charset="0"/>
              </a:rPr>
              <a:t>write.table</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mySim$Y</a:t>
            </a:r>
            <a:r>
              <a:rPr lang="en-US" sz="1600" dirty="0">
                <a:solidFill>
                  <a:schemeClr val="tx1">
                    <a:lumMod val="75000"/>
                    <a:lumOff val="25000"/>
                  </a:schemeClr>
                </a:solidFill>
                <a:latin typeface="Candara" charset="0"/>
              </a:rPr>
              <a:t>[training,], file="</a:t>
            </a:r>
            <a:r>
              <a:rPr lang="en-US" sz="1600" dirty="0" err="1">
                <a:solidFill>
                  <a:schemeClr val="tx1">
                    <a:lumMod val="75000"/>
                    <a:lumOff val="25000"/>
                  </a:schemeClr>
                </a:solidFill>
                <a:latin typeface="Candara" charset="0"/>
              </a:rPr>
              <a:t>mdp_YRef.txt</a:t>
            </a:r>
            <a:r>
              <a:rPr lang="en-US" sz="1600" dirty="0">
                <a:solidFill>
                  <a:schemeClr val="tx1">
                    <a:lumMod val="75000"/>
                    <a:lumOff val="25000"/>
                  </a:schemeClr>
                </a:solidFill>
                <a:latin typeface="Candara" charset="0"/>
              </a:rPr>
              <a:t>", </a:t>
            </a:r>
            <a:r>
              <a:rPr lang="en-US" sz="1600" dirty="0" err="1">
                <a:solidFill>
                  <a:schemeClr val="tx1">
                    <a:lumMod val="75000"/>
                    <a:lumOff val="25000"/>
                  </a:schemeClr>
                </a:solidFill>
                <a:latin typeface="Candara" charset="0"/>
              </a:rPr>
              <a:t>sep</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t",quote</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F,row.names</a:t>
            </a:r>
            <a:r>
              <a:rPr lang="en-US" sz="1600" dirty="0">
                <a:solidFill>
                  <a:schemeClr val="tx1">
                    <a:lumMod val="75000"/>
                    <a:lumOff val="25000"/>
                  </a:schemeClr>
                </a:solidFill>
                <a:latin typeface="Candara" charset="0"/>
              </a:rPr>
              <a:t>=F)</a:t>
            </a:r>
          </a:p>
          <a:p>
            <a:r>
              <a:rPr lang="en-US" sz="1600" dirty="0">
                <a:solidFill>
                  <a:schemeClr val="tx1">
                    <a:lumMod val="75000"/>
                    <a:lumOff val="25000"/>
                  </a:schemeClr>
                </a:solidFill>
                <a:latin typeface="Candara" charset="0"/>
              </a:rPr>
              <a:t>#upload </a:t>
            </a:r>
            <a:r>
              <a:rPr lang="en-US" sz="1600" dirty="0" err="1">
                <a:solidFill>
                  <a:srgbClr val="FF0000"/>
                </a:solidFill>
              </a:rPr>
              <a:t>mdp_numeric.txt</a:t>
            </a:r>
            <a:r>
              <a:rPr lang="en-US" sz="1600" dirty="0">
                <a:solidFill>
                  <a:srgbClr val="FF0000"/>
                </a:solidFill>
              </a:rPr>
              <a:t>  and </a:t>
            </a:r>
            <a:r>
              <a:rPr lang="en-US" sz="1600" dirty="0" err="1">
                <a:solidFill>
                  <a:srgbClr val="FF0000"/>
                </a:solidFill>
                <a:latin typeface="Candara" charset="0"/>
              </a:rPr>
              <a:t>mdp_YRef.txt</a:t>
            </a:r>
            <a:r>
              <a:rPr lang="en-US" sz="1600" dirty="0">
                <a:solidFill>
                  <a:srgbClr val="FF0000"/>
                </a:solidFill>
                <a:latin typeface="Candara" charset="0"/>
              </a:rPr>
              <a:t> </a:t>
            </a:r>
            <a:r>
              <a:rPr lang="en-US" sz="1600" dirty="0">
                <a:solidFill>
                  <a:schemeClr val="tx1">
                    <a:lumMod val="75000"/>
                    <a:lumOff val="25000"/>
                  </a:schemeClr>
                </a:solidFill>
                <a:latin typeface="Candara" charset="0"/>
              </a:rPr>
              <a:t>to MMAP</a:t>
            </a:r>
          </a:p>
        </p:txBody>
      </p:sp>
      <p:pic>
        <p:nvPicPr>
          <p:cNvPr id="6" name="Picture 5">
            <a:extLst>
              <a:ext uri="{FF2B5EF4-FFF2-40B4-BE49-F238E27FC236}">
                <a16:creationId xmlns:a16="http://schemas.microsoft.com/office/drawing/2014/main" id="{DBAF1909-7711-A34D-843B-067DB45E495A}"/>
              </a:ext>
            </a:extLst>
          </p:cNvPr>
          <p:cNvPicPr>
            <a:picLocks noChangeAspect="1"/>
          </p:cNvPicPr>
          <p:nvPr/>
        </p:nvPicPr>
        <p:blipFill rotWithShape="1">
          <a:blip r:embed="rId3"/>
          <a:srcRect t="17072" b="22859"/>
          <a:stretch/>
        </p:blipFill>
        <p:spPr>
          <a:xfrm>
            <a:off x="10064793" y="76256"/>
            <a:ext cx="1873825" cy="970520"/>
          </a:xfrm>
          <a:prstGeom prst="rect">
            <a:avLst/>
          </a:prstGeom>
        </p:spPr>
      </p:pic>
      <p:sp>
        <p:nvSpPr>
          <p:cNvPr id="3" name="Rectangle 2">
            <a:extLst>
              <a:ext uri="{FF2B5EF4-FFF2-40B4-BE49-F238E27FC236}">
                <a16:creationId xmlns:a16="http://schemas.microsoft.com/office/drawing/2014/main" id="{96E92FB6-4929-4CCD-4449-4A7917A1BEFA}"/>
              </a:ext>
            </a:extLst>
          </p:cNvPr>
          <p:cNvSpPr/>
          <p:nvPr/>
        </p:nvSpPr>
        <p:spPr>
          <a:xfrm>
            <a:off x="165371" y="2816148"/>
            <a:ext cx="5930629" cy="1569660"/>
          </a:xfrm>
          <a:prstGeom prst="rect">
            <a:avLst/>
          </a:prstGeom>
        </p:spPr>
        <p:txBody>
          <a:bodyPr wrap="square">
            <a:spAutoFit/>
          </a:bodyPr>
          <a:lstStyle/>
          <a:p>
            <a:r>
              <a:rPr lang="en-US" sz="1600" dirty="0">
                <a:solidFill>
                  <a:schemeClr val="tx1">
                    <a:lumMod val="75000"/>
                    <a:lumOff val="25000"/>
                  </a:schemeClr>
                </a:solidFill>
                <a:latin typeface="Candara" charset="0"/>
              </a:rPr>
              <a:t>#Analysis</a:t>
            </a:r>
          </a:p>
          <a:p>
            <a:r>
              <a:rPr lang="en-US" sz="1600" dirty="0" err="1">
                <a:solidFill>
                  <a:schemeClr val="tx1">
                    <a:lumMod val="75000"/>
                    <a:lumOff val="25000"/>
                  </a:schemeClr>
                </a:solidFill>
                <a:latin typeface="Candara" charset="0"/>
              </a:rPr>
              <a:t>mymMapRef</a:t>
            </a:r>
            <a:r>
              <a:rPr lang="en-US" sz="1600" dirty="0">
                <a:solidFill>
                  <a:schemeClr val="tx1">
                    <a:lumMod val="75000"/>
                    <a:lumOff val="25000"/>
                  </a:schemeClr>
                </a:solidFill>
                <a:latin typeface="Candara" charset="0"/>
              </a:rPr>
              <a:t>=</a:t>
            </a:r>
            <a:r>
              <a:rPr lang="en-US" sz="1600" dirty="0" err="1">
                <a:solidFill>
                  <a:schemeClr val="tx1">
                    <a:lumMod val="75000"/>
                    <a:lumOff val="25000"/>
                  </a:schemeClr>
                </a:solidFill>
                <a:latin typeface="Candara" charset="0"/>
              </a:rPr>
              <a:t>read.csv</a:t>
            </a:r>
            <a:r>
              <a:rPr lang="en-US" sz="1600" dirty="0">
                <a:solidFill>
                  <a:schemeClr val="tx1">
                    <a:lumMod val="75000"/>
                    <a:lumOff val="25000"/>
                  </a:schemeClr>
                </a:solidFill>
                <a:latin typeface="Candara" charset="0"/>
              </a:rPr>
              <a:t>("public820.csv")</a:t>
            </a:r>
          </a:p>
          <a:p>
            <a:r>
              <a:rPr lang="en-US" sz="1600" dirty="0"/>
              <a:t>accuracy &lt;- </a:t>
            </a:r>
            <a:r>
              <a:rPr lang="en-US" sz="1600" dirty="0" err="1"/>
              <a:t>cor</a:t>
            </a:r>
            <a:r>
              <a:rPr lang="en-US" sz="1600" dirty="0"/>
              <a:t>(</a:t>
            </a:r>
            <a:r>
              <a:rPr lang="en-US" sz="1600" dirty="0" err="1"/>
              <a:t>mySim$u</a:t>
            </a:r>
            <a:r>
              <a:rPr lang="en-US" sz="1600" dirty="0"/>
              <a:t>[testing],</a:t>
            </a:r>
            <a:r>
              <a:rPr lang="en-US" sz="1600" dirty="0">
                <a:solidFill>
                  <a:schemeClr val="tx1">
                    <a:lumMod val="75000"/>
                    <a:lumOff val="25000"/>
                  </a:schemeClr>
                </a:solidFill>
                <a:latin typeface="Candara" charset="0"/>
              </a:rPr>
              <a:t> </a:t>
            </a:r>
            <a:r>
              <a:rPr lang="en-US" sz="1600" dirty="0" err="1">
                <a:solidFill>
                  <a:schemeClr val="tx1">
                    <a:lumMod val="75000"/>
                    <a:lumOff val="25000"/>
                  </a:schemeClr>
                </a:solidFill>
                <a:latin typeface="Candara" charset="0"/>
              </a:rPr>
              <a:t>mymMapRef</a:t>
            </a:r>
            <a:r>
              <a:rPr lang="en-US" sz="1600" dirty="0">
                <a:solidFill>
                  <a:schemeClr val="tx1">
                    <a:lumMod val="75000"/>
                    <a:lumOff val="25000"/>
                  </a:schemeClr>
                </a:solidFill>
                <a:latin typeface="Candara" charset="0"/>
              </a:rPr>
              <a:t>[testing,2] </a:t>
            </a:r>
            <a:r>
              <a:rPr lang="en-US" sz="1600" dirty="0"/>
              <a:t>)^2</a:t>
            </a:r>
          </a:p>
          <a:p>
            <a:r>
              <a:rPr lang="en-US" sz="1600" dirty="0"/>
              <a:t>plot(</a:t>
            </a:r>
            <a:r>
              <a:rPr lang="en-US" sz="1600" dirty="0" err="1">
                <a:solidFill>
                  <a:schemeClr val="tx1">
                    <a:lumMod val="75000"/>
                    <a:lumOff val="25000"/>
                  </a:schemeClr>
                </a:solidFill>
                <a:latin typeface="Candara" charset="0"/>
              </a:rPr>
              <a:t>mymMapRef</a:t>
            </a:r>
            <a:r>
              <a:rPr lang="en-US" sz="1600" dirty="0">
                <a:solidFill>
                  <a:schemeClr val="tx1">
                    <a:lumMod val="75000"/>
                    <a:lumOff val="25000"/>
                  </a:schemeClr>
                </a:solidFill>
                <a:latin typeface="Candara" charset="0"/>
              </a:rPr>
              <a:t>[testing,2] </a:t>
            </a:r>
            <a:r>
              <a:rPr lang="en-US" sz="1600" dirty="0"/>
              <a:t>,</a:t>
            </a:r>
            <a:r>
              <a:rPr lang="en-US" sz="1600" dirty="0" err="1"/>
              <a:t>mySim$u</a:t>
            </a:r>
            <a:r>
              <a:rPr lang="en-US" sz="1600" dirty="0"/>
              <a:t>[</a:t>
            </a:r>
            <a:r>
              <a:rPr lang="en-US" sz="1600" dirty="0">
                <a:solidFill>
                  <a:srgbClr val="FF0000"/>
                </a:solidFill>
              </a:rPr>
              <a:t>testing</a:t>
            </a:r>
            <a:r>
              <a:rPr lang="en-US" sz="1600" dirty="0"/>
              <a:t>])</a:t>
            </a:r>
          </a:p>
          <a:p>
            <a:r>
              <a:rPr lang="en-US" sz="1600" dirty="0" err="1"/>
              <a:t>mtext</a:t>
            </a:r>
            <a:r>
              <a:rPr lang="en-US" sz="1600" dirty="0"/>
              <a:t>(paste("R square=", </a:t>
            </a:r>
            <a:r>
              <a:rPr lang="en-US" sz="1600" dirty="0" err="1"/>
              <a:t>accuracy,sep</a:t>
            </a:r>
            <a:r>
              <a:rPr lang="en-US" sz="1600" dirty="0"/>
              <a:t>=""), side = 3)</a:t>
            </a:r>
          </a:p>
          <a:p>
            <a:endParaRPr lang="en-US" sz="1600" dirty="0">
              <a:solidFill>
                <a:schemeClr val="tx1">
                  <a:lumMod val="75000"/>
                  <a:lumOff val="25000"/>
                </a:schemeClr>
              </a:solidFill>
              <a:latin typeface="Candara" charset="0"/>
            </a:endParaRPr>
          </a:p>
        </p:txBody>
      </p:sp>
      <p:pic>
        <p:nvPicPr>
          <p:cNvPr id="7" name="Picture 6" descr="Chart, scatter chart&#10;&#10;Description automatically generated">
            <a:extLst>
              <a:ext uri="{FF2B5EF4-FFF2-40B4-BE49-F238E27FC236}">
                <a16:creationId xmlns:a16="http://schemas.microsoft.com/office/drawing/2014/main" id="{06B08349-7597-EE7F-453D-BB6186A151D8}"/>
              </a:ext>
            </a:extLst>
          </p:cNvPr>
          <p:cNvPicPr>
            <a:picLocks noChangeAspect="1"/>
          </p:cNvPicPr>
          <p:nvPr/>
        </p:nvPicPr>
        <p:blipFill>
          <a:blip r:embed="rId4"/>
          <a:stretch>
            <a:fillRect/>
          </a:stretch>
        </p:blipFill>
        <p:spPr>
          <a:xfrm>
            <a:off x="7383667" y="2099808"/>
            <a:ext cx="4642962" cy="4572000"/>
          </a:xfrm>
          <a:prstGeom prst="rect">
            <a:avLst/>
          </a:prstGeom>
        </p:spPr>
      </p:pic>
    </p:spTree>
    <p:extLst>
      <p:ext uri="{BB962C8B-B14F-4D97-AF65-F5344CB8AC3E}">
        <p14:creationId xmlns:p14="http://schemas.microsoft.com/office/powerpoint/2010/main" val="1679097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a:xfrm>
            <a:off x="838199" y="1690688"/>
            <a:ext cx="10515599" cy="3450696"/>
          </a:xfrm>
        </p:spPr>
        <p:txBody>
          <a:bodyPr/>
          <a:lstStyle/>
          <a:p>
            <a:r>
              <a:rPr lang="en-US" dirty="0">
                <a:latin typeface="Constantia" charset="0"/>
              </a:rPr>
              <a:t>Challenges in finding the best method.</a:t>
            </a:r>
          </a:p>
          <a:p>
            <a:r>
              <a:rPr lang="en-US" dirty="0">
                <a:latin typeface="Constantia" charset="0"/>
              </a:rPr>
              <a:t>Machine learning</a:t>
            </a:r>
          </a:p>
          <a:p>
            <a:r>
              <a:rPr lang="en-US" dirty="0">
                <a:latin typeface="Constantia" charset="0"/>
              </a:rPr>
              <a:t>Knowledge  mining</a:t>
            </a:r>
          </a:p>
          <a:p>
            <a:r>
              <a:rPr lang="en-US" dirty="0">
                <a:latin typeface="Constantia" charset="0"/>
              </a:rPr>
              <a:t>MMAP algorithm</a:t>
            </a:r>
          </a:p>
          <a:p>
            <a:r>
              <a:rPr lang="en-US" dirty="0">
                <a:latin typeface="Constantia" charset="0"/>
              </a:rPr>
              <a:t>Cloud computing</a:t>
            </a:r>
          </a:p>
          <a:p>
            <a:r>
              <a:rPr lang="en-US" dirty="0">
                <a:latin typeface="Constantia" charset="0"/>
              </a:rPr>
              <a:t>MMAP performances</a:t>
            </a:r>
          </a:p>
        </p:txBody>
      </p:sp>
    </p:spTree>
    <p:extLst>
      <p:ext uri="{BB962C8B-B14F-4D97-AF65-F5344CB8AC3E}">
        <p14:creationId xmlns:p14="http://schemas.microsoft.com/office/powerpoint/2010/main" val="1688867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838200" y="0"/>
            <a:ext cx="10515600" cy="1325563"/>
          </a:xfrm>
        </p:spPr>
        <p:txBody>
          <a:bodyPr/>
          <a:lstStyle/>
          <a:p>
            <a:pPr algn="ctr"/>
            <a:r>
              <a:rPr lang="en-US" b="1" dirty="0">
                <a:solidFill>
                  <a:schemeClr val="accent1"/>
                </a:solidFill>
                <a:latin typeface="Calibri" charset="0"/>
              </a:rPr>
              <a:t>Outline</a:t>
            </a:r>
          </a:p>
        </p:txBody>
      </p:sp>
      <p:sp>
        <p:nvSpPr>
          <p:cNvPr id="3" name="Content Placeholder 2"/>
          <p:cNvSpPr>
            <a:spLocks noGrp="1"/>
          </p:cNvSpPr>
          <p:nvPr>
            <p:ph idx="1"/>
          </p:nvPr>
        </p:nvSpPr>
        <p:spPr>
          <a:xfrm>
            <a:off x="838199" y="1690688"/>
            <a:ext cx="10515599" cy="3450696"/>
          </a:xfrm>
        </p:spPr>
        <p:txBody>
          <a:bodyPr/>
          <a:lstStyle/>
          <a:p>
            <a:r>
              <a:rPr lang="en-US" dirty="0">
                <a:latin typeface="Constantia" charset="0"/>
              </a:rPr>
              <a:t>Challenges in finding the best method.</a:t>
            </a:r>
          </a:p>
          <a:p>
            <a:r>
              <a:rPr lang="en-US" dirty="0">
                <a:latin typeface="Constantia" charset="0"/>
              </a:rPr>
              <a:t>Machine learning</a:t>
            </a:r>
          </a:p>
          <a:p>
            <a:r>
              <a:rPr lang="en-US" dirty="0">
                <a:latin typeface="Constantia" charset="0"/>
              </a:rPr>
              <a:t>Knowledge  mining</a:t>
            </a:r>
          </a:p>
          <a:p>
            <a:r>
              <a:rPr lang="en-US" dirty="0">
                <a:latin typeface="Constantia" charset="0"/>
              </a:rPr>
              <a:t>MMAP algorithm</a:t>
            </a:r>
          </a:p>
          <a:p>
            <a:r>
              <a:rPr lang="en-US" dirty="0">
                <a:latin typeface="Constantia" charset="0"/>
              </a:rPr>
              <a:t>Cloud computing</a:t>
            </a:r>
          </a:p>
          <a:p>
            <a:r>
              <a:rPr lang="en-US" dirty="0">
                <a:latin typeface="Constantia" charset="0"/>
              </a:rPr>
              <a:t>MMAP performances</a:t>
            </a:r>
          </a:p>
        </p:txBody>
      </p:sp>
    </p:spTree>
    <p:extLst>
      <p:ext uri="{BB962C8B-B14F-4D97-AF65-F5344CB8AC3E}">
        <p14:creationId xmlns:p14="http://schemas.microsoft.com/office/powerpoint/2010/main" val="4000767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4"/>
          <p:cNvSpPr txBox="1">
            <a:spLocks/>
          </p:cNvSpPr>
          <p:nvPr/>
        </p:nvSpPr>
        <p:spPr>
          <a:xfrm>
            <a:off x="3561958" y="16819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93193" y="737870"/>
            <a:ext cx="5943600" cy="6120130"/>
          </a:xfrm>
          <a:prstGeom prst="rect">
            <a:avLst/>
          </a:prstGeom>
          <a:noFill/>
          <a:ln>
            <a:noFill/>
          </a:ln>
        </p:spPr>
      </p:pic>
    </p:spTree>
    <p:extLst>
      <p:ext uri="{BB962C8B-B14F-4D97-AF65-F5344CB8AC3E}">
        <p14:creationId xmlns:p14="http://schemas.microsoft.com/office/powerpoint/2010/main" val="271551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7F020D-12AF-1649-ACF1-5AE03E63D7BC}"/>
              </a:ext>
            </a:extLst>
          </p:cNvPr>
          <p:cNvPicPr>
            <a:picLocks noChangeAspect="1"/>
          </p:cNvPicPr>
          <p:nvPr/>
        </p:nvPicPr>
        <p:blipFill>
          <a:blip r:embed="rId2"/>
          <a:stretch>
            <a:fillRect/>
          </a:stretch>
        </p:blipFill>
        <p:spPr>
          <a:xfrm>
            <a:off x="12700" y="0"/>
            <a:ext cx="12166600" cy="6858000"/>
          </a:xfrm>
          <a:prstGeom prst="rect">
            <a:avLst/>
          </a:prstGeom>
        </p:spPr>
      </p:pic>
      <p:sp>
        <p:nvSpPr>
          <p:cNvPr id="11" name="Rectangle 10"/>
          <p:cNvSpPr/>
          <p:nvPr/>
        </p:nvSpPr>
        <p:spPr>
          <a:xfrm>
            <a:off x="4956222" y="6044685"/>
            <a:ext cx="6994222" cy="584775"/>
          </a:xfrm>
          <a:prstGeom prst="rect">
            <a:avLst/>
          </a:prstGeom>
        </p:spPr>
        <p:txBody>
          <a:bodyPr wrap="none">
            <a:spAutoFit/>
          </a:bodyPr>
          <a:lstStyle/>
          <a:p>
            <a:r>
              <a:rPr lang="en-US" sz="3200" b="1" dirty="0">
                <a:solidFill>
                  <a:schemeClr val="bg1"/>
                </a:solidFill>
              </a:rPr>
              <a:t>1996: Garry Kasparov vs  IBM deep blue</a:t>
            </a:r>
          </a:p>
        </p:txBody>
      </p:sp>
      <p:sp>
        <p:nvSpPr>
          <p:cNvPr id="4" name="Rectangle 3"/>
          <p:cNvSpPr/>
          <p:nvPr/>
        </p:nvSpPr>
        <p:spPr>
          <a:xfrm>
            <a:off x="421342" y="0"/>
            <a:ext cx="8501045" cy="523220"/>
          </a:xfrm>
          <a:prstGeom prst="rect">
            <a:avLst/>
          </a:prstGeom>
        </p:spPr>
        <p:txBody>
          <a:bodyPr wrap="none">
            <a:spAutoFit/>
          </a:bodyPr>
          <a:lstStyle/>
          <a:p>
            <a:r>
              <a:rPr lang="en-US" sz="2800" dirty="0">
                <a:solidFill>
                  <a:schemeClr val="bg1"/>
                </a:solidFill>
              </a:rPr>
              <a:t>Hard coded multiple players' moves won the champion </a:t>
            </a:r>
          </a:p>
        </p:txBody>
      </p:sp>
    </p:spTree>
    <p:extLst>
      <p:ext uri="{BB962C8B-B14F-4D97-AF65-F5344CB8AC3E}">
        <p14:creationId xmlns:p14="http://schemas.microsoft.com/office/powerpoint/2010/main" val="314169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4E552-D6B7-7E7D-D608-3CB690DBA21F}"/>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BA46B694-F8AB-A4AE-7D55-0B660B9D8CC4}"/>
              </a:ext>
            </a:extLst>
          </p:cNvPr>
          <p:cNvSpPr txBox="1"/>
          <p:nvPr/>
        </p:nvSpPr>
        <p:spPr>
          <a:xfrm>
            <a:off x="3927332" y="4185751"/>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8" name="TextBox 7">
            <a:extLst>
              <a:ext uri="{FF2B5EF4-FFF2-40B4-BE49-F238E27FC236}">
                <a16:creationId xmlns:a16="http://schemas.microsoft.com/office/drawing/2014/main" id="{D8921F70-73C4-0F80-5F6F-1A1E694D200B}"/>
              </a:ext>
            </a:extLst>
          </p:cNvPr>
          <p:cNvSpPr txBox="1"/>
          <p:nvPr/>
        </p:nvSpPr>
        <p:spPr>
          <a:xfrm rot="19925515">
            <a:off x="8059171" y="2543451"/>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9" name="TextBox 8">
            <a:extLst>
              <a:ext uri="{FF2B5EF4-FFF2-40B4-BE49-F238E27FC236}">
                <a16:creationId xmlns:a16="http://schemas.microsoft.com/office/drawing/2014/main" id="{A95FA488-1A4D-B7F3-A280-1C4277380340}"/>
              </a:ext>
            </a:extLst>
          </p:cNvPr>
          <p:cNvSpPr txBox="1"/>
          <p:nvPr/>
        </p:nvSpPr>
        <p:spPr>
          <a:xfrm rot="2144665">
            <a:off x="5062220" y="292118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0" name="TextBox 9">
            <a:extLst>
              <a:ext uri="{FF2B5EF4-FFF2-40B4-BE49-F238E27FC236}">
                <a16:creationId xmlns:a16="http://schemas.microsoft.com/office/drawing/2014/main" id="{0B873534-2482-065F-9DB9-4CBDB018CD86}"/>
              </a:ext>
            </a:extLst>
          </p:cNvPr>
          <p:cNvSpPr txBox="1"/>
          <p:nvPr/>
        </p:nvSpPr>
        <p:spPr>
          <a:xfrm rot="19197189">
            <a:off x="8724077" y="1284183"/>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2" name="TextBox 11">
            <a:extLst>
              <a:ext uri="{FF2B5EF4-FFF2-40B4-BE49-F238E27FC236}">
                <a16:creationId xmlns:a16="http://schemas.microsoft.com/office/drawing/2014/main" id="{09747D8D-BFFB-0F9C-2AF6-23EB8BCEFB06}"/>
              </a:ext>
            </a:extLst>
          </p:cNvPr>
          <p:cNvSpPr txBox="1"/>
          <p:nvPr/>
        </p:nvSpPr>
        <p:spPr>
          <a:xfrm rot="2307854">
            <a:off x="9105951" y="461839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3" name="TextBox 12">
            <a:extLst>
              <a:ext uri="{FF2B5EF4-FFF2-40B4-BE49-F238E27FC236}">
                <a16:creationId xmlns:a16="http://schemas.microsoft.com/office/drawing/2014/main" id="{A3B7AAF9-63D5-07CA-FF96-0172EF331C14}"/>
              </a:ext>
            </a:extLst>
          </p:cNvPr>
          <p:cNvSpPr txBox="1"/>
          <p:nvPr/>
        </p:nvSpPr>
        <p:spPr>
          <a:xfrm rot="19463628">
            <a:off x="7435082" y="-491979"/>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4" name="TextBox 13">
            <a:extLst>
              <a:ext uri="{FF2B5EF4-FFF2-40B4-BE49-F238E27FC236}">
                <a16:creationId xmlns:a16="http://schemas.microsoft.com/office/drawing/2014/main" id="{17BBEAED-4C1D-2630-54D0-315583B72669}"/>
              </a:ext>
            </a:extLst>
          </p:cNvPr>
          <p:cNvSpPr txBox="1"/>
          <p:nvPr/>
        </p:nvSpPr>
        <p:spPr>
          <a:xfrm rot="19368086">
            <a:off x="5687030" y="169448"/>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5" name="TextBox 14">
            <a:extLst>
              <a:ext uri="{FF2B5EF4-FFF2-40B4-BE49-F238E27FC236}">
                <a16:creationId xmlns:a16="http://schemas.microsoft.com/office/drawing/2014/main" id="{AF786CC7-E4B4-ACE6-39EB-1C9EB10BD7C8}"/>
              </a:ext>
            </a:extLst>
          </p:cNvPr>
          <p:cNvSpPr txBox="1"/>
          <p:nvPr/>
        </p:nvSpPr>
        <p:spPr>
          <a:xfrm rot="18378732">
            <a:off x="6446916" y="4503754"/>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6" name="TextBox 15">
            <a:extLst>
              <a:ext uri="{FF2B5EF4-FFF2-40B4-BE49-F238E27FC236}">
                <a16:creationId xmlns:a16="http://schemas.microsoft.com/office/drawing/2014/main" id="{089832A0-641D-D4A0-1B04-7BE7FB1FA31C}"/>
              </a:ext>
            </a:extLst>
          </p:cNvPr>
          <p:cNvSpPr txBox="1"/>
          <p:nvPr/>
        </p:nvSpPr>
        <p:spPr>
          <a:xfrm>
            <a:off x="4836801" y="364340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7" name="TextBox 16">
            <a:extLst>
              <a:ext uri="{FF2B5EF4-FFF2-40B4-BE49-F238E27FC236}">
                <a16:creationId xmlns:a16="http://schemas.microsoft.com/office/drawing/2014/main" id="{E0D591C7-1631-62D9-295A-3B80C9C89C80}"/>
              </a:ext>
            </a:extLst>
          </p:cNvPr>
          <p:cNvSpPr txBox="1"/>
          <p:nvPr/>
        </p:nvSpPr>
        <p:spPr>
          <a:xfrm rot="19925515">
            <a:off x="10284084" y="121256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8" name="TextBox 17">
            <a:extLst>
              <a:ext uri="{FF2B5EF4-FFF2-40B4-BE49-F238E27FC236}">
                <a16:creationId xmlns:a16="http://schemas.microsoft.com/office/drawing/2014/main" id="{6FC01AAB-0303-B41F-A60B-3CA66289F535}"/>
              </a:ext>
            </a:extLst>
          </p:cNvPr>
          <p:cNvSpPr txBox="1"/>
          <p:nvPr/>
        </p:nvSpPr>
        <p:spPr>
          <a:xfrm rot="2144665">
            <a:off x="6446646" y="207374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19" name="TextBox 18">
            <a:extLst>
              <a:ext uri="{FF2B5EF4-FFF2-40B4-BE49-F238E27FC236}">
                <a16:creationId xmlns:a16="http://schemas.microsoft.com/office/drawing/2014/main" id="{A7C79F1C-326B-4234-4420-F4147F73523A}"/>
              </a:ext>
            </a:extLst>
          </p:cNvPr>
          <p:cNvSpPr txBox="1"/>
          <p:nvPr/>
        </p:nvSpPr>
        <p:spPr>
          <a:xfrm rot="19197189">
            <a:off x="9781459" y="2398535"/>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0" name="TextBox 19">
            <a:extLst>
              <a:ext uri="{FF2B5EF4-FFF2-40B4-BE49-F238E27FC236}">
                <a16:creationId xmlns:a16="http://schemas.microsoft.com/office/drawing/2014/main" id="{47D16E02-392E-6538-8309-23C6F4A93B8E}"/>
              </a:ext>
            </a:extLst>
          </p:cNvPr>
          <p:cNvSpPr txBox="1"/>
          <p:nvPr/>
        </p:nvSpPr>
        <p:spPr>
          <a:xfrm rot="2307854">
            <a:off x="10479992" y="379580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1" name="TextBox 20">
            <a:extLst>
              <a:ext uri="{FF2B5EF4-FFF2-40B4-BE49-F238E27FC236}">
                <a16:creationId xmlns:a16="http://schemas.microsoft.com/office/drawing/2014/main" id="{512B5BFA-5170-6914-02A4-2428731DEF1E}"/>
              </a:ext>
            </a:extLst>
          </p:cNvPr>
          <p:cNvSpPr txBox="1"/>
          <p:nvPr/>
        </p:nvSpPr>
        <p:spPr>
          <a:xfrm rot="2667755">
            <a:off x="7302901" y="1184306"/>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2" name="TextBox 21">
            <a:extLst>
              <a:ext uri="{FF2B5EF4-FFF2-40B4-BE49-F238E27FC236}">
                <a16:creationId xmlns:a16="http://schemas.microsoft.com/office/drawing/2014/main" id="{EF8942A4-5B31-2FD2-2BE7-DC21D60FFBD7}"/>
              </a:ext>
            </a:extLst>
          </p:cNvPr>
          <p:cNvSpPr txBox="1"/>
          <p:nvPr/>
        </p:nvSpPr>
        <p:spPr>
          <a:xfrm rot="18378732">
            <a:off x="7820957" y="368116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3" name="TextBox 22">
            <a:extLst>
              <a:ext uri="{FF2B5EF4-FFF2-40B4-BE49-F238E27FC236}">
                <a16:creationId xmlns:a16="http://schemas.microsoft.com/office/drawing/2014/main" id="{54C4E516-7B96-CDD3-E1D8-48E62A91C631}"/>
              </a:ext>
            </a:extLst>
          </p:cNvPr>
          <p:cNvSpPr txBox="1"/>
          <p:nvPr/>
        </p:nvSpPr>
        <p:spPr>
          <a:xfrm>
            <a:off x="6406072" y="3240463"/>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4" name="TextBox 23">
            <a:extLst>
              <a:ext uri="{FF2B5EF4-FFF2-40B4-BE49-F238E27FC236}">
                <a16:creationId xmlns:a16="http://schemas.microsoft.com/office/drawing/2014/main" id="{E2A88FAD-0CA0-C0E0-F759-63183210B334}"/>
              </a:ext>
            </a:extLst>
          </p:cNvPr>
          <p:cNvSpPr txBox="1"/>
          <p:nvPr/>
        </p:nvSpPr>
        <p:spPr>
          <a:xfrm rot="2144665">
            <a:off x="10701324" y="45682"/>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5" name="TextBox 24">
            <a:extLst>
              <a:ext uri="{FF2B5EF4-FFF2-40B4-BE49-F238E27FC236}">
                <a16:creationId xmlns:a16="http://schemas.microsoft.com/office/drawing/2014/main" id="{EE548ACA-C450-6F1F-11BC-F40862DFF2A2}"/>
              </a:ext>
            </a:extLst>
          </p:cNvPr>
          <p:cNvSpPr txBox="1"/>
          <p:nvPr/>
        </p:nvSpPr>
        <p:spPr>
          <a:xfrm rot="19368086">
            <a:off x="5467240" y="1235344"/>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6" name="TextBox 25">
            <a:extLst>
              <a:ext uri="{FF2B5EF4-FFF2-40B4-BE49-F238E27FC236}">
                <a16:creationId xmlns:a16="http://schemas.microsoft.com/office/drawing/2014/main" id="{85CC330C-1230-E08D-5FA8-6D17A448C638}"/>
              </a:ext>
            </a:extLst>
          </p:cNvPr>
          <p:cNvSpPr txBox="1"/>
          <p:nvPr/>
        </p:nvSpPr>
        <p:spPr>
          <a:xfrm rot="21273486">
            <a:off x="4193575" y="5090709"/>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7" name="TextBox 26">
            <a:extLst>
              <a:ext uri="{FF2B5EF4-FFF2-40B4-BE49-F238E27FC236}">
                <a16:creationId xmlns:a16="http://schemas.microsoft.com/office/drawing/2014/main" id="{45A7D7C8-912A-82C1-4921-623096D55516}"/>
              </a:ext>
            </a:extLst>
          </p:cNvPr>
          <p:cNvSpPr txBox="1"/>
          <p:nvPr/>
        </p:nvSpPr>
        <p:spPr>
          <a:xfrm>
            <a:off x="10338478" y="5468905"/>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
        <p:nvSpPr>
          <p:cNvPr id="28" name="TextBox 27">
            <a:extLst>
              <a:ext uri="{FF2B5EF4-FFF2-40B4-BE49-F238E27FC236}">
                <a16:creationId xmlns:a16="http://schemas.microsoft.com/office/drawing/2014/main" id="{867BD4DB-CBAD-C1FE-9FDB-69D68486C46A}"/>
              </a:ext>
            </a:extLst>
          </p:cNvPr>
          <p:cNvSpPr txBox="1"/>
          <p:nvPr/>
        </p:nvSpPr>
        <p:spPr>
          <a:xfrm rot="2144665">
            <a:off x="5531166" y="4990920"/>
            <a:ext cx="2046790" cy="1569660"/>
          </a:xfrm>
          <a:prstGeom prst="rect">
            <a:avLst/>
          </a:prstGeom>
          <a:noFill/>
        </p:spPr>
        <p:txBody>
          <a:bodyPr wrap="square" rtlCol="0">
            <a:spAutoFit/>
          </a:bodyPr>
          <a:lstStyle/>
          <a:p>
            <a:pPr algn="ctr"/>
            <a:r>
              <a:rPr lang="en-US" sz="9600" dirty="0">
                <a:solidFill>
                  <a:schemeClr val="accent1"/>
                </a:solidFill>
                <a:effectLst>
                  <a:outerShdw blurRad="50800" dist="38100" dir="2700000" algn="tl" rotWithShape="0">
                    <a:prstClr val="black">
                      <a:alpha val="40000"/>
                    </a:prstClr>
                  </a:outerShdw>
                </a:effectLst>
              </a:rPr>
              <a:t>IF…</a:t>
            </a:r>
          </a:p>
        </p:txBody>
      </p:sp>
    </p:spTree>
    <p:extLst>
      <p:ext uri="{BB962C8B-B14F-4D97-AF65-F5344CB8AC3E}">
        <p14:creationId xmlns:p14="http://schemas.microsoft.com/office/powerpoint/2010/main" val="278885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2D1011-BCBC-FEF6-EE2C-2D6EDB563B82}"/>
              </a:ext>
            </a:extLst>
          </p:cNvPr>
          <p:cNvPicPr>
            <a:picLocks noChangeAspect="1"/>
          </p:cNvPicPr>
          <p:nvPr/>
        </p:nvPicPr>
        <p:blipFill rotWithShape="1">
          <a:blip r:embed="rId2"/>
          <a:srcRect r="9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71094" y="1161288"/>
            <a:ext cx="4397676" cy="1124712"/>
          </a:xfrm>
        </p:spPr>
        <p:txBody>
          <a:bodyPr anchor="b">
            <a:noAutofit/>
          </a:bodyPr>
          <a:lstStyle/>
          <a:p>
            <a:r>
              <a:rPr lang="en-US" altLang="zh-CN" b="1" dirty="0">
                <a:latin typeface="+mn-lt"/>
              </a:rPr>
              <a:t>Machine learning</a:t>
            </a:r>
            <a:endParaRPr lang="en-US" b="1" dirty="0">
              <a:latin typeface="+mn-lt"/>
            </a:endParaRP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p:cNvSpPr>
            <a:spLocks noGrp="1"/>
          </p:cNvSpPr>
          <p:nvPr>
            <p:ph idx="1"/>
          </p:nvPr>
        </p:nvSpPr>
        <p:spPr>
          <a:xfrm>
            <a:off x="371094" y="2718054"/>
            <a:ext cx="4397676" cy="3207258"/>
          </a:xfrm>
        </p:spPr>
        <p:txBody>
          <a:bodyPr anchor="t">
            <a:normAutofit/>
          </a:bodyPr>
          <a:lstStyle/>
          <a:p>
            <a:pPr marL="0" indent="0">
              <a:buNone/>
            </a:pPr>
            <a:r>
              <a:rPr lang="en-US" altLang="zh-CN" sz="3200" dirty="0"/>
              <a:t>Machine learning is a type of artificial intelligence (AI) that provides computers with the ability to learn without being explicitly programmed.</a:t>
            </a:r>
            <a:endParaRPr lang="en-US" sz="3200" dirty="0"/>
          </a:p>
        </p:txBody>
      </p:sp>
      <p:sp>
        <p:nvSpPr>
          <p:cNvPr id="6" name="TextBox 5">
            <a:extLst>
              <a:ext uri="{FF2B5EF4-FFF2-40B4-BE49-F238E27FC236}">
                <a16:creationId xmlns:a16="http://schemas.microsoft.com/office/drawing/2014/main" id="{7F5EA6C3-8480-4E47-840E-5F49C082E992}"/>
              </a:ext>
            </a:extLst>
          </p:cNvPr>
          <p:cNvSpPr txBox="1"/>
          <p:nvPr/>
        </p:nvSpPr>
        <p:spPr>
          <a:xfrm>
            <a:off x="371094" y="6382742"/>
            <a:ext cx="7789058" cy="369332"/>
          </a:xfrm>
          <a:prstGeom prst="rect">
            <a:avLst/>
          </a:prstGeom>
          <a:noFill/>
        </p:spPr>
        <p:txBody>
          <a:bodyPr wrap="square">
            <a:spAutoFit/>
          </a:bodyPr>
          <a:lstStyle/>
          <a:p>
            <a:r>
              <a:rPr lang="en-US" dirty="0">
                <a:solidFill>
                  <a:schemeClr val="accent5"/>
                </a:solidFill>
                <a:hlinkClick r:id="rId3">
                  <a:extLst>
                    <a:ext uri="{A12FA001-AC4F-418D-AE19-62706E023703}">
                      <ahyp:hlinkClr xmlns:ahyp="http://schemas.microsoft.com/office/drawing/2018/hyperlinkcolor" val="tx"/>
                    </a:ext>
                  </a:extLst>
                </a:hlinkClick>
              </a:rPr>
              <a:t>https://engineering.jhu.edu/ams/research/statistics-and-machine-learning</a:t>
            </a:r>
            <a:endParaRPr lang="en-US" dirty="0">
              <a:solidFill>
                <a:schemeClr val="accent5"/>
              </a:solidFill>
            </a:endParaRPr>
          </a:p>
        </p:txBody>
      </p:sp>
    </p:spTree>
    <p:extLst>
      <p:ext uri="{BB962C8B-B14F-4D97-AF65-F5344CB8AC3E}">
        <p14:creationId xmlns:p14="http://schemas.microsoft.com/office/powerpoint/2010/main" val="8526766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2D1011-BCBC-FEF6-EE2C-2D6EDB563B82}"/>
              </a:ext>
            </a:extLst>
          </p:cNvPr>
          <p:cNvPicPr>
            <a:picLocks noChangeAspect="1"/>
          </p:cNvPicPr>
          <p:nvPr/>
        </p:nvPicPr>
        <p:blipFill rotWithShape="1">
          <a:blip r:embed="rId2"/>
          <a:srcRect r="9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E5DF81A2-7314-EA30-89D8-2A41B7774E02}"/>
              </a:ext>
            </a:extLst>
          </p:cNvPr>
          <p:cNvPicPr>
            <a:picLocks noChangeAspect="1"/>
          </p:cNvPicPr>
          <p:nvPr/>
        </p:nvPicPr>
        <p:blipFill>
          <a:blip r:embed="rId3"/>
          <a:stretch>
            <a:fillRect/>
          </a:stretch>
        </p:blipFill>
        <p:spPr>
          <a:xfrm flipH="1">
            <a:off x="-2" y="0"/>
            <a:ext cx="3787335" cy="2461768"/>
          </a:xfrm>
          <a:prstGeom prst="rect">
            <a:avLst/>
          </a:prstGeom>
        </p:spPr>
      </p:pic>
      <p:pic>
        <p:nvPicPr>
          <p:cNvPr id="14" name="Picture 13">
            <a:extLst>
              <a:ext uri="{FF2B5EF4-FFF2-40B4-BE49-F238E27FC236}">
                <a16:creationId xmlns:a16="http://schemas.microsoft.com/office/drawing/2014/main" id="{2ECA324D-9C49-EF0F-F3FB-9F9DA258F206}"/>
              </a:ext>
            </a:extLst>
          </p:cNvPr>
          <p:cNvPicPr>
            <a:picLocks noChangeAspect="1"/>
          </p:cNvPicPr>
          <p:nvPr/>
        </p:nvPicPr>
        <p:blipFill>
          <a:blip r:embed="rId3"/>
          <a:stretch>
            <a:fillRect/>
          </a:stretch>
        </p:blipFill>
        <p:spPr>
          <a:xfrm flipH="1">
            <a:off x="-7154" y="1496029"/>
            <a:ext cx="3787335" cy="2461768"/>
          </a:xfrm>
          <a:prstGeom prst="rect">
            <a:avLst/>
          </a:prstGeom>
        </p:spPr>
      </p:pic>
      <p:pic>
        <p:nvPicPr>
          <p:cNvPr id="16" name="Picture 15">
            <a:extLst>
              <a:ext uri="{FF2B5EF4-FFF2-40B4-BE49-F238E27FC236}">
                <a16:creationId xmlns:a16="http://schemas.microsoft.com/office/drawing/2014/main" id="{594EA422-FBA6-2F71-51C6-1485E0B7A129}"/>
              </a:ext>
            </a:extLst>
          </p:cNvPr>
          <p:cNvPicPr>
            <a:picLocks noChangeAspect="1"/>
          </p:cNvPicPr>
          <p:nvPr/>
        </p:nvPicPr>
        <p:blipFill>
          <a:blip r:embed="rId3"/>
          <a:stretch>
            <a:fillRect/>
          </a:stretch>
        </p:blipFill>
        <p:spPr>
          <a:xfrm flipH="1">
            <a:off x="-14306" y="2992048"/>
            <a:ext cx="3787335" cy="2461768"/>
          </a:xfrm>
          <a:prstGeom prst="rect">
            <a:avLst/>
          </a:prstGeom>
        </p:spPr>
      </p:pic>
      <p:pic>
        <p:nvPicPr>
          <p:cNvPr id="17" name="Picture 16">
            <a:extLst>
              <a:ext uri="{FF2B5EF4-FFF2-40B4-BE49-F238E27FC236}">
                <a16:creationId xmlns:a16="http://schemas.microsoft.com/office/drawing/2014/main" id="{0C83730C-3D83-7C4F-5906-E090CF07D2CD}"/>
              </a:ext>
            </a:extLst>
          </p:cNvPr>
          <p:cNvPicPr>
            <a:picLocks noChangeAspect="1"/>
          </p:cNvPicPr>
          <p:nvPr/>
        </p:nvPicPr>
        <p:blipFill rotWithShape="1">
          <a:blip r:embed="rId3"/>
          <a:srcRect b="3731"/>
          <a:stretch/>
        </p:blipFill>
        <p:spPr>
          <a:xfrm flipH="1">
            <a:off x="-14307" y="4488077"/>
            <a:ext cx="3787335" cy="2369913"/>
          </a:xfrm>
          <a:prstGeom prst="rect">
            <a:avLst/>
          </a:prstGeom>
        </p:spPr>
      </p:pic>
      <p:sp>
        <p:nvSpPr>
          <p:cNvPr id="18" name="Right Brace 17">
            <a:extLst>
              <a:ext uri="{FF2B5EF4-FFF2-40B4-BE49-F238E27FC236}">
                <a16:creationId xmlns:a16="http://schemas.microsoft.com/office/drawing/2014/main" id="{0D442A2C-1C77-95F0-25C8-24B6C7FF981E}"/>
              </a:ext>
            </a:extLst>
          </p:cNvPr>
          <p:cNvSpPr/>
          <p:nvPr/>
        </p:nvSpPr>
        <p:spPr>
          <a:xfrm>
            <a:off x="3860791" y="916687"/>
            <a:ext cx="635130" cy="4754908"/>
          </a:xfrm>
          <a:prstGeom prst="rightBrace">
            <a:avLst>
              <a:gd name="adj1" fmla="val 12132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AA7A7BA6-021F-2803-3722-1F8E09A9BE67}"/>
              </a:ext>
            </a:extLst>
          </p:cNvPr>
          <p:cNvSpPr txBox="1"/>
          <p:nvPr/>
        </p:nvSpPr>
        <p:spPr>
          <a:xfrm>
            <a:off x="4495921" y="3001753"/>
            <a:ext cx="7356555"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b="1" dirty="0">
                <a:solidFill>
                  <a:schemeClr val="accent5">
                    <a:lumMod val="60000"/>
                    <a:lumOff val="40000"/>
                  </a:schemeClr>
                </a:solidFill>
              </a:rPr>
              <a:t>DEEP BLUE (Sum only, no ability to learn)</a:t>
            </a:r>
          </a:p>
        </p:txBody>
      </p:sp>
      <p:sp>
        <p:nvSpPr>
          <p:cNvPr id="20" name="TextBox 19">
            <a:extLst>
              <a:ext uri="{FF2B5EF4-FFF2-40B4-BE49-F238E27FC236}">
                <a16:creationId xmlns:a16="http://schemas.microsoft.com/office/drawing/2014/main" id="{1BE2A689-5128-B138-6304-EAEE0848B51B}"/>
              </a:ext>
            </a:extLst>
          </p:cNvPr>
          <p:cNvSpPr txBox="1"/>
          <p:nvPr/>
        </p:nvSpPr>
        <p:spPr>
          <a:xfrm>
            <a:off x="4464156" y="5453816"/>
            <a:ext cx="7726269" cy="1384995"/>
          </a:xfrm>
          <a:prstGeom prst="rect">
            <a:avLst/>
          </a:prstGeom>
          <a:noFill/>
          <a:effectLst>
            <a:outerShdw blurRad="50800" dist="38100" dir="2700000" algn="tl" rotWithShape="0">
              <a:schemeClr val="accent1">
                <a:alpha val="40000"/>
              </a:schemeClr>
            </a:outerShdw>
          </a:effectLst>
        </p:spPr>
        <p:txBody>
          <a:bodyPr wrap="square" rtlCol="0">
            <a:spAutoFit/>
          </a:bodyPr>
          <a:lstStyle/>
          <a:p>
            <a:pPr algn="just"/>
            <a:r>
              <a:rPr lang="en-US" sz="2800" b="1" dirty="0"/>
              <a:t>"</a:t>
            </a:r>
            <a:r>
              <a:rPr lang="en-US" sz="2800" b="1" i="1" dirty="0"/>
              <a:t>Machine learning is a computer system that gets better over new data without reprogramming</a:t>
            </a:r>
            <a:r>
              <a:rPr lang="en-US" sz="2800" b="1" dirty="0"/>
              <a:t>"  </a:t>
            </a:r>
          </a:p>
          <a:p>
            <a:pPr algn="r"/>
            <a:r>
              <a:rPr lang="en-US" sz="2800" b="1" dirty="0"/>
              <a:t>					-Zhiwu Zhang</a:t>
            </a:r>
          </a:p>
        </p:txBody>
      </p:sp>
    </p:spTree>
    <p:extLst>
      <p:ext uri="{BB962C8B-B14F-4D97-AF65-F5344CB8AC3E}">
        <p14:creationId xmlns:p14="http://schemas.microsoft.com/office/powerpoint/2010/main" val="8403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3B78D8-CA5D-4814-E3FA-FA1236ED16A9}"/>
              </a:ext>
            </a:extLst>
          </p:cNvPr>
          <p:cNvSpPr>
            <a:spLocks noGrp="1"/>
          </p:cNvSpPr>
          <p:nvPr>
            <p:ph idx="1"/>
          </p:nvPr>
        </p:nvSpPr>
        <p:spPr/>
        <p:txBody>
          <a:bodyPr/>
          <a:lstStyle/>
          <a:p>
            <a:r>
              <a:rPr lang="en-US" dirty="0"/>
              <a:t>Linear Regression </a:t>
            </a:r>
          </a:p>
          <a:p>
            <a:r>
              <a:rPr lang="en-US" dirty="0"/>
              <a:t>Cluster Analysis</a:t>
            </a:r>
          </a:p>
          <a:p>
            <a:r>
              <a:rPr lang="en-US" dirty="0"/>
              <a:t>Decision Tree</a:t>
            </a:r>
          </a:p>
        </p:txBody>
      </p:sp>
      <p:sp>
        <p:nvSpPr>
          <p:cNvPr id="4" name="Title 2">
            <a:extLst>
              <a:ext uri="{FF2B5EF4-FFF2-40B4-BE49-F238E27FC236}">
                <a16:creationId xmlns:a16="http://schemas.microsoft.com/office/drawing/2014/main" id="{3511012A-4D30-7719-905A-9911C20674A0}"/>
              </a:ext>
            </a:extLst>
          </p:cNvPr>
          <p:cNvSpPr>
            <a:spLocks noGrp="1"/>
          </p:cNvSpPr>
          <p:nvPr>
            <p:ph type="title"/>
          </p:nvPr>
        </p:nvSpPr>
        <p:spPr>
          <a:xfrm>
            <a:off x="990600" y="86762"/>
            <a:ext cx="10210800" cy="851121"/>
          </a:xfrm>
        </p:spPr>
        <p:txBody>
          <a:bodyPr>
            <a:normAutofit fontScale="90000"/>
          </a:bodyPr>
          <a:lstStyle/>
          <a:p>
            <a:pPr algn="ctr"/>
            <a:r>
              <a:rPr lang="en-US" sz="4400" b="1" dirty="0">
                <a:solidFill>
                  <a:schemeClr val="accent1"/>
                </a:solidFill>
                <a:latin typeface="+mn-lt"/>
              </a:rPr>
              <a:t>Statistical learning methods with ML features</a:t>
            </a:r>
          </a:p>
        </p:txBody>
      </p:sp>
    </p:spTree>
    <p:extLst>
      <p:ext uri="{BB962C8B-B14F-4D97-AF65-F5344CB8AC3E}">
        <p14:creationId xmlns:p14="http://schemas.microsoft.com/office/powerpoint/2010/main" val="929932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TotalTime>
  <Words>903</Words>
  <Application>Microsoft Macintosh PowerPoint</Application>
  <PresentationFormat>Widescreen</PresentationFormat>
  <Paragraphs>235</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Candara</vt:lpstr>
      <vt:lpstr>Constantia</vt:lpstr>
      <vt:lpstr>Symbol</vt:lpstr>
      <vt:lpstr>Office Theme</vt:lpstr>
      <vt:lpstr>Statistical Genomics</vt:lpstr>
      <vt:lpstr>Administration</vt:lpstr>
      <vt:lpstr>Outline</vt:lpstr>
      <vt:lpstr>PowerPoint Presentation</vt:lpstr>
      <vt:lpstr>PowerPoint Presentation</vt:lpstr>
      <vt:lpstr>PowerPoint Presentation</vt:lpstr>
      <vt:lpstr>Machine learning</vt:lpstr>
      <vt:lpstr>PowerPoint Presentation</vt:lpstr>
      <vt:lpstr>Statistical learning methods with ML features</vt:lpstr>
      <vt:lpstr>Knowledge Mining</vt:lpstr>
      <vt:lpstr>Genomic Prediction</vt:lpstr>
      <vt:lpstr>PowerPoint Presentation</vt:lpstr>
      <vt:lpstr>PowerPoint Presentation</vt:lpstr>
      <vt:lpstr>mMAP stays on the top</vt:lpstr>
      <vt:lpstr>Real traits</vt:lpstr>
      <vt:lpstr>PowerPoint Presentation</vt:lpstr>
      <vt:lpstr>PowerPoint Presentation</vt:lpstr>
      <vt:lpstr>PowerPoint Presentation</vt:lpstr>
      <vt:lpstr>Upload Files</vt:lpstr>
      <vt:lpstr>Create New Project</vt:lpstr>
      <vt:lpstr>Check status and download results</vt:lpstr>
      <vt:lpstr>Simulation with GAPIT</vt:lpstr>
      <vt:lpstr>PowerPoint Presentation</vt:lpstr>
      <vt:lpstr>Outline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Zhiwu</dc:creator>
  <cp:lastModifiedBy>Zhang, Zhiwu</cp:lastModifiedBy>
  <cp:revision>166</cp:revision>
  <dcterms:created xsi:type="dcterms:W3CDTF">2020-01-18T23:14:17Z</dcterms:created>
  <dcterms:modified xsi:type="dcterms:W3CDTF">2023-04-25T19:06:59Z</dcterms:modified>
</cp:coreProperties>
</file>