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2"/>
  </p:notesMasterIdLst>
  <p:sldIdLst>
    <p:sldId id="307" r:id="rId2"/>
    <p:sldId id="336" r:id="rId3"/>
    <p:sldId id="382" r:id="rId4"/>
    <p:sldId id="421" r:id="rId5"/>
    <p:sldId id="483" r:id="rId6"/>
    <p:sldId id="446" r:id="rId7"/>
    <p:sldId id="472" r:id="rId8"/>
    <p:sldId id="447" r:id="rId9"/>
    <p:sldId id="449" r:id="rId10"/>
    <p:sldId id="448" r:id="rId11"/>
    <p:sldId id="474" r:id="rId12"/>
    <p:sldId id="475" r:id="rId13"/>
    <p:sldId id="482" r:id="rId14"/>
    <p:sldId id="409" r:id="rId15"/>
    <p:sldId id="470" r:id="rId16"/>
    <p:sldId id="439" r:id="rId17"/>
    <p:sldId id="445" r:id="rId18"/>
    <p:sldId id="477" r:id="rId19"/>
    <p:sldId id="484" r:id="rId20"/>
    <p:sldId id="478" r:id="rId21"/>
    <p:sldId id="476" r:id="rId22"/>
    <p:sldId id="480" r:id="rId23"/>
    <p:sldId id="479" r:id="rId24"/>
    <p:sldId id="275" r:id="rId25"/>
    <p:sldId id="471" r:id="rId26"/>
    <p:sldId id="450" r:id="rId27"/>
    <p:sldId id="413" r:id="rId28"/>
    <p:sldId id="485" r:id="rId29"/>
    <p:sldId id="414" r:id="rId30"/>
    <p:sldId id="41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5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04"/>
    <p:restoredTop sz="81536"/>
  </p:normalViewPr>
  <p:slideViewPr>
    <p:cSldViewPr snapToGrid="0" snapToObjects="1">
      <p:cViewPr varScale="1">
        <p:scale>
          <a:sx n="110" d="100"/>
          <a:sy n="110" d="100"/>
        </p:scale>
        <p:origin x="2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2881-2D3C-384C-B2E5-5A6FFE92557B}" type="datetimeFigureOut">
              <a:rPr lang="en-US" smtClean="0"/>
              <a:t>4/26/23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5E7E5-1986-184D-9714-100ED52F2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39775-271D-D144-9B9F-104849985E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5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39775-271D-D144-9B9F-104849985E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59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39775-271D-D144-9B9F-104849985E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6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EC689-B63F-4B6D-AF6D-31DA368AC82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562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D15F-A8BE-E54B-9202-76E9C8AC610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autoexpress.co.uk/image/private/s--AgytYsMD--/t_content-image-desktop@1/v1563183852/autoexpress/2016/10/dsc_2334.jpg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reprints.org/manuscript/202103.0519/v1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e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ichaelnielsen.org/" TargetMode="Externa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1701" y="2036495"/>
            <a:ext cx="8857883" cy="1072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Statistical Genomics</a:t>
            </a: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7" y="5049539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36699" y="3844956"/>
            <a:ext cx="6400800" cy="120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2F9A08-CAA6-2340-9D23-075F72215EA7}"/>
              </a:ext>
            </a:extLst>
          </p:cNvPr>
          <p:cNvSpPr txBox="1">
            <a:spLocks/>
          </p:cNvSpPr>
          <p:nvPr/>
        </p:nvSpPr>
        <p:spPr bwMode="auto">
          <a:xfrm>
            <a:off x="2457002" y="3044856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Artificial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Inteligence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5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FD6159-2D14-4149-9C3E-8FDAA50B85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5381852" y="1663284"/>
            <a:ext cx="2022995" cy="17573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C492E06-1FB5-6A49-92F1-80AB3A277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428" y="2698115"/>
            <a:ext cx="545256" cy="4920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B7D2FD1-DD12-274C-815D-C73BD3FF8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969" y="3569008"/>
            <a:ext cx="3543835" cy="31980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7FA1621-E500-3A40-99AC-5F14EB981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20" y="1739637"/>
            <a:ext cx="4059237" cy="40592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Weight and Bias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B996EA-659C-FC48-B58C-169DF7C09325}"/>
              </a:ext>
            </a:extLst>
          </p:cNvPr>
          <p:cNvSpPr/>
          <p:nvPr/>
        </p:nvSpPr>
        <p:spPr>
          <a:xfrm flipH="1">
            <a:off x="8048562" y="2463980"/>
            <a:ext cx="229662" cy="22145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D02971-3906-E64B-9F45-13A1BC4D54C0}"/>
              </a:ext>
            </a:extLst>
          </p:cNvPr>
          <p:cNvCxnSpPr>
            <a:cxnSpLocks/>
            <a:stCxn id="46" idx="5"/>
            <a:endCxn id="15" idx="1"/>
          </p:cNvCxnSpPr>
          <p:nvPr/>
        </p:nvCxnSpPr>
        <p:spPr>
          <a:xfrm flipH="1">
            <a:off x="5119830" y="1832799"/>
            <a:ext cx="2955562" cy="673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0F49CE-BF16-CA40-B253-B6502D416CDE}"/>
              </a:ext>
            </a:extLst>
          </p:cNvPr>
          <p:cNvCxnSpPr>
            <a:cxnSpLocks/>
            <a:stCxn id="7" idx="6"/>
            <a:endCxn id="15" idx="2"/>
          </p:cNvCxnSpPr>
          <p:nvPr/>
        </p:nvCxnSpPr>
        <p:spPr>
          <a:xfrm flipH="1">
            <a:off x="5153463" y="2574708"/>
            <a:ext cx="2895099" cy="102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66F1A3-7D28-C543-BD7F-B891BF9AF446}"/>
              </a:ext>
            </a:extLst>
          </p:cNvPr>
          <p:cNvCxnSpPr>
            <a:cxnSpLocks/>
            <a:stCxn id="47" idx="6"/>
            <a:endCxn id="15" idx="3"/>
          </p:cNvCxnSpPr>
          <p:nvPr/>
        </p:nvCxnSpPr>
        <p:spPr>
          <a:xfrm flipH="1" flipV="1">
            <a:off x="5119830" y="2663221"/>
            <a:ext cx="2961395" cy="635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2C99EA-5056-6A40-ABE8-FD8FD5205F06}"/>
              </a:ext>
            </a:extLst>
          </p:cNvPr>
          <p:cNvCxnSpPr>
            <a:cxnSpLocks/>
            <a:stCxn id="17" idx="6"/>
            <a:endCxn id="7" idx="2"/>
          </p:cNvCxnSpPr>
          <p:nvPr/>
        </p:nvCxnSpPr>
        <p:spPr>
          <a:xfrm flipH="1" flipV="1">
            <a:off x="8278224" y="2574708"/>
            <a:ext cx="2533673" cy="102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AF072B82-9586-8540-9508-D3151BEEA73D}"/>
              </a:ext>
            </a:extLst>
          </p:cNvPr>
          <p:cNvSpPr/>
          <p:nvPr/>
        </p:nvSpPr>
        <p:spPr>
          <a:xfrm flipH="1">
            <a:off x="4923801" y="2474196"/>
            <a:ext cx="229662" cy="2214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418D991-55E3-A646-BE22-61978FE86618}"/>
              </a:ext>
            </a:extLst>
          </p:cNvPr>
          <p:cNvSpPr/>
          <p:nvPr/>
        </p:nvSpPr>
        <p:spPr>
          <a:xfrm flipH="1">
            <a:off x="10811897" y="2474196"/>
            <a:ext cx="229662" cy="2214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883349-96DF-D34A-BE48-3C87C73F773C}"/>
              </a:ext>
            </a:extLst>
          </p:cNvPr>
          <p:cNvSpPr txBox="1"/>
          <p:nvPr/>
        </p:nvSpPr>
        <p:spPr>
          <a:xfrm>
            <a:off x="6157934" y="2547511"/>
            <a:ext cx="102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Weight2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AB26C6-92A0-8E4B-AD39-2A129A6D2163}"/>
              </a:ext>
            </a:extLst>
          </p:cNvPr>
          <p:cNvSpPr txBox="1"/>
          <p:nvPr/>
        </p:nvSpPr>
        <p:spPr>
          <a:xfrm rot="20441473">
            <a:off x="5724834" y="1881970"/>
            <a:ext cx="102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Weight1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C66F61-B0E5-CA4D-93CC-6CAA8D5F859E}"/>
              </a:ext>
            </a:extLst>
          </p:cNvPr>
          <p:cNvSpPr txBox="1"/>
          <p:nvPr/>
        </p:nvSpPr>
        <p:spPr>
          <a:xfrm rot="613510">
            <a:off x="5754488" y="2914843"/>
            <a:ext cx="102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Weight3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0BB1C38-DB11-6944-93DD-BE9831CFFCB9}"/>
              </a:ext>
            </a:extLst>
          </p:cNvPr>
          <p:cNvCxnSpPr>
            <a:cxnSpLocks/>
          </p:cNvCxnSpPr>
          <p:nvPr/>
        </p:nvCxnSpPr>
        <p:spPr>
          <a:xfrm>
            <a:off x="8196056" y="4131129"/>
            <a:ext cx="0" cy="2170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1DA5156B-C77E-3148-B379-8B97811E94F6}"/>
              </a:ext>
            </a:extLst>
          </p:cNvPr>
          <p:cNvSpPr/>
          <p:nvPr/>
        </p:nvSpPr>
        <p:spPr>
          <a:xfrm flipH="1">
            <a:off x="8041759" y="1643774"/>
            <a:ext cx="229662" cy="22145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84DB4FF-87FD-614D-8E99-F9333A47F127}"/>
              </a:ext>
            </a:extLst>
          </p:cNvPr>
          <p:cNvSpPr/>
          <p:nvPr/>
        </p:nvSpPr>
        <p:spPr>
          <a:xfrm flipH="1">
            <a:off x="8081225" y="3187712"/>
            <a:ext cx="229662" cy="22145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72F053-6F5D-A74F-B9A0-CBEB9E1E8D66}"/>
              </a:ext>
            </a:extLst>
          </p:cNvPr>
          <p:cNvCxnSpPr>
            <a:cxnSpLocks/>
            <a:stCxn id="17" idx="7"/>
            <a:endCxn id="46" idx="3"/>
          </p:cNvCxnSpPr>
          <p:nvPr/>
        </p:nvCxnSpPr>
        <p:spPr>
          <a:xfrm flipH="1" flipV="1">
            <a:off x="8237788" y="1832799"/>
            <a:ext cx="2607742" cy="673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FAF9E96-6DD8-1044-B1CE-CA420745AEFA}"/>
              </a:ext>
            </a:extLst>
          </p:cNvPr>
          <p:cNvCxnSpPr>
            <a:cxnSpLocks/>
            <a:stCxn id="17" idx="5"/>
            <a:endCxn id="47" idx="2"/>
          </p:cNvCxnSpPr>
          <p:nvPr/>
        </p:nvCxnSpPr>
        <p:spPr>
          <a:xfrm flipH="1">
            <a:off x="8310887" y="2663221"/>
            <a:ext cx="2534643" cy="635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8E312732-6DCF-F94A-9BD9-131A2306F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962" y="1923683"/>
            <a:ext cx="545256" cy="49206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FB0EB2E5-C056-A046-815F-BE0756A4634F}"/>
              </a:ext>
            </a:extLst>
          </p:cNvPr>
          <p:cNvSpPr txBox="1"/>
          <p:nvPr/>
        </p:nvSpPr>
        <p:spPr>
          <a:xfrm>
            <a:off x="8682891" y="2215592"/>
            <a:ext cx="102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Weight4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82E0F7-EE5F-AE4A-B773-C82CB2887431}"/>
              </a:ext>
            </a:extLst>
          </p:cNvPr>
          <p:cNvSpPr txBox="1"/>
          <p:nvPr/>
        </p:nvSpPr>
        <p:spPr>
          <a:xfrm rot="978982">
            <a:off x="8698622" y="1699936"/>
            <a:ext cx="102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Weight5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C51B429-DCE8-BF4C-83D5-98B6BB8F1614}"/>
              </a:ext>
            </a:extLst>
          </p:cNvPr>
          <p:cNvSpPr txBox="1"/>
          <p:nvPr/>
        </p:nvSpPr>
        <p:spPr>
          <a:xfrm rot="20888753">
            <a:off x="8699575" y="3035641"/>
            <a:ext cx="102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Weight6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162CC3E-ABEA-EB49-B529-CE8C847BBC29}"/>
              </a:ext>
            </a:extLst>
          </p:cNvPr>
          <p:cNvCxnSpPr>
            <a:cxnSpLocks/>
            <a:stCxn id="59" idx="0"/>
          </p:cNvCxnSpPr>
          <p:nvPr/>
        </p:nvCxnSpPr>
        <p:spPr>
          <a:xfrm>
            <a:off x="8196056" y="2698115"/>
            <a:ext cx="0" cy="475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04A18FB-E548-8C47-9C9A-7A7D6F1AE123}"/>
              </a:ext>
            </a:extLst>
          </p:cNvPr>
          <p:cNvCxnSpPr>
            <a:cxnSpLocks/>
          </p:cNvCxnSpPr>
          <p:nvPr/>
        </p:nvCxnSpPr>
        <p:spPr>
          <a:xfrm>
            <a:off x="8163393" y="1903086"/>
            <a:ext cx="0" cy="475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3D8E3483-F9A2-8F42-9DD9-EDEA1EC00684}"/>
              </a:ext>
            </a:extLst>
          </p:cNvPr>
          <p:cNvSpPr/>
          <p:nvPr/>
        </p:nvSpPr>
        <p:spPr>
          <a:xfrm>
            <a:off x="7232150" y="3712394"/>
            <a:ext cx="2303735" cy="316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3C99C9-6CB1-8D47-A8B3-A7AD28BE89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2000"/>
          </a:blip>
          <a:srcRect l="11370" t="653" r="687" b="-653"/>
          <a:stretch/>
        </p:blipFill>
        <p:spPr>
          <a:xfrm>
            <a:off x="6601619" y="3728035"/>
            <a:ext cx="3439267" cy="28800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24B57FA-3017-AC4B-A3F3-5B601D5985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8483612" y="1663284"/>
            <a:ext cx="2022995" cy="175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0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7" grpId="0" animBg="1"/>
      <p:bldP spid="32" grpId="0"/>
      <p:bldP spid="35" grpId="0"/>
      <p:bldP spid="36" grpId="0"/>
      <p:bldP spid="46" grpId="0" animBg="1"/>
      <p:bldP spid="47" grpId="0" animBg="1"/>
      <p:bldP spid="64" grpId="0"/>
      <p:bldP spid="65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4FB4B8-790A-6F39-4630-0B48E5B4F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91" y="0"/>
            <a:ext cx="1222089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3D833E-5573-71C6-FBE6-46B4CD791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087" y="5777285"/>
            <a:ext cx="2641009" cy="946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643EA5-C101-72B3-FFC9-FDCCBC2971C7}"/>
              </a:ext>
            </a:extLst>
          </p:cNvPr>
          <p:cNvSpPr txBox="1"/>
          <p:nvPr/>
        </p:nvSpPr>
        <p:spPr>
          <a:xfrm>
            <a:off x="9203281" y="382337"/>
            <a:ext cx="28728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-apple-system"/>
              </a:rPr>
              <a:t>Geoffrey Hinton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-apple-system"/>
              </a:rPr>
              <a:t>Godfather of AI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5F8B8F-DF4E-0F1E-18BD-74C38ED43448}"/>
              </a:ext>
            </a:extLst>
          </p:cNvPr>
          <p:cNvSpPr txBox="1"/>
          <p:nvPr/>
        </p:nvSpPr>
        <p:spPr>
          <a:xfrm>
            <a:off x="9348158" y="2489945"/>
            <a:ext cx="28148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-apple-system"/>
              </a:rPr>
              <a:t>B.A., Psychology, Cambridge</a:t>
            </a:r>
          </a:p>
          <a:p>
            <a:r>
              <a:rPr lang="en-US" dirty="0">
                <a:solidFill>
                  <a:schemeClr val="bg1"/>
                </a:solidFill>
                <a:latin typeface="-apple-system"/>
              </a:rPr>
              <a:t>Ph.D., AI, Edinburgh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6F489-56C8-C2B5-D417-0734809DF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5087" y="3136276"/>
            <a:ext cx="2641009" cy="26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04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EB05D831-05C6-12B6-4E2D-74FEE7144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63355"/>
            <a:ext cx="11887200" cy="553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5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age6image1304761840">
            <a:extLst>
              <a:ext uri="{FF2B5EF4-FFF2-40B4-BE49-F238E27FC236}">
                <a16:creationId xmlns:a16="http://schemas.microsoft.com/office/drawing/2014/main" id="{F6AD7D09-0818-D637-BF28-3910900A0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868" y="2260600"/>
            <a:ext cx="64389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CE9B9C-66B2-70B8-45CA-853A272AF18D}"/>
              </a:ext>
            </a:extLst>
          </p:cNvPr>
          <p:cNvSpPr txBox="1"/>
          <p:nvPr/>
        </p:nvSpPr>
        <p:spPr>
          <a:xfrm>
            <a:off x="405114" y="5837742"/>
            <a:ext cx="10625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Arnhem"/>
              </a:rPr>
              <a:t>ImageNet LSVRC-2010 </a:t>
            </a:r>
            <a:endParaRPr lang="en-US" dirty="0"/>
          </a:p>
          <a:p>
            <a:pPr algn="ctr"/>
            <a:r>
              <a:rPr lang="en-US" sz="1800" b="1" dirty="0">
                <a:effectLst/>
                <a:latin typeface="Arnhem"/>
              </a:rPr>
              <a:t>Achieved top-1 and top-5 error rates of 37.5% and 17.0% compared to 45.7% and 25.7% before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27E483-DF46-5609-B4D2-B775F4F22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99" y="64826"/>
            <a:ext cx="8543915" cy="9074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C6166E-F875-9AAF-B8B6-E4A74C1FFDC8}"/>
              </a:ext>
            </a:extLst>
          </p:cNvPr>
          <p:cNvSpPr txBox="1"/>
          <p:nvPr/>
        </p:nvSpPr>
        <p:spPr>
          <a:xfrm>
            <a:off x="8819314" y="64826"/>
            <a:ext cx="287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Impact factor 14.06</a:t>
            </a:r>
          </a:p>
        </p:txBody>
      </p:sp>
      <p:pic>
        <p:nvPicPr>
          <p:cNvPr id="1026" name="Picture 2" descr="page6image1304761536">
            <a:extLst>
              <a:ext uri="{FF2B5EF4-FFF2-40B4-BE49-F238E27FC236}">
                <a16:creationId xmlns:a16="http://schemas.microsoft.com/office/drawing/2014/main" id="{AB640FE2-A791-B456-0E0B-1B1F10FD3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429" y="502353"/>
            <a:ext cx="6197146" cy="506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355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ED6BF7-2D5C-7A40-AD98-CE14F8292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76605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5350" y="5215919"/>
            <a:ext cx="7073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2016: </a:t>
            </a:r>
            <a:r>
              <a:rPr lang="en-US" sz="3200" dirty="0" err="1"/>
              <a:t>AlphaGo</a:t>
            </a:r>
            <a:r>
              <a:rPr lang="en-US" sz="3200" dirty="0"/>
              <a:t> by Google DeepMind</a:t>
            </a:r>
          </a:p>
          <a:p>
            <a:pPr algn="ctr"/>
            <a:r>
              <a:rPr lang="en-US" sz="3200" dirty="0"/>
              <a:t>vs.</a:t>
            </a:r>
          </a:p>
          <a:p>
            <a:pPr algn="ctr"/>
            <a:r>
              <a:rPr lang="en-US" sz="3200" dirty="0">
                <a:latin typeface="PT Serif" charset="0"/>
              </a:rPr>
              <a:t>Lee </a:t>
            </a:r>
            <a:r>
              <a:rPr lang="en-US" sz="3200" dirty="0" err="1">
                <a:latin typeface="PT Serif" charset="0"/>
              </a:rPr>
              <a:t>Sedol</a:t>
            </a:r>
            <a:r>
              <a:rPr lang="en-US" sz="3200" dirty="0">
                <a:latin typeface="PT Serif" charset="0"/>
              </a:rPr>
              <a:t> (No2)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72803"/>
          <a:stretch/>
        </p:blipFill>
        <p:spPr>
          <a:xfrm>
            <a:off x="1524000" y="5143499"/>
            <a:ext cx="1752601" cy="17145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0"/>
            <a:ext cx="4623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Human online game behavior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5809E3-0F6A-8E48-A08A-47D0B5C5DF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r="23769" b="14810"/>
          <a:stretch/>
        </p:blipFill>
        <p:spPr>
          <a:xfrm>
            <a:off x="1748577" y="672244"/>
            <a:ext cx="2679532" cy="26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5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F3CCDFA2-45AD-ECCA-7AD2-B764AD627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68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90AF54-CCCB-AB4A-A930-36B6538C3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72803"/>
          <a:stretch/>
        </p:blipFill>
        <p:spPr>
          <a:xfrm>
            <a:off x="10023473" y="144837"/>
            <a:ext cx="1752601" cy="17145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Self learning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6038849" y="3573839"/>
            <a:ext cx="60312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2017: AlphaGo by Google DeepMind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vs.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PT Serif" charset="0"/>
              </a:rPr>
              <a:t>Ke</a:t>
            </a:r>
            <a:r>
              <a:rPr lang="en-US" sz="3200" dirty="0">
                <a:solidFill>
                  <a:schemeClr val="bg1"/>
                </a:solidFill>
                <a:latin typeface="PT Serif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PT Serif" charset="0"/>
              </a:rPr>
              <a:t>Jie</a:t>
            </a:r>
            <a:r>
              <a:rPr lang="en-US" sz="3200" dirty="0">
                <a:solidFill>
                  <a:schemeClr val="bg1"/>
                </a:solidFill>
                <a:latin typeface="PT Serif" charset="0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</a:rPr>
              <a:t>柯洁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PT Serif" charset="0"/>
              </a:rPr>
              <a:t>(No1)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423938-ED1E-6643-AAE6-9A2F4A82E7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10047777" y="144836"/>
            <a:ext cx="1730230" cy="171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8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driving a car&#10;&#10;Description automatically generated with medium confidence">
            <a:extLst>
              <a:ext uri="{FF2B5EF4-FFF2-40B4-BE49-F238E27FC236}">
                <a16:creationId xmlns:a16="http://schemas.microsoft.com/office/drawing/2014/main" id="{7C6D5170-C24A-E16A-D6C2-FA39AF51F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5921012-8E29-C74C-B381-F36D46B9231B}"/>
              </a:ext>
            </a:extLst>
          </p:cNvPr>
          <p:cNvSpPr/>
          <p:nvPr/>
        </p:nvSpPr>
        <p:spPr>
          <a:xfrm>
            <a:off x="8019" y="6027003"/>
            <a:ext cx="12192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linkClick r:id="rId3"/>
              </a:rPr>
              <a:t>https://media.autoexpress.co.uk/image/private/s--AgytYsMD--/t_content-image-desktop@1/v1563183852/autoexpress/2016/10/dsc_2334.jpg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66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FE77CF-217B-64C0-03E7-2BB0308D4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387417" cy="2286000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A5B632B-9957-4E81-3F81-3846A3798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364" y="-1"/>
            <a:ext cx="7800636" cy="2592729"/>
          </a:xfrm>
          <a:prstGeom prst="rect">
            <a:avLst/>
          </a:prstGeom>
        </p:spPr>
      </p:pic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000753F-D9F5-2FA1-ABE3-8D4C564ED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3" y="2592728"/>
            <a:ext cx="10848793" cy="28126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320329-D9D0-52A0-C81D-54B941ACD9ED}"/>
              </a:ext>
            </a:extLst>
          </p:cNvPr>
          <p:cNvSpPr txBox="1"/>
          <p:nvPr/>
        </p:nvSpPr>
        <p:spPr>
          <a:xfrm>
            <a:off x="2169440" y="5863106"/>
            <a:ext cx="78531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6"/>
              </a:rPr>
              <a:t>https://www.preprints.org/manuscript/202103.0519/v1</a:t>
            </a:r>
            <a:endParaRPr lang="en-US" sz="24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CA502C9-E70A-EAB2-E7F0-CE3B6B59A0D2}"/>
              </a:ext>
            </a:extLst>
          </p:cNvPr>
          <p:cNvSpPr/>
          <p:nvPr/>
        </p:nvSpPr>
        <p:spPr>
          <a:xfrm>
            <a:off x="9976258" y="1111169"/>
            <a:ext cx="903943" cy="4629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60211C9-BD35-9858-4A61-70124BF5B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75" y="194518"/>
            <a:ext cx="5666264" cy="2548681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D23F90D-E6B3-E391-BCB1-5102B429B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357" y="0"/>
            <a:ext cx="5811643" cy="3240932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1B441C6A-BA72-AD6A-1BE0-95C2A9868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6741880" cy="3429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9B359B9-3DF0-702E-6BE1-78F752921EF0}"/>
              </a:ext>
            </a:extLst>
          </p:cNvPr>
          <p:cNvGrpSpPr>
            <a:grpSpLocks noChangeAspect="1"/>
          </p:cNvGrpSpPr>
          <p:nvPr/>
        </p:nvGrpSpPr>
        <p:grpSpPr>
          <a:xfrm>
            <a:off x="6587692" y="3240932"/>
            <a:ext cx="5486239" cy="3414492"/>
            <a:chOff x="4635500" y="0"/>
            <a:chExt cx="7772400" cy="4837339"/>
          </a:xfrm>
        </p:grpSpPr>
        <p:pic>
          <p:nvPicPr>
            <p:cNvPr id="16" name="Picture 15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BCFE7C65-C7F3-7CD1-AB01-BB1A755DD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2627539"/>
              <a:ext cx="4851400" cy="2209800"/>
            </a:xfrm>
            <a:prstGeom prst="rect">
              <a:avLst/>
            </a:prstGeom>
          </p:spPr>
        </p:pic>
        <p:pic>
          <p:nvPicPr>
            <p:cNvPr id="14" name="Picture 13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9E11EF71-0286-7820-9493-DB4741F96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35500" y="0"/>
              <a:ext cx="7772400" cy="282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5993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24" y="1690688"/>
            <a:ext cx="11712388" cy="3450696"/>
          </a:xfrm>
        </p:spPr>
        <p:txBody>
          <a:bodyPr/>
          <a:lstStyle/>
          <a:p>
            <a:r>
              <a:rPr lang="en-US" dirty="0">
                <a:latin typeface="Constantia" charset="0"/>
              </a:rPr>
              <a:t>Statistics, statistical learning, machine learning, and artificial intelligence</a:t>
            </a:r>
          </a:p>
          <a:p>
            <a:r>
              <a:rPr lang="en-US" dirty="0">
                <a:latin typeface="Constantia" charset="0"/>
              </a:rPr>
              <a:t>Modeling genomic prediction</a:t>
            </a:r>
          </a:p>
          <a:p>
            <a:r>
              <a:rPr lang="en-US" dirty="0">
                <a:latin typeface="Constantia" charset="0"/>
              </a:rPr>
              <a:t>Machine learning</a:t>
            </a:r>
          </a:p>
          <a:p>
            <a:r>
              <a:rPr lang="en-US" dirty="0">
                <a:latin typeface="Constantia" charset="0"/>
              </a:rPr>
              <a:t>Mathematic foundation of deep learning (neural network)</a:t>
            </a:r>
          </a:p>
        </p:txBody>
      </p:sp>
    </p:spTree>
    <p:extLst>
      <p:ext uri="{BB962C8B-B14F-4D97-AF65-F5344CB8AC3E}">
        <p14:creationId xmlns:p14="http://schemas.microsoft.com/office/powerpoint/2010/main" val="414500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room, scene, gambling house&#10;&#10;Description automatically generated">
            <a:extLst>
              <a:ext uri="{FF2B5EF4-FFF2-40B4-BE49-F238E27FC236}">
                <a16:creationId xmlns:a16="http://schemas.microsoft.com/office/drawing/2014/main" id="{0FCEEB42-A950-28E7-5224-34BAEE65E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4674"/>
            <a:ext cx="7772400" cy="446586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375B48F-DA17-811E-EBE5-B0DBD25CC16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Genomics, Phenomics, and Agronomics (GPA)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1BB46F-E670-0254-5963-B0ECD5422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2639133"/>
            <a:ext cx="3954274" cy="23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02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6E421A65-C7AF-2E06-3FE9-F4D7412CE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326" y="1828800"/>
            <a:ext cx="8685348" cy="5029199"/>
          </a:xfrm>
          <a:prstGeom prst="rect">
            <a:avLst/>
          </a:prstGeom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861DDCC-4CD6-01A8-6951-835283001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40"/>
          <a:stretch/>
        </p:blipFill>
        <p:spPr>
          <a:xfrm>
            <a:off x="393539" y="0"/>
            <a:ext cx="6244771" cy="1828800"/>
          </a:xfrm>
          <a:prstGeom prst="rect">
            <a:avLst/>
          </a:prstGeom>
        </p:spPr>
      </p:pic>
      <p:pic>
        <p:nvPicPr>
          <p:cNvPr id="10" name="Picture 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D440947-F14C-5173-C4B7-2EDA8A1B4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235" b="69378"/>
          <a:stretch/>
        </p:blipFill>
        <p:spPr>
          <a:xfrm>
            <a:off x="6638310" y="1"/>
            <a:ext cx="529900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84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68654EA-C1DD-F570-E9C7-B06F8C874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00" y="463102"/>
            <a:ext cx="4584700" cy="573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FEAA64-4DA1-8F06-9222-992059FC6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68" y="1104900"/>
            <a:ext cx="4179129" cy="2451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99A77F-710C-31BA-CA70-A4CAA0B7B125}"/>
              </a:ext>
            </a:extLst>
          </p:cNvPr>
          <p:cNvSpPr txBox="1"/>
          <p:nvPr/>
        </p:nvSpPr>
        <p:spPr>
          <a:xfrm>
            <a:off x="4196458" y="1707954"/>
            <a:ext cx="3239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Multi-Layer Perceptron (MLP)</a:t>
            </a:r>
          </a:p>
          <a:p>
            <a:pPr algn="ctr"/>
            <a:r>
              <a:rPr lang="en-US" dirty="0"/>
              <a:t>Feedforward networks</a:t>
            </a:r>
          </a:p>
          <a:p>
            <a:pPr algn="ctr"/>
            <a:r>
              <a:rPr lang="en-US" dirty="0"/>
              <a:t>Fully connected layers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FE24CF4-DFED-0C0C-275A-5EA0C469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181"/>
            <a:ext cx="7988300" cy="106471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Architecture of Neural Networks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2F0A3-913F-1C51-1AD2-3D7C970FB510}"/>
              </a:ext>
            </a:extLst>
          </p:cNvPr>
          <p:cNvSpPr txBox="1"/>
          <p:nvPr/>
        </p:nvSpPr>
        <p:spPr>
          <a:xfrm>
            <a:off x="8192329" y="6203002"/>
            <a:ext cx="2932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Recurrent Neural Networks</a:t>
            </a:r>
          </a:p>
          <a:p>
            <a:pPr algn="ctr"/>
            <a:r>
              <a:rPr lang="en-US" dirty="0"/>
              <a:t>(RNN)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67DA23-B405-50FF-AE3F-2FAA300C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68" y="3795667"/>
            <a:ext cx="5524500" cy="2730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BBF8A1-2DED-CB8A-BC5A-E9916882635D}"/>
              </a:ext>
            </a:extLst>
          </p:cNvPr>
          <p:cNvSpPr txBox="1"/>
          <p:nvPr/>
        </p:nvSpPr>
        <p:spPr>
          <a:xfrm>
            <a:off x="5916821" y="4560752"/>
            <a:ext cx="1407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Convolution </a:t>
            </a:r>
          </a:p>
          <a:p>
            <a:pPr algn="ctr"/>
            <a:r>
              <a:rPr lang="en-US" dirty="0"/>
              <a:t>Neural </a:t>
            </a:r>
          </a:p>
          <a:p>
            <a:pPr algn="ctr"/>
            <a:r>
              <a:rPr lang="en-US" dirty="0"/>
              <a:t>Networks</a:t>
            </a:r>
          </a:p>
          <a:p>
            <a:pPr algn="ctr"/>
            <a:r>
              <a:rPr lang="en-US" dirty="0"/>
              <a:t>(CNN)</a:t>
            </a:r>
          </a:p>
        </p:txBody>
      </p:sp>
    </p:spTree>
    <p:extLst>
      <p:ext uri="{BB962C8B-B14F-4D97-AF65-F5344CB8AC3E}">
        <p14:creationId xmlns:p14="http://schemas.microsoft.com/office/powerpoint/2010/main" val="1201152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Genomic Prediction Using Neural Networks</a:t>
            </a:r>
          </a:p>
        </p:txBody>
      </p:sp>
      <p:pic>
        <p:nvPicPr>
          <p:cNvPr id="7" name="Picture 6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3B7ADEC5-4141-806F-522A-4411AC20F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61" y="4313947"/>
            <a:ext cx="6950944" cy="2235833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07AA411-AF11-CCFA-37BC-898EF3084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093" y="5027233"/>
            <a:ext cx="5662807" cy="1522547"/>
          </a:xfrm>
          <a:prstGeom prst="rect">
            <a:avLst/>
          </a:prstGeom>
        </p:spPr>
      </p:pic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31052BC-D4D9-8B63-E8D6-2D3A997D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286082"/>
            <a:ext cx="7772400" cy="302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79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aerial view of a city&#10;&#10;Description automatically generated">
            <a:extLst>
              <a:ext uri="{FF2B5EF4-FFF2-40B4-BE49-F238E27FC236}">
                <a16:creationId xmlns:a16="http://schemas.microsoft.com/office/drawing/2014/main" id="{1A8DC1DE-7D9E-9EA4-C67E-828E9624B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3"/>
          <a:stretch/>
        </p:blipFill>
        <p:spPr>
          <a:xfrm>
            <a:off x="0" y="1"/>
            <a:ext cx="12188952" cy="68580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BBA305-92EF-5AFC-D64B-7C7508D10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66" y="2228014"/>
            <a:ext cx="1828800" cy="1282890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40DDA580-7662-DC0D-A667-977858B91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6" y="4882318"/>
            <a:ext cx="1828800" cy="1779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A68496-D97C-DD86-30EB-C47461292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9495" y="3705510"/>
            <a:ext cx="1310830" cy="98566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778432E-6166-0F4A-98C6-829642058F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531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E98D83-10A1-566E-29ED-0381FD7832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1895" y="5517281"/>
            <a:ext cx="767175" cy="683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C4FE5D-A768-2D2C-B723-C6BC11991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7878" y="1466015"/>
            <a:ext cx="2286000" cy="146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21002E-E8BD-4CEC-990A-938B8BC2BC7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564" r="6118"/>
          <a:stretch/>
        </p:blipFill>
        <p:spPr>
          <a:xfrm>
            <a:off x="4185079" y="1520276"/>
            <a:ext cx="2286000" cy="9352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1A5CE-B179-0DAC-D69B-C55021375F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7878" y="3127933"/>
            <a:ext cx="2286000" cy="12887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61A5C5-9596-B7CB-D261-84C7579CA3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5079" y="4438187"/>
            <a:ext cx="2286000" cy="1518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1ACD4E-5731-F33E-48E3-A6C7C65368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67878" y="4604731"/>
            <a:ext cx="2286000" cy="1442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3ECABF-8E2A-2F46-9003-B78A4B06D9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89627" y="2647389"/>
            <a:ext cx="2286000" cy="156322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7840C7-BD17-5B7B-D358-8845D28C6BFD}"/>
              </a:ext>
            </a:extLst>
          </p:cNvPr>
          <p:cNvCxnSpPr>
            <a:cxnSpLocks/>
          </p:cNvCxnSpPr>
          <p:nvPr/>
        </p:nvCxnSpPr>
        <p:spPr>
          <a:xfrm>
            <a:off x="2090266" y="2932029"/>
            <a:ext cx="1965014" cy="0"/>
          </a:xfrm>
          <a:prstGeom prst="straightConnector1">
            <a:avLst/>
          </a:prstGeom>
          <a:ln w="127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7E8DAD-87F2-A46B-56C0-39AC4AA3F9E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1175866" y="3510904"/>
            <a:ext cx="0" cy="1371414"/>
          </a:xfrm>
          <a:prstGeom prst="straightConnector1">
            <a:avLst/>
          </a:prstGeom>
          <a:ln w="63500">
            <a:solidFill>
              <a:srgbClr val="0070C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A833EE8-BEAB-25B0-C3F3-1D156B18EA49}"/>
              </a:ext>
            </a:extLst>
          </p:cNvPr>
          <p:cNvCxnSpPr>
            <a:cxnSpLocks/>
          </p:cNvCxnSpPr>
          <p:nvPr/>
        </p:nvCxnSpPr>
        <p:spPr>
          <a:xfrm>
            <a:off x="2090266" y="6558518"/>
            <a:ext cx="9104644" cy="0"/>
          </a:xfrm>
          <a:prstGeom prst="straightConnector1">
            <a:avLst/>
          </a:prstGeom>
          <a:ln w="63500">
            <a:solidFill>
              <a:srgbClr val="0070C0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C493AD3-F03A-2BCD-6446-AB1578E2771E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11194910" y="4691173"/>
            <a:ext cx="0" cy="1867345"/>
          </a:xfrm>
          <a:prstGeom prst="straightConnector1">
            <a:avLst/>
          </a:prstGeom>
          <a:ln w="63500">
            <a:solidFill>
              <a:srgbClr val="0070C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BD984B8-BC97-C07D-28F2-1796E1D7AD5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9705313" y="4198342"/>
            <a:ext cx="834182" cy="0"/>
          </a:xfrm>
          <a:prstGeom prst="straightConnector1">
            <a:avLst/>
          </a:prstGeom>
          <a:ln w="127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430E66D-43E1-7321-5FAC-1C730A1686FB}"/>
              </a:ext>
            </a:extLst>
          </p:cNvPr>
          <p:cNvSpPr/>
          <p:nvPr/>
        </p:nvSpPr>
        <p:spPr>
          <a:xfrm>
            <a:off x="4055280" y="1261259"/>
            <a:ext cx="5607613" cy="4997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58580AF-9C75-07F0-E01F-751C7C827444}"/>
              </a:ext>
            </a:extLst>
          </p:cNvPr>
          <p:cNvSpPr txBox="1"/>
          <p:nvPr/>
        </p:nvSpPr>
        <p:spPr>
          <a:xfrm>
            <a:off x="8426548" y="-11933"/>
            <a:ext cx="3650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Build a path for everyone to succeed in AI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5315F8B-3F4D-A834-32AC-176F4CC8C64D}"/>
              </a:ext>
            </a:extLst>
          </p:cNvPr>
          <p:cNvSpPr txBox="1"/>
          <p:nvPr/>
        </p:nvSpPr>
        <p:spPr>
          <a:xfrm>
            <a:off x="2159612" y="4850282"/>
            <a:ext cx="1853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Plug&amp;Play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4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57CA51-86CD-1BCF-7FA6-36B268D5F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673" y="2461438"/>
            <a:ext cx="7772400" cy="967562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295E968E-0D8A-E7F1-1DA7-CDBB2B716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637692" cy="1129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728D22-BD1D-79CA-0515-BB8EF571E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129236"/>
            <a:ext cx="12161520" cy="1159760"/>
          </a:xfrm>
          <a:prstGeom prst="rect">
            <a:avLst/>
          </a:prstGeom>
        </p:spPr>
      </p:pic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1036AEC-7576-B08E-EA34-26CD988AB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49130"/>
            <a:ext cx="7022070" cy="1747224"/>
          </a:xfrm>
          <a:prstGeom prst="rect">
            <a:avLst/>
          </a:prstGeom>
        </p:spPr>
      </p:pic>
      <p:pic>
        <p:nvPicPr>
          <p:cNvPr id="18" name="Picture 1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68FF337-C809-0DCD-7B5B-5C2AEABF8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4721" y="3429000"/>
            <a:ext cx="510727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23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0009008"/>
              </p:ext>
            </p:extLst>
          </p:nvPr>
        </p:nvGraphicFramePr>
        <p:xfrm>
          <a:off x="329004" y="1095564"/>
          <a:ext cx="11384280" cy="4678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4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3795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Characteristics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0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Memory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✔️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0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Calculation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✔️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0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Information access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✔️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0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Life span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✔️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0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✔️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(100B N, 4QD C, &amp; 200MY evolution)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9556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Brain vs. computer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080" y="1095563"/>
            <a:ext cx="18288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095563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93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D8E5AC15-A13F-023D-AA8E-91F6AB783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511" y="5922264"/>
            <a:ext cx="2070100" cy="254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413B2BB-8684-5B46-7EFB-F6594B872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43" r="4770" b="14594"/>
          <a:stretch/>
        </p:blipFill>
        <p:spPr>
          <a:xfrm flipH="1">
            <a:off x="2419108" y="3892587"/>
            <a:ext cx="8549924" cy="23253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A86898E-A23C-14B9-942F-A1C16BBBA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43" r="4770" b="14594"/>
          <a:stretch/>
        </p:blipFill>
        <p:spPr>
          <a:xfrm>
            <a:off x="1696718" y="734008"/>
            <a:ext cx="9233196" cy="23253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54964" y="0"/>
            <a:ext cx="6172200" cy="69732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From "+&amp;+" To "-&amp;-"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E7D4BF-7F21-8455-3C57-41CCDA30E049}"/>
              </a:ext>
            </a:extLst>
          </p:cNvPr>
          <p:cNvSpPr txBox="1"/>
          <p:nvPr/>
        </p:nvSpPr>
        <p:spPr>
          <a:xfrm>
            <a:off x="116730" y="2570638"/>
            <a:ext cx="171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GWAS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A24164-45CC-6C9C-7531-7D32B1B63FFE}"/>
              </a:ext>
            </a:extLst>
          </p:cNvPr>
          <p:cNvSpPr txBox="1"/>
          <p:nvPr/>
        </p:nvSpPr>
        <p:spPr>
          <a:xfrm>
            <a:off x="116730" y="5696179"/>
            <a:ext cx="171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CDB9B8-550B-A329-B438-11EB79AEFC7E}"/>
              </a:ext>
            </a:extLst>
          </p:cNvPr>
          <p:cNvSpPr txBox="1"/>
          <p:nvPr/>
        </p:nvSpPr>
        <p:spPr>
          <a:xfrm>
            <a:off x="968035" y="2956135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9A7D31-D32E-A74C-1995-49E4E6083663}"/>
              </a:ext>
            </a:extLst>
          </p:cNvPr>
          <p:cNvSpPr txBox="1"/>
          <p:nvPr/>
        </p:nvSpPr>
        <p:spPr>
          <a:xfrm>
            <a:off x="957559" y="6055302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13EEFB-C0E9-DB42-3DAA-DF7541458C1D}"/>
              </a:ext>
            </a:extLst>
          </p:cNvPr>
          <p:cNvSpPr txBox="1"/>
          <p:nvPr/>
        </p:nvSpPr>
        <p:spPr>
          <a:xfrm>
            <a:off x="1699938" y="1629008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+Q/PC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1E9B08-DA47-BBD0-BD00-81B980687CFB}"/>
              </a:ext>
            </a:extLst>
          </p:cNvPr>
          <p:cNvSpPr txBox="1"/>
          <p:nvPr/>
        </p:nvSpPr>
        <p:spPr>
          <a:xfrm>
            <a:off x="2840836" y="2928789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MLM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3ED6E1-DAEB-6BEC-1938-E704058FBB0C}"/>
              </a:ext>
            </a:extLst>
          </p:cNvPr>
          <p:cNvSpPr txBox="1"/>
          <p:nvPr/>
        </p:nvSpPr>
        <p:spPr>
          <a:xfrm>
            <a:off x="2840836" y="850806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CC923D-C00A-B1BC-5199-5EDB3E2BC644}"/>
              </a:ext>
            </a:extLst>
          </p:cNvPr>
          <p:cNvSpPr txBox="1"/>
          <p:nvPr/>
        </p:nvSpPr>
        <p:spPr>
          <a:xfrm>
            <a:off x="4055996" y="2893804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CMLM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2D90EB-3946-7160-FA6F-1EF0B7E0F2A6}"/>
              </a:ext>
            </a:extLst>
          </p:cNvPr>
          <p:cNvSpPr txBox="1"/>
          <p:nvPr/>
        </p:nvSpPr>
        <p:spPr>
          <a:xfrm>
            <a:off x="4055996" y="1010097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-Group 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2C4B06-BCAB-D475-5853-CDF870865F2C}"/>
              </a:ext>
            </a:extLst>
          </p:cNvPr>
          <p:cNvSpPr txBox="1"/>
          <p:nvPr/>
        </p:nvSpPr>
        <p:spPr>
          <a:xfrm>
            <a:off x="5284490" y="2893804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SUPER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E142C8-0AE9-3382-E4FF-29B967EC545C}"/>
              </a:ext>
            </a:extLst>
          </p:cNvPr>
          <p:cNvSpPr txBox="1"/>
          <p:nvPr/>
        </p:nvSpPr>
        <p:spPr>
          <a:xfrm>
            <a:off x="5263907" y="1446773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-QTN 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006625-DCC8-24A2-A3FD-FEBABD1DCE98}"/>
              </a:ext>
            </a:extLst>
          </p:cNvPr>
          <p:cNvSpPr txBox="1"/>
          <p:nvPr/>
        </p:nvSpPr>
        <p:spPr>
          <a:xfrm>
            <a:off x="8340035" y="2893846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FarmCPU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9C2ED7-AC2E-14FB-FBE6-94E9B66DE375}"/>
              </a:ext>
            </a:extLst>
          </p:cNvPr>
          <p:cNvSpPr txBox="1"/>
          <p:nvPr/>
        </p:nvSpPr>
        <p:spPr>
          <a:xfrm>
            <a:off x="7766219" y="2098289"/>
            <a:ext cx="252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-QTN K &amp; -SNP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325D4B-B18A-4013-6FAE-FAE1E0587826}"/>
              </a:ext>
            </a:extLst>
          </p:cNvPr>
          <p:cNvSpPr txBox="1"/>
          <p:nvPr/>
        </p:nvSpPr>
        <p:spPr>
          <a:xfrm>
            <a:off x="9972827" y="2887468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BLINK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518E86-26FC-8E4A-D3C3-8DC40BE29D06}"/>
              </a:ext>
            </a:extLst>
          </p:cNvPr>
          <p:cNvSpPr txBox="1"/>
          <p:nvPr/>
        </p:nvSpPr>
        <p:spPr>
          <a:xfrm>
            <a:off x="9601574" y="2437903"/>
            <a:ext cx="2179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-QTN &amp; -SNP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1975C5-D82E-7CC9-C559-E0FE191AFC00}"/>
              </a:ext>
            </a:extLst>
          </p:cNvPr>
          <p:cNvSpPr txBox="1"/>
          <p:nvPr/>
        </p:nvSpPr>
        <p:spPr>
          <a:xfrm>
            <a:off x="2207226" y="6049264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gBLUP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E4AA59-C8E8-2CD8-F0BB-60389BD5E747}"/>
              </a:ext>
            </a:extLst>
          </p:cNvPr>
          <p:cNvSpPr txBox="1"/>
          <p:nvPr/>
        </p:nvSpPr>
        <p:spPr>
          <a:xfrm>
            <a:off x="2207226" y="5506896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+All SNP 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8A6E52-002D-7858-CC81-BB224C475224}"/>
              </a:ext>
            </a:extLst>
          </p:cNvPr>
          <p:cNvSpPr txBox="1"/>
          <p:nvPr/>
        </p:nvSpPr>
        <p:spPr>
          <a:xfrm>
            <a:off x="3921708" y="6057484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2923CC-8A83-9DA2-7E1D-3E6DD1A0A94E}"/>
              </a:ext>
            </a:extLst>
          </p:cNvPr>
          <p:cNvSpPr txBox="1"/>
          <p:nvPr/>
        </p:nvSpPr>
        <p:spPr>
          <a:xfrm>
            <a:off x="3921708" y="5090167"/>
            <a:ext cx="1714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+All SNPs random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DD59F9-8E33-399C-44F5-2CB036BEC68D}"/>
              </a:ext>
            </a:extLst>
          </p:cNvPr>
          <p:cNvSpPr txBox="1"/>
          <p:nvPr/>
        </p:nvSpPr>
        <p:spPr>
          <a:xfrm>
            <a:off x="5884266" y="6054868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Bayes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D6213-9134-5C86-855B-9E4661561FE3}"/>
              </a:ext>
            </a:extLst>
          </p:cNvPr>
          <p:cNvSpPr txBox="1"/>
          <p:nvPr/>
        </p:nvSpPr>
        <p:spPr>
          <a:xfrm>
            <a:off x="5884266" y="4535810"/>
            <a:ext cx="1854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+Hyper parameters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46D151-7EA9-A368-4BE3-52BA9555CF22}"/>
              </a:ext>
            </a:extLst>
          </p:cNvPr>
          <p:cNvSpPr txBox="1"/>
          <p:nvPr/>
        </p:nvSpPr>
        <p:spPr>
          <a:xfrm>
            <a:off x="7846824" y="6054868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Bayes 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70A6E3-E4CE-A47A-AC0F-8AF5FAFC02B3}"/>
              </a:ext>
            </a:extLst>
          </p:cNvPr>
          <p:cNvSpPr txBox="1"/>
          <p:nvPr/>
        </p:nvSpPr>
        <p:spPr>
          <a:xfrm>
            <a:off x="7738548" y="3773266"/>
            <a:ext cx="20335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+More </a:t>
            </a:r>
          </a:p>
          <a:p>
            <a:pPr algn="ctr"/>
            <a:r>
              <a:rPr lang="en-US" sz="2800" dirty="0"/>
              <a:t>hyper parameters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0E3D2C-B1C6-BDD3-BB13-F1BEB8A9BD32}"/>
              </a:ext>
            </a:extLst>
          </p:cNvPr>
          <p:cNvSpPr txBox="1"/>
          <p:nvPr/>
        </p:nvSpPr>
        <p:spPr>
          <a:xfrm>
            <a:off x="9937320" y="6054868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9974A3-3197-E60A-95D2-C509E1704E9E}"/>
              </a:ext>
            </a:extLst>
          </p:cNvPr>
          <p:cNvSpPr txBox="1"/>
          <p:nvPr/>
        </p:nvSpPr>
        <p:spPr>
          <a:xfrm>
            <a:off x="9772080" y="4999193"/>
            <a:ext cx="2003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-Weight </a:t>
            </a:r>
          </a:p>
          <a:p>
            <a:pPr algn="ctr"/>
            <a:r>
              <a:rPr lang="en-US" sz="2800" dirty="0"/>
              <a:t> -Bias only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AD8FD9-282C-669A-EDDF-68058D2393B8}"/>
              </a:ext>
            </a:extLst>
          </p:cNvPr>
          <p:cNvSpPr txBox="1"/>
          <p:nvPr/>
        </p:nvSpPr>
        <p:spPr>
          <a:xfrm>
            <a:off x="1814800" y="2942462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GLM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697181-5240-8000-B901-799BB0CE1ACE}"/>
              </a:ext>
            </a:extLst>
          </p:cNvPr>
          <p:cNvSpPr txBox="1"/>
          <p:nvPr/>
        </p:nvSpPr>
        <p:spPr>
          <a:xfrm>
            <a:off x="6616009" y="2893804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MLMM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9C07DE-16D8-B1E8-DDB9-79B1459753B7}"/>
              </a:ext>
            </a:extLst>
          </p:cNvPr>
          <p:cNvSpPr txBox="1"/>
          <p:nvPr/>
        </p:nvSpPr>
        <p:spPr>
          <a:xfrm>
            <a:off x="6489282" y="1737231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-QTN &amp; -K</a:t>
            </a:r>
          </a:p>
        </p:txBody>
      </p:sp>
    </p:spTree>
    <p:extLst>
      <p:ext uri="{BB962C8B-B14F-4D97-AF65-F5344CB8AC3E}">
        <p14:creationId xmlns:p14="http://schemas.microsoft.com/office/powerpoint/2010/main" val="326146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24844" y="697326"/>
            <a:ext cx="6202320" cy="541787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/>
              <a:t>MLM </a:t>
            </a:r>
            <a:r>
              <a:rPr lang="en-US" dirty="0" err="1"/>
              <a:t>cMLM</a:t>
            </a:r>
            <a:r>
              <a:rPr lang="en-US" dirty="0"/>
              <a:t> </a:t>
            </a:r>
            <a:r>
              <a:rPr lang="en-US" dirty="0" err="1"/>
              <a:t>ecMLM</a:t>
            </a:r>
            <a:r>
              <a:rPr lang="en-US" dirty="0"/>
              <a:t> SUPER </a:t>
            </a:r>
            <a:r>
              <a:rPr lang="en-US" b="1" dirty="0" err="1">
                <a:solidFill>
                  <a:srgbClr val="FF0000"/>
                </a:solidFill>
              </a:rPr>
              <a:t>FarmCPUPU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BLINK</a:t>
            </a:r>
            <a:r>
              <a:rPr lang="en-US" dirty="0"/>
              <a:t> </a:t>
            </a:r>
            <a:r>
              <a:rPr lang="en-US" dirty="0" err="1"/>
              <a:t>GWASbyCor</a:t>
            </a:r>
            <a:r>
              <a:rPr lang="en-US" dirty="0"/>
              <a:t> correlation QTN </a:t>
            </a:r>
            <a:r>
              <a:rPr lang="en-US" dirty="0" err="1"/>
              <a:t>gBLUP</a:t>
            </a:r>
            <a:r>
              <a:rPr lang="en-US" dirty="0"/>
              <a:t> Bayes likelihood probability R t f x2 </a:t>
            </a:r>
            <a:r>
              <a:rPr lang="en-US" dirty="0" err="1"/>
              <a:t>Bionomial</a:t>
            </a:r>
            <a:r>
              <a:rPr lang="en-US" dirty="0"/>
              <a:t> Poisson distribution statistics phenotype genotype MAF </a:t>
            </a:r>
            <a:r>
              <a:rPr lang="en-US" dirty="0">
                <a:solidFill>
                  <a:srgbClr val="FF0000"/>
                </a:solidFill>
              </a:rPr>
              <a:t>GAPIT</a:t>
            </a:r>
            <a:r>
              <a:rPr lang="en-US" dirty="0"/>
              <a:t> </a:t>
            </a:r>
            <a:r>
              <a:rPr lang="en-US" dirty="0" err="1"/>
              <a:t>rrBLUP</a:t>
            </a:r>
            <a:r>
              <a:rPr lang="en-US" dirty="0"/>
              <a:t> BLR MLMM LASSO </a:t>
            </a:r>
            <a:r>
              <a:rPr lang="en-US" dirty="0">
                <a:solidFill>
                  <a:srgbClr val="FF0000"/>
                </a:solidFill>
              </a:rPr>
              <a:t>Gibbs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PCA Structure Population </a:t>
            </a:r>
            <a:r>
              <a:rPr lang="en-US" dirty="0">
                <a:solidFill>
                  <a:srgbClr val="FF0000"/>
                </a:solidFill>
              </a:rPr>
              <a:t>Kinship</a:t>
            </a:r>
            <a:r>
              <a:rPr lang="en-US" dirty="0"/>
              <a:t> EMMA Matrix inverse Transpose if loop function type1&amp;2 error </a:t>
            </a:r>
            <a:r>
              <a:rPr lang="en-US" dirty="0">
                <a:solidFill>
                  <a:srgbClr val="FF0000"/>
                </a:solidFill>
              </a:rPr>
              <a:t>FDR</a:t>
            </a:r>
            <a:r>
              <a:rPr lang="en-US" dirty="0"/>
              <a:t> threshold coverage depth simulation linkage disequilibrium power P3D MAS </a:t>
            </a:r>
            <a:r>
              <a:rPr lang="en-US" dirty="0" err="1">
                <a:solidFill>
                  <a:srgbClr val="FF0000"/>
                </a:solidFill>
              </a:rPr>
              <a:t>gBLUP</a:t>
            </a:r>
            <a:r>
              <a:rPr lang="en-US" dirty="0"/>
              <a:t> </a:t>
            </a:r>
            <a:r>
              <a:rPr lang="en-US" dirty="0" err="1"/>
              <a:t>ssBLUP</a:t>
            </a:r>
            <a:r>
              <a:rPr lang="en-US" dirty="0"/>
              <a:t> </a:t>
            </a:r>
            <a:r>
              <a:rPr lang="en-US" dirty="0" err="1"/>
              <a:t>cBLUP</a:t>
            </a:r>
            <a:r>
              <a:rPr lang="en-US" dirty="0"/>
              <a:t> </a:t>
            </a:r>
            <a:r>
              <a:rPr lang="en-US" dirty="0" err="1"/>
              <a:t>sBLUP</a:t>
            </a:r>
            <a:r>
              <a:rPr lang="en-US" dirty="0"/>
              <a:t> Bayes A B Cpi Prior Posterior Exponential Kernel </a:t>
            </a:r>
            <a:r>
              <a:rPr lang="en-US" dirty="0">
                <a:solidFill>
                  <a:srgbClr val="FF0000"/>
                </a:solidFill>
              </a:rPr>
              <a:t>Ridge Regression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54964" y="0"/>
            <a:ext cx="6172200" cy="69732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Keywords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844" y="684931"/>
            <a:ext cx="6118286" cy="5361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0BBD33-6032-4640-8328-78AB8103A6B7}"/>
              </a:ext>
            </a:extLst>
          </p:cNvPr>
          <p:cNvSpPr txBox="1"/>
          <p:nvPr/>
        </p:nvSpPr>
        <p:spPr>
          <a:xfrm>
            <a:off x="3905058" y="1780455"/>
            <a:ext cx="46720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>
                <a:solidFill>
                  <a:schemeClr val="tx1">
                    <a:alpha val="46000"/>
                  </a:schemeClr>
                </a:solidFill>
                <a:latin typeface="Impact" panose="020B0806030902050204" pitchFamily="34" charset="0"/>
              </a:rPr>
              <a:t>545</a:t>
            </a:r>
          </a:p>
        </p:txBody>
      </p:sp>
    </p:spTree>
    <p:extLst>
      <p:ext uri="{BB962C8B-B14F-4D97-AF65-F5344CB8AC3E}">
        <p14:creationId xmlns:p14="http://schemas.microsoft.com/office/powerpoint/2010/main" val="307498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995" y="0"/>
            <a:ext cx="915000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2F1F5F-D08F-ED12-6BFE-097A8329DE24}"/>
              </a:ext>
            </a:extLst>
          </p:cNvPr>
          <p:cNvSpPr/>
          <p:nvPr/>
        </p:nvSpPr>
        <p:spPr>
          <a:xfrm>
            <a:off x="-1" y="1514475"/>
            <a:ext cx="2314576" cy="3829050"/>
          </a:xfrm>
          <a:prstGeom prst="rect">
            <a:avLst/>
          </a:prstGeom>
          <a:solidFill>
            <a:srgbClr val="235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FADE9A4E-763A-0963-F7F6-F9CB5CFC04A1}"/>
              </a:ext>
            </a:extLst>
          </p:cNvPr>
          <p:cNvSpPr/>
          <p:nvPr/>
        </p:nvSpPr>
        <p:spPr>
          <a:xfrm>
            <a:off x="1589712" y="1514476"/>
            <a:ext cx="1452283" cy="3829049"/>
          </a:xfrm>
          <a:prstGeom prst="diamond">
            <a:avLst/>
          </a:prstGeom>
          <a:solidFill>
            <a:srgbClr val="235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B6A85-D30D-446C-1EDF-94FFEDB8233B}"/>
              </a:ext>
            </a:extLst>
          </p:cNvPr>
          <p:cNvSpPr txBox="1"/>
          <p:nvPr/>
        </p:nvSpPr>
        <p:spPr>
          <a:xfrm>
            <a:off x="0" y="3136612"/>
            <a:ext cx="3041995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By GWAS&amp;GS!</a:t>
            </a:r>
          </a:p>
        </p:txBody>
      </p:sp>
    </p:spTree>
    <p:extLst>
      <p:ext uri="{BB962C8B-B14F-4D97-AF65-F5344CB8AC3E}">
        <p14:creationId xmlns:p14="http://schemas.microsoft.com/office/powerpoint/2010/main" val="22251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083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Modeling Genomic Prediction: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gBLUP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3901" y="1787850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sp>
        <p:nvSpPr>
          <p:cNvPr id="7" name="Rectangle 6"/>
          <p:cNvSpPr/>
          <p:nvPr/>
        </p:nvSpPr>
        <p:spPr>
          <a:xfrm>
            <a:off x="4667118" y="4251222"/>
            <a:ext cx="15328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    ~N(0,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443201" y="2648136"/>
            <a:ext cx="847066" cy="16030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376401" y="2648136"/>
            <a:ext cx="1066800" cy="16030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954001" y="2648136"/>
            <a:ext cx="2489200" cy="16030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661901" y="2533837"/>
            <a:ext cx="4635500" cy="1"/>
          </a:xfrm>
          <a:prstGeom prst="line">
            <a:avLst/>
          </a:prstGeom>
          <a:ln w="38100" cmpd="sng">
            <a:solidFill>
              <a:srgbClr val="008000"/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33" idx="0"/>
          </p:cNvCxnSpPr>
          <p:nvPr/>
        </p:nvCxnSpPr>
        <p:spPr>
          <a:xfrm flipH="1">
            <a:off x="4895719" y="2648137"/>
            <a:ext cx="1039483" cy="1652231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542035" y="4300367"/>
            <a:ext cx="7073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116835" y="4300367"/>
            <a:ext cx="65273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443201" y="4251222"/>
            <a:ext cx="10502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σ</a:t>
            </a:r>
            <a:r>
              <a:rPr lang="en-US" sz="3200" baseline="-25000" dirty="0">
                <a:solidFill>
                  <a:srgbClr val="FF0000"/>
                </a:solidFill>
              </a:rPr>
              <a:t>a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17525" y="5740006"/>
            <a:ext cx="338455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y = Zu + e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0796FA4-CF1C-37C8-8FC5-F578E1C0CD60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5909801" y="4943595"/>
            <a:ext cx="0" cy="79641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59190FC-78E3-7A6F-C845-8A3E7DAFC510}"/>
              </a:ext>
            </a:extLst>
          </p:cNvPr>
          <p:cNvSpPr/>
          <p:nvPr/>
        </p:nvSpPr>
        <p:spPr>
          <a:xfrm>
            <a:off x="196771" y="2034140"/>
            <a:ext cx="239596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Top Down</a:t>
            </a:r>
          </a:p>
        </p:txBody>
      </p:sp>
    </p:spTree>
    <p:extLst>
      <p:ext uri="{BB962C8B-B14F-4D97-AF65-F5344CB8AC3E}">
        <p14:creationId xmlns:p14="http://schemas.microsoft.com/office/powerpoint/2010/main" val="420497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/>
      <p:bldP spid="35" grpId="0"/>
      <p:bldP spid="36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057065" y="2050542"/>
            <a:ext cx="2057400" cy="2057400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Oval 4"/>
          <p:cNvSpPr/>
          <p:nvPr/>
        </p:nvSpPr>
        <p:spPr>
          <a:xfrm>
            <a:off x="4432679" y="3248952"/>
            <a:ext cx="2057400" cy="2057400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Oval 5"/>
          <p:cNvSpPr/>
          <p:nvPr/>
        </p:nvSpPr>
        <p:spPr>
          <a:xfrm>
            <a:off x="5691686" y="3248952"/>
            <a:ext cx="2057400" cy="20574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259299" y="382359"/>
            <a:ext cx="9652931" cy="9395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>
                <a:solidFill>
                  <a:schemeClr val="accent1"/>
                </a:solidFill>
                <a:latin typeface="+mn-lt"/>
              </a:rPr>
              <a:t>Remains in Statistical Genomics (545)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109950" y="2309406"/>
            <a:ext cx="2014751" cy="93954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300">
                <a:solidFill>
                  <a:schemeClr val="tx1"/>
                </a:solidFill>
              </a:rPr>
              <a:t>Critical thinking</a:t>
            </a:r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 rot="17572681">
            <a:off x="5839149" y="3888754"/>
            <a:ext cx="2014751" cy="93954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300" dirty="0">
                <a:solidFill>
                  <a:schemeClr val="tx1"/>
                </a:solidFill>
              </a:rPr>
              <a:t>Perfection</a:t>
            </a: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 rot="3337288">
            <a:off x="4303737" y="3897033"/>
            <a:ext cx="2014751" cy="93954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300" dirty="0">
                <a:solidFill>
                  <a:schemeClr val="tx1"/>
                </a:solidFill>
              </a:rPr>
              <a:t>Innovative</a:t>
            </a:r>
          </a:p>
        </p:txBody>
      </p:sp>
    </p:spTree>
    <p:extLst>
      <p:ext uri="{BB962C8B-B14F-4D97-AF65-F5344CB8AC3E}">
        <p14:creationId xmlns:p14="http://schemas.microsoft.com/office/powerpoint/2010/main" val="3058480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094"/>
            <a:ext cx="8229600" cy="101091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RR and Bayesian Models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924299" y="1754032"/>
            <a:ext cx="0" cy="6821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454901" y="1808093"/>
            <a:ext cx="0" cy="6281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181598" y="1754032"/>
            <a:ext cx="2" cy="6821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D0CCEBD-B5AC-5946-9467-C01200E33281}"/>
              </a:ext>
            </a:extLst>
          </p:cNvPr>
          <p:cNvSpPr/>
          <p:nvPr/>
        </p:nvSpPr>
        <p:spPr>
          <a:xfrm>
            <a:off x="3484179" y="2758966"/>
            <a:ext cx="4564118" cy="7015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18933" y="1112962"/>
            <a:ext cx="4818070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Believe: Prior distributions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A598A9-A8FC-D6B1-E7FE-4073456C8478}"/>
              </a:ext>
            </a:extLst>
          </p:cNvPr>
          <p:cNvSpPr/>
          <p:nvPr/>
        </p:nvSpPr>
        <p:spPr>
          <a:xfrm>
            <a:off x="8283388" y="1143000"/>
            <a:ext cx="39086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RR, Bayes A, B,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7427A2-75D2-926A-A4A5-9BC71C0E0E88}"/>
              </a:ext>
            </a:extLst>
          </p:cNvPr>
          <p:cNvSpPr/>
          <p:nvPr/>
        </p:nvSpPr>
        <p:spPr>
          <a:xfrm>
            <a:off x="13504" y="5696527"/>
            <a:ext cx="257729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Bottom UP</a:t>
            </a:r>
          </a:p>
        </p:txBody>
      </p:sp>
    </p:spTree>
    <p:extLst>
      <p:ext uri="{BB962C8B-B14F-4D97-AF65-F5344CB8AC3E}">
        <p14:creationId xmlns:p14="http://schemas.microsoft.com/office/powerpoint/2010/main" val="394750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4" grpId="0" animBg="1"/>
      <p:bldP spid="11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094"/>
            <a:ext cx="8229600" cy="101091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Horizontal Expansion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219822" y="4200962"/>
                <a:ext cx="2328458" cy="795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/>
                              <m: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822" y="4200962"/>
                <a:ext cx="2328458" cy="795474"/>
              </a:xfrm>
              <a:prstGeom prst="rect">
                <a:avLst/>
              </a:prstGeom>
              <a:blipFill>
                <a:blip r:embed="rId2"/>
                <a:stretch>
                  <a:fillRect l="-4348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8B6B54-648A-39E2-6CC3-3B1300AF6455}"/>
                  </a:ext>
                </a:extLst>
              </p:cNvPr>
              <p:cNvSpPr txBox="1"/>
              <p:nvPr/>
            </p:nvSpPr>
            <p:spPr>
              <a:xfrm>
                <a:off x="8219822" y="2430011"/>
                <a:ext cx="3034485" cy="894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8B6B54-648A-39E2-6CC3-3B1300AF6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822" y="2430011"/>
                <a:ext cx="3034485" cy="894219"/>
              </a:xfrm>
              <a:prstGeom prst="rect">
                <a:avLst/>
              </a:prstGeom>
              <a:blipFill>
                <a:blip r:embed="rId3"/>
                <a:stretch>
                  <a:fillRect l="-8333" t="-150704" r="-1250" b="-20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CB5AC6-FCB1-CB8F-9290-CBFBF3EC7E56}"/>
                  </a:ext>
                </a:extLst>
              </p:cNvPr>
              <p:cNvSpPr txBox="1"/>
              <p:nvPr/>
            </p:nvSpPr>
            <p:spPr>
              <a:xfrm>
                <a:off x="3153432" y="2397181"/>
                <a:ext cx="2521075" cy="938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CB5AC6-FCB1-CB8F-9290-CBFBF3EC7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432" y="2397181"/>
                <a:ext cx="2521075" cy="938014"/>
              </a:xfrm>
              <a:prstGeom prst="rect">
                <a:avLst/>
              </a:prstGeom>
              <a:blipFill>
                <a:blip r:embed="rId4"/>
                <a:stretch>
                  <a:fillRect l="-9045" t="-141333" r="-2010" b="-19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F391F2-3912-2117-1CE5-0C1DFE9FA806}"/>
                  </a:ext>
                </a:extLst>
              </p:cNvPr>
              <p:cNvSpPr txBox="1"/>
              <p:nvPr/>
            </p:nvSpPr>
            <p:spPr>
              <a:xfrm>
                <a:off x="3082964" y="4150756"/>
                <a:ext cx="2550289" cy="771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(2)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F391F2-3912-2117-1CE5-0C1DFE9FA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964" y="4150756"/>
                <a:ext cx="2550289" cy="771301"/>
              </a:xfrm>
              <a:prstGeom prst="rect">
                <a:avLst/>
              </a:prstGeom>
              <a:blipFill>
                <a:blip r:embed="rId5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150B784-BB11-90BD-AE2A-8E3632060452}"/>
              </a:ext>
            </a:extLst>
          </p:cNvPr>
          <p:cNvSpPr/>
          <p:nvPr/>
        </p:nvSpPr>
        <p:spPr>
          <a:xfrm>
            <a:off x="4957116" y="1527343"/>
            <a:ext cx="130340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SNPs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1B6D9C-3C66-68AB-BDEF-FC36F7C931D5}"/>
              </a:ext>
            </a:extLst>
          </p:cNvPr>
          <p:cNvSpPr/>
          <p:nvPr/>
        </p:nvSpPr>
        <p:spPr>
          <a:xfrm>
            <a:off x="3291034" y="1523030"/>
            <a:ext cx="166608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Weight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86C544-D6D5-8763-8218-5278679E649B}"/>
              </a:ext>
            </a:extLst>
          </p:cNvPr>
          <p:cNvSpPr/>
          <p:nvPr/>
        </p:nvSpPr>
        <p:spPr>
          <a:xfrm>
            <a:off x="4321974" y="5342680"/>
            <a:ext cx="166608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Bias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03B127-3F3D-2E1A-245A-EF2C00852541}"/>
              </a:ext>
            </a:extLst>
          </p:cNvPr>
          <p:cNvCxnSpPr>
            <a:cxnSpLocks/>
          </p:cNvCxnSpPr>
          <p:nvPr/>
        </p:nvCxnSpPr>
        <p:spPr>
          <a:xfrm>
            <a:off x="4461207" y="1991139"/>
            <a:ext cx="251275" cy="51309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9B67382-230A-A627-3FC7-1E515E7CD024}"/>
              </a:ext>
            </a:extLst>
          </p:cNvPr>
          <p:cNvCxnSpPr>
            <a:cxnSpLocks/>
          </p:cNvCxnSpPr>
          <p:nvPr/>
        </p:nvCxnSpPr>
        <p:spPr>
          <a:xfrm flipV="1">
            <a:off x="5141646" y="4871917"/>
            <a:ext cx="0" cy="5388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32FF06-6070-C564-E329-D365621509EB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5316016" y="1984543"/>
            <a:ext cx="292805" cy="4889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12B04AD-E580-0AE4-177E-EA1F8A2B41DF}"/>
              </a:ext>
            </a:extLst>
          </p:cNvPr>
          <p:cNvSpPr/>
          <p:nvPr/>
        </p:nvSpPr>
        <p:spPr>
          <a:xfrm>
            <a:off x="1122744" y="2397181"/>
            <a:ext cx="196022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Weight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C54ECA0-0FEC-12F8-D16F-EFC5750A22EE}"/>
              </a:ext>
            </a:extLst>
          </p:cNvPr>
          <p:cNvSpPr/>
          <p:nvPr/>
        </p:nvSpPr>
        <p:spPr>
          <a:xfrm>
            <a:off x="763123" y="4222879"/>
            <a:ext cx="2642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Activation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05CBF42E-B46A-0C47-61CB-E7315A31C17C}"/>
              </a:ext>
            </a:extLst>
          </p:cNvPr>
          <p:cNvSpPr/>
          <p:nvPr/>
        </p:nvSpPr>
        <p:spPr>
          <a:xfrm>
            <a:off x="4103435" y="3574801"/>
            <a:ext cx="495909" cy="3009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FF75B62C-BC30-EF52-312F-B45A4E66F5DD}"/>
              </a:ext>
            </a:extLst>
          </p:cNvPr>
          <p:cNvSpPr/>
          <p:nvPr/>
        </p:nvSpPr>
        <p:spPr>
          <a:xfrm>
            <a:off x="9241155" y="3574800"/>
            <a:ext cx="495909" cy="3009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riped Right Arrow 19">
            <a:extLst>
              <a:ext uri="{FF2B5EF4-FFF2-40B4-BE49-F238E27FC236}">
                <a16:creationId xmlns:a16="http://schemas.microsoft.com/office/drawing/2014/main" id="{BBC1ECD6-67E1-2C86-D4B6-F8FDA7481B98}"/>
              </a:ext>
            </a:extLst>
          </p:cNvPr>
          <p:cNvSpPr/>
          <p:nvPr/>
        </p:nvSpPr>
        <p:spPr>
          <a:xfrm>
            <a:off x="6384147" y="3454997"/>
            <a:ext cx="1072204" cy="54052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5" grpId="0"/>
      <p:bldP spid="22" grpId="0"/>
      <p:bldP spid="42" grpId="0"/>
      <p:bldP spid="16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07401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Neural Networks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115AD3-5341-0B4D-9C6B-64B099A0E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454" y="1640540"/>
            <a:ext cx="7795260" cy="457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F04C5D-5E6D-D411-AACB-A3D1DC43CEB5}"/>
              </a:ext>
            </a:extLst>
          </p:cNvPr>
          <p:cNvSpPr/>
          <p:nvPr/>
        </p:nvSpPr>
        <p:spPr>
          <a:xfrm>
            <a:off x="188340" y="2493400"/>
            <a:ext cx="148402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SNP</a:t>
            </a:r>
            <a:r>
              <a:rPr lang="en-US" sz="3200" baseline="-25000" dirty="0">
                <a:solidFill>
                  <a:schemeClr val="tx1"/>
                </a:solidFill>
              </a:rPr>
              <a:t>i1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3CB04E-D589-B318-91D0-F484C1776A0A}"/>
              </a:ext>
            </a:extLst>
          </p:cNvPr>
          <p:cNvSpPr/>
          <p:nvPr/>
        </p:nvSpPr>
        <p:spPr>
          <a:xfrm>
            <a:off x="188340" y="3012141"/>
            <a:ext cx="148402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SNP</a:t>
            </a:r>
            <a:r>
              <a:rPr lang="en-US" sz="3200" baseline="-25000" dirty="0">
                <a:solidFill>
                  <a:schemeClr val="tx1"/>
                </a:solidFill>
              </a:rPr>
              <a:t>i2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8CA548-F336-1AA1-451F-821C101E9D6B}"/>
              </a:ext>
            </a:extLst>
          </p:cNvPr>
          <p:cNvSpPr/>
          <p:nvPr/>
        </p:nvSpPr>
        <p:spPr>
          <a:xfrm>
            <a:off x="188340" y="4383740"/>
            <a:ext cx="148402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SNP</a:t>
            </a:r>
            <a:r>
              <a:rPr lang="en-US" sz="3200" baseline="-25000" dirty="0" err="1">
                <a:solidFill>
                  <a:schemeClr val="tx1"/>
                </a:solidFill>
              </a:rPr>
              <a:t>im</a:t>
            </a:r>
            <a:endParaRPr lang="en-US" sz="3200" baseline="-25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E1CE32-8BC1-C6F3-AB01-DFAEA0016CF1}"/>
              </a:ext>
            </a:extLst>
          </p:cNvPr>
          <p:cNvSpPr/>
          <p:nvPr/>
        </p:nvSpPr>
        <p:spPr>
          <a:xfrm>
            <a:off x="8848612" y="3469341"/>
            <a:ext cx="86509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</a:rPr>
              <a:t>y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sz="3200" baseline="-250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926311-2C56-0084-C59D-38411B169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834" y="2573955"/>
            <a:ext cx="2488826" cy="2247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A6BC8F-CD97-F87D-1A96-F1D9D53E06C0}"/>
                  </a:ext>
                </a:extLst>
              </p:cNvPr>
              <p:cNvSpPr txBox="1"/>
              <p:nvPr/>
            </p:nvSpPr>
            <p:spPr>
              <a:xfrm>
                <a:off x="9514834" y="5008444"/>
                <a:ext cx="830035" cy="67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A6BC8F-CD97-F87D-1A96-F1D9D53E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4834" y="5008444"/>
                <a:ext cx="830035" cy="670696"/>
              </a:xfrm>
              <a:prstGeom prst="rect">
                <a:avLst/>
              </a:prstGeom>
              <a:blipFill>
                <a:blip r:embed="rId5"/>
                <a:stretch>
                  <a:fillRect l="-100000" t="-144444" r="-9091" b="-19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75346D8-3BE3-D61E-88B3-E5555BA1BEF3}"/>
              </a:ext>
            </a:extLst>
          </p:cNvPr>
          <p:cNvSpPr txBox="1"/>
          <p:nvPr/>
        </p:nvSpPr>
        <p:spPr>
          <a:xfrm>
            <a:off x="9564551" y="5745523"/>
            <a:ext cx="73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A90E85-14B3-15E5-8DFE-77369BE31C14}"/>
              </a:ext>
            </a:extLst>
          </p:cNvPr>
          <p:cNvSpPr txBox="1"/>
          <p:nvPr/>
        </p:nvSpPr>
        <p:spPr>
          <a:xfrm>
            <a:off x="10994090" y="5745523"/>
            <a:ext cx="87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68C79F-3CB5-0A40-AD22-5EA6292446AD}"/>
                  </a:ext>
                </a:extLst>
              </p:cNvPr>
              <p:cNvSpPr txBox="1"/>
              <p:nvPr/>
            </p:nvSpPr>
            <p:spPr>
              <a:xfrm>
                <a:off x="10597669" y="4892345"/>
                <a:ext cx="1512262" cy="680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68C79F-3CB5-0A40-AD22-5EA629244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669" y="4892345"/>
                <a:ext cx="1512262" cy="68082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40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pider&#10;&#10;Description automatically generated with low confidence">
            <a:extLst>
              <a:ext uri="{FF2B5EF4-FFF2-40B4-BE49-F238E27FC236}">
                <a16:creationId xmlns:a16="http://schemas.microsoft.com/office/drawing/2014/main" id="{B5716828-DA20-F025-450D-E6A3A4088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7" y="1325563"/>
            <a:ext cx="6795074" cy="50901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Natural and Artificial Brains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115AD3-5341-0B4D-9C6B-64B099A0E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1" y="2377927"/>
            <a:ext cx="5221994" cy="30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58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376"/>
            <a:ext cx="9994557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George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Cybenko's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 Theorem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258154A-1C8A-9D40-8BB8-50C5D0835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79" y="1222651"/>
            <a:ext cx="7586555" cy="563534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D37A73-5F37-3F47-83C4-12BB59616CB0}"/>
              </a:ext>
            </a:extLst>
          </p:cNvPr>
          <p:cNvSpPr/>
          <p:nvPr/>
        </p:nvSpPr>
        <p:spPr>
          <a:xfrm>
            <a:off x="943478" y="2475954"/>
            <a:ext cx="75865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Simple neural networks can </a:t>
            </a:r>
            <a:r>
              <a:rPr lang="en-US" sz="3200" i="1" dirty="0">
                <a:solidFill>
                  <a:srgbClr val="FF0000"/>
                </a:solidFill>
              </a:rPr>
              <a:t>represent</a:t>
            </a:r>
            <a:r>
              <a:rPr lang="en-US" sz="3200" dirty="0">
                <a:solidFill>
                  <a:srgbClr val="FF0000"/>
                </a:solidFill>
              </a:rPr>
              <a:t> a wide variety of interesting functions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9D0C5-0BA2-3FB8-5CE2-5E57E7165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033" y="1920807"/>
            <a:ext cx="3384656" cy="4239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9947D1-C1DF-AD8F-A7B2-78D3E01A9628}"/>
              </a:ext>
            </a:extLst>
          </p:cNvPr>
          <p:cNvSpPr txBox="1"/>
          <p:nvPr/>
        </p:nvSpPr>
        <p:spPr>
          <a:xfrm>
            <a:off x="1122745" y="1644383"/>
            <a:ext cx="2870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Impact factor 1.518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Cited by 17,751</a:t>
            </a:r>
          </a:p>
        </p:txBody>
      </p:sp>
    </p:spTree>
    <p:extLst>
      <p:ext uri="{BB962C8B-B14F-4D97-AF65-F5344CB8AC3E}">
        <p14:creationId xmlns:p14="http://schemas.microsoft.com/office/powerpoint/2010/main" val="290490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Computer demonstration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B27DB8C-2941-5045-9FBF-9AB692E7F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50507"/>
            <a:ext cx="7166664" cy="84697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4C3FDDA9-305C-6048-BD81-BD775EC84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95045"/>
            <a:ext cx="7166664" cy="346003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2918F4-F030-3748-93E4-92F189EF3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385" y="1550507"/>
            <a:ext cx="2900415" cy="31034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B79E26-948C-FD40-A737-E03A60BD4866}"/>
              </a:ext>
            </a:extLst>
          </p:cNvPr>
          <p:cNvSpPr/>
          <p:nvPr/>
        </p:nvSpPr>
        <p:spPr>
          <a:xfrm>
            <a:off x="8323397" y="5164574"/>
            <a:ext cx="3312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By </a:t>
            </a:r>
            <a:r>
              <a:rPr lang="en-US" dirty="0">
                <a:solidFill>
                  <a:srgbClr val="2A6EA6"/>
                </a:solidFill>
                <a:latin typeface="Georgia" panose="02040502050405020303" pitchFamily="18" charset="0"/>
                <a:hlinkClick r:id="rId5"/>
              </a:rPr>
              <a:t>Michael Nielsen</a:t>
            </a:r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 / Dec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058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1585</TotalTime>
  <Words>555</Words>
  <Application>Microsoft Macintosh PowerPoint</Application>
  <PresentationFormat>Widescreen</PresentationFormat>
  <Paragraphs>145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-apple-system</vt:lpstr>
      <vt:lpstr>Arnhem</vt:lpstr>
      <vt:lpstr>Arial</vt:lpstr>
      <vt:lpstr>Calibri</vt:lpstr>
      <vt:lpstr>Calibri Light</vt:lpstr>
      <vt:lpstr>Cambria Math</vt:lpstr>
      <vt:lpstr>Constantia</vt:lpstr>
      <vt:lpstr>Georgia</vt:lpstr>
      <vt:lpstr>Impact</vt:lpstr>
      <vt:lpstr>PT Serif</vt:lpstr>
      <vt:lpstr>Symbol</vt:lpstr>
      <vt:lpstr>Office Theme</vt:lpstr>
      <vt:lpstr>Statistical Genomics</vt:lpstr>
      <vt:lpstr>Outline</vt:lpstr>
      <vt:lpstr>Modeling Genomic Prediction: gBLUP</vt:lpstr>
      <vt:lpstr>RR and Bayesian Models</vt:lpstr>
      <vt:lpstr>Horizontal Expansion</vt:lpstr>
      <vt:lpstr>Neural Networks</vt:lpstr>
      <vt:lpstr>Natural and Artificial Brains</vt:lpstr>
      <vt:lpstr>George Cybenko's Theorem</vt:lpstr>
      <vt:lpstr>Computer demonstration</vt:lpstr>
      <vt:lpstr>Weight and Bias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Architecture of Neural Networks</vt:lpstr>
      <vt:lpstr>Genomic Prediction Using Neural Networks</vt:lpstr>
      <vt:lpstr>PowerPoint Presentation</vt:lpstr>
      <vt:lpstr>PowerPoint Presentation</vt:lpstr>
      <vt:lpstr>Brain vs. computer</vt:lpstr>
      <vt:lpstr>From "+&amp;+" To "-&amp;-"</vt:lpstr>
      <vt:lpstr>Keywords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Zhiwu</dc:creator>
  <cp:lastModifiedBy>Zhang, Zhiwu</cp:lastModifiedBy>
  <cp:revision>176</cp:revision>
  <dcterms:created xsi:type="dcterms:W3CDTF">2020-01-18T23:14:17Z</dcterms:created>
  <dcterms:modified xsi:type="dcterms:W3CDTF">2023-04-26T19:31:15Z</dcterms:modified>
</cp:coreProperties>
</file>