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9"/>
  </p:notesMasterIdLst>
  <p:sldIdLst>
    <p:sldId id="307" r:id="rId2"/>
    <p:sldId id="341" r:id="rId3"/>
    <p:sldId id="380" r:id="rId4"/>
    <p:sldId id="375" r:id="rId5"/>
    <p:sldId id="378" r:id="rId6"/>
    <p:sldId id="342" r:id="rId7"/>
    <p:sldId id="376" r:id="rId8"/>
    <p:sldId id="346" r:id="rId9"/>
    <p:sldId id="369" r:id="rId10"/>
    <p:sldId id="371" r:id="rId11"/>
    <p:sldId id="377" r:id="rId12"/>
    <p:sldId id="352" r:id="rId13"/>
    <p:sldId id="347" r:id="rId14"/>
    <p:sldId id="350" r:id="rId15"/>
    <p:sldId id="348" r:id="rId16"/>
    <p:sldId id="349" r:id="rId17"/>
    <p:sldId id="353" r:id="rId18"/>
    <p:sldId id="351" r:id="rId19"/>
    <p:sldId id="354" r:id="rId20"/>
    <p:sldId id="361" r:id="rId21"/>
    <p:sldId id="355" r:id="rId22"/>
    <p:sldId id="370" r:id="rId23"/>
    <p:sldId id="372" r:id="rId24"/>
    <p:sldId id="373" r:id="rId25"/>
    <p:sldId id="362" r:id="rId26"/>
    <p:sldId id="356" r:id="rId27"/>
    <p:sldId id="357" r:id="rId28"/>
    <p:sldId id="358" r:id="rId29"/>
    <p:sldId id="374" r:id="rId30"/>
    <p:sldId id="359" r:id="rId31"/>
    <p:sldId id="363" r:id="rId32"/>
    <p:sldId id="364" r:id="rId33"/>
    <p:sldId id="365" r:id="rId34"/>
    <p:sldId id="366" r:id="rId35"/>
    <p:sldId id="367" r:id="rId36"/>
    <p:sldId id="368" r:id="rId37"/>
    <p:sldId id="36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34"/>
    <p:restoredTop sz="95144"/>
  </p:normalViewPr>
  <p:slideViewPr>
    <p:cSldViewPr snapToGrid="0" snapToObjects="1">
      <p:cViewPr varScale="1">
        <p:scale>
          <a:sx n="110" d="100"/>
          <a:sy n="110" d="100"/>
        </p:scale>
        <p:origin x="4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1/17/25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0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7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81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34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5E7E5-1986-184D-9714-100ED52F2D8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7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vHiee7gs9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Distribution of random variables</a:t>
            </a: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in R</a:t>
            </a:r>
          </a:p>
        </p:txBody>
      </p:sp>
      <p:sp>
        <p:nvSpPr>
          <p:cNvPr id="5" name="Rectangle 4"/>
          <p:cNvSpPr/>
          <p:nvPr/>
        </p:nvSpPr>
        <p:spPr>
          <a:xfrm>
            <a:off x="703384" y="2518506"/>
            <a:ext cx="5235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p=.5</a:t>
            </a:r>
          </a:p>
          <a:p>
            <a:r>
              <a:rPr lang="en-US" sz="3200" dirty="0"/>
              <a:t>n=5 #number of layers/trials</a:t>
            </a:r>
          </a:p>
          <a:p>
            <a:r>
              <a:rPr lang="en-US" sz="3200" dirty="0"/>
              <a:t>k=10000 #number of balls</a:t>
            </a:r>
          </a:p>
          <a:p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15" y="2241299"/>
            <a:ext cx="501259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38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Galton Board, Statistics and 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7044C-4B32-EC41-8DBB-B028DDED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24" y="1367658"/>
            <a:ext cx="1811876" cy="1404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4B432E-7209-284E-81EF-AF62BA912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19" y="1782762"/>
            <a:ext cx="4050171" cy="2512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D0BAB-5F6E-9D40-8DF6-40CBBD4C8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587" r="38641" b="2572"/>
          <a:stretch/>
        </p:blipFill>
        <p:spPr>
          <a:xfrm>
            <a:off x="346056" y="1367658"/>
            <a:ext cx="3328398" cy="3156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CC9C5F-8892-1F4A-AB5C-DE7476D6BE19}"/>
              </a:ext>
            </a:extLst>
          </p:cNvPr>
          <p:cNvSpPr/>
          <p:nvPr/>
        </p:nvSpPr>
        <p:spPr>
          <a:xfrm>
            <a:off x="8813798" y="3124391"/>
            <a:ext cx="337820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pPr algn="ctr"/>
            <a:r>
              <a:rPr lang="en-US" sz="3200" dirty="0"/>
              <a:t>k=10,000 balls</a:t>
            </a:r>
          </a:p>
          <a:p>
            <a:pPr algn="ctr"/>
            <a:r>
              <a:rPr lang="en-US" sz="3200" dirty="0"/>
              <a:t>n=5 layers</a:t>
            </a:r>
          </a:p>
          <a:p>
            <a:pPr algn="ctr"/>
            <a:r>
              <a:rPr lang="en-US" sz="3200" dirty="0"/>
              <a:t>p=0.5</a:t>
            </a:r>
          </a:p>
          <a:p>
            <a:pPr algn="ctr"/>
            <a:endParaRPr lang="en-US" sz="3200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1E96CC61-3FDE-D047-BEE8-BC7EC1DF4106}"/>
              </a:ext>
            </a:extLst>
          </p:cNvPr>
          <p:cNvSpPr/>
          <p:nvPr/>
        </p:nvSpPr>
        <p:spPr>
          <a:xfrm flipH="1">
            <a:off x="3689354" y="1398268"/>
            <a:ext cx="590134" cy="312634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DE4B7A-8AF2-2B4A-88C5-69EEA318ADBC}"/>
              </a:ext>
            </a:extLst>
          </p:cNvPr>
          <p:cNvSpPr/>
          <p:nvPr/>
        </p:nvSpPr>
        <p:spPr>
          <a:xfrm>
            <a:off x="4067981" y="2623675"/>
            <a:ext cx="83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302CE6-BB35-3E4E-8A46-5B7C5198F1A2}"/>
              </a:ext>
            </a:extLst>
          </p:cNvPr>
          <p:cNvSpPr/>
          <p:nvPr/>
        </p:nvSpPr>
        <p:spPr>
          <a:xfrm>
            <a:off x="4886719" y="4354938"/>
            <a:ext cx="42045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n+1 outcomes</a:t>
            </a:r>
          </a:p>
          <a:p>
            <a:pPr algn="ctr"/>
            <a:r>
              <a:rPr lang="en-US" sz="3200" dirty="0"/>
              <a:t>middle: high probability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10FF16-6BC4-8B4B-9693-B598110A6E57}"/>
              </a:ext>
            </a:extLst>
          </p:cNvPr>
          <p:cNvSpPr/>
          <p:nvPr/>
        </p:nvSpPr>
        <p:spPr>
          <a:xfrm>
            <a:off x="346056" y="5417939"/>
            <a:ext cx="3262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Bins: 0, 1,…,n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C20C46-D3AA-DA45-86FF-4F66ABF7E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1" b="50321"/>
          <a:stretch/>
        </p:blipFill>
        <p:spPr>
          <a:xfrm>
            <a:off x="346056" y="4613664"/>
            <a:ext cx="3262927" cy="8042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0B03A4-B820-3340-B9EB-B93D1E32BF23}"/>
              </a:ext>
            </a:extLst>
          </p:cNvPr>
          <p:cNvSpPr/>
          <p:nvPr/>
        </p:nvSpPr>
        <p:spPr>
          <a:xfrm>
            <a:off x="5034880" y="1325563"/>
            <a:ext cx="4204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Binomial</a:t>
            </a:r>
          </a:p>
        </p:txBody>
      </p:sp>
    </p:spTree>
    <p:extLst>
      <p:ext uri="{BB962C8B-B14F-4D97-AF65-F5344CB8AC3E}">
        <p14:creationId xmlns:p14="http://schemas.microsoft.com/office/powerpoint/2010/main" val="323846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Different probability of success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96203" y="2624015"/>
            <a:ext cx="5235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p=.4</a:t>
            </a:r>
          </a:p>
          <a:p>
            <a:r>
              <a:rPr lang="en-US" sz="3200" dirty="0"/>
              <a:t>n=200 #number of layers/trials</a:t>
            </a:r>
          </a:p>
          <a:p>
            <a:r>
              <a:rPr lang="en-US" sz="3200" dirty="0"/>
              <a:t>k=10000 #number of balls</a:t>
            </a:r>
          </a:p>
          <a:p>
            <a:r>
              <a:rPr lang="en-US" sz="3200" dirty="0"/>
              <a:t>x=</a:t>
            </a:r>
            <a:r>
              <a:rPr lang="en-US" sz="3200" dirty="0" err="1"/>
              <a:t>rbinom</a:t>
            </a:r>
            <a:r>
              <a:rPr lang="en-US" sz="3200" dirty="0"/>
              <a:t>(k, n, p)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34" y="2623003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3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+mn-lt"/>
              </a:rPr>
              <a:t>Standardization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520129"/>
            <a:ext cx="42545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mean=n*p</a:t>
            </a:r>
          </a:p>
          <a:p>
            <a:r>
              <a:rPr lang="fr-FR" sz="3200" dirty="0"/>
              <a:t>var=n*p*(1-p)</a:t>
            </a:r>
          </a:p>
          <a:p>
            <a:r>
              <a:rPr lang="fr-FR" sz="3200" dirty="0"/>
              <a:t>z=(x-</a:t>
            </a:r>
            <a:r>
              <a:rPr lang="fr-FR" sz="3200" dirty="0" err="1"/>
              <a:t>mean</a:t>
            </a:r>
            <a:r>
              <a:rPr lang="fr-FR" sz="3200" dirty="0"/>
              <a:t>)/</a:t>
            </a:r>
            <a:r>
              <a:rPr lang="fr-FR" sz="3200" dirty="0" err="1"/>
              <a:t>sqrt</a:t>
            </a:r>
            <a:r>
              <a:rPr lang="fr-FR" sz="3200" dirty="0"/>
              <a:t>(var)</a:t>
            </a:r>
          </a:p>
          <a:p>
            <a:r>
              <a:rPr lang="fr-FR" sz="3200" dirty="0" err="1"/>
              <a:t>hist</a:t>
            </a:r>
            <a:r>
              <a:rPr lang="fr-FR" sz="3200" dirty="0"/>
              <a:t>(z)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79" y="2203606"/>
            <a:ext cx="4800600" cy="304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C2FDE3-97FC-944A-A420-D25ACBE7C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7350" y="5264150"/>
            <a:ext cx="1612900" cy="15113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1830802-C344-36D2-E249-6890E685472D}"/>
              </a:ext>
            </a:extLst>
          </p:cNvPr>
          <p:cNvSpPr/>
          <p:nvPr/>
        </p:nvSpPr>
        <p:spPr>
          <a:xfrm rot="5400000">
            <a:off x="11159534" y="5778644"/>
            <a:ext cx="423694" cy="492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69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321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Plot on density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0" y="1442915"/>
            <a:ext cx="3213100" cy="5415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769" y="1987062"/>
            <a:ext cx="64672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d=density(z)</a:t>
            </a:r>
          </a:p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=c(2,1),mar = c(3,4,1,1))</a:t>
            </a:r>
          </a:p>
          <a:p>
            <a:r>
              <a:rPr lang="en-US" sz="3200" dirty="0"/>
              <a:t>plot(d)</a:t>
            </a:r>
          </a:p>
          <a:p>
            <a:r>
              <a:rPr lang="en-US" sz="3200" dirty="0"/>
              <a:t>plot(d)</a:t>
            </a:r>
          </a:p>
          <a:p>
            <a:r>
              <a:rPr lang="en-US" sz="3200" dirty="0"/>
              <a:t>polygon(d, col="red", border="blue")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585025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Area sum to one</a:t>
            </a:r>
          </a:p>
        </p:txBody>
      </p:sp>
    </p:spTree>
    <p:extLst>
      <p:ext uri="{BB962C8B-B14F-4D97-AF65-F5344CB8AC3E}">
        <p14:creationId xmlns:p14="http://schemas.microsoft.com/office/powerpoint/2010/main" val="123130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Binomial distribution with large n</a:t>
            </a:r>
          </a:p>
          <a:p>
            <a:r>
              <a:rPr lang="en-US" dirty="0"/>
              <a:t>Probability Density Function (Abraham de Moivre)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Bell shape (Gaussian distribution)</a:t>
            </a:r>
          </a:p>
          <a:p>
            <a:r>
              <a:rPr lang="en-US" dirty="0"/>
              <a:t>Normal distribution: N(mean, variance) </a:t>
            </a:r>
          </a:p>
          <a:p>
            <a:r>
              <a:rPr lang="en-US" dirty="0"/>
              <a:t>-infinity to +infinity</a:t>
            </a:r>
          </a:p>
          <a:p>
            <a:r>
              <a:rPr lang="en-US" dirty="0"/>
              <a:t>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/>
                </a:solidFill>
                <a:latin typeface="+mn-lt"/>
              </a:rPr>
              <a:t>Normal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415" y="1591056"/>
            <a:ext cx="2400300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115" y="4533900"/>
            <a:ext cx="4140200" cy="204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350" y="2832100"/>
            <a:ext cx="29718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91834" y="2376340"/>
            <a:ext cx="7408333" cy="1477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Mean of zero and variance of one</a:t>
            </a:r>
          </a:p>
          <a:p>
            <a:r>
              <a:rPr lang="en-US" dirty="0"/>
              <a:t>Notation: N(0,1)</a:t>
            </a:r>
          </a:p>
          <a:p>
            <a:r>
              <a:rPr lang="en-US" dirty="0"/>
              <a:t>Map between deviation and probability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5166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Standard normal distribution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3853773"/>
            <a:ext cx="5486400" cy="270954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095999" y="3928382"/>
            <a:ext cx="0" cy="25603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60894" y="4612342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895166" y="6120378"/>
            <a:ext cx="4401666" cy="715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4630271" y="5535554"/>
            <a:ext cx="2935938" cy="1742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360894" y="4948989"/>
            <a:ext cx="1470210" cy="1742"/>
          </a:xfrm>
          <a:prstGeom prst="line">
            <a:avLst/>
          </a:prstGeom>
          <a:ln w="38100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31104" y="4597374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30271" y="4612341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566209" y="4597374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296832" y="4597373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95166" y="4597372"/>
            <a:ext cx="0" cy="18763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905080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02915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38020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69975" y="6511753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40185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375290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107245" y="6515314"/>
            <a:ext cx="38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83052" y="4526431"/>
            <a:ext cx="1200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68% of data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5471394" y="5111254"/>
            <a:ext cx="12007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95% of data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78468" y="5744517"/>
            <a:ext cx="13216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99.7% </a:t>
            </a:r>
            <a:r>
              <a:rPr lang="en-US" sz="1600" dirty="0"/>
              <a:t>of data</a:t>
            </a:r>
          </a:p>
        </p:txBody>
      </p:sp>
    </p:spTree>
    <p:extLst>
      <p:ext uri="{BB962C8B-B14F-4D97-AF65-F5344CB8AC3E}">
        <p14:creationId xmlns:p14="http://schemas.microsoft.com/office/powerpoint/2010/main" val="416562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55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Normal distribution in R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0742" y="1727201"/>
            <a:ext cx="70817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x=</a:t>
            </a:r>
            <a:r>
              <a:rPr lang="en-US" sz="3200" dirty="0" err="1"/>
              <a:t>rnorm</a:t>
            </a:r>
            <a:r>
              <a:rPr lang="en-US" sz="3200" dirty="0"/>
              <a:t>(k, mean=</a:t>
            </a:r>
            <a:r>
              <a:rPr lang="en-US" sz="3200" dirty="0" err="1"/>
              <a:t>mean,sd</a:t>
            </a:r>
            <a:r>
              <a:rPr lang="en-US" sz="3200" dirty="0"/>
              <a:t>=</a:t>
            </a:r>
            <a:r>
              <a:rPr lang="en-US" sz="3200" dirty="0" err="1"/>
              <a:t>sqrt</a:t>
            </a:r>
            <a:r>
              <a:rPr lang="en-US" sz="3200" dirty="0"/>
              <a:t>(</a:t>
            </a:r>
            <a:r>
              <a:rPr lang="en-US" sz="3200" dirty="0" err="1"/>
              <a:t>var</a:t>
            </a:r>
            <a:r>
              <a:rPr lang="en-US" sz="3200" dirty="0"/>
              <a:t>))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898" b="11808"/>
          <a:stretch/>
        </p:blipFill>
        <p:spPr>
          <a:xfrm>
            <a:off x="3486150" y="3206057"/>
            <a:ext cx="5486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58064"/>
            <a:ext cx="8229600" cy="71983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vs. Normal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1" y="3657600"/>
            <a:ext cx="5402827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717550"/>
            <a:ext cx="5402827" cy="3200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1692" y="1123614"/>
            <a:ext cx="6011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x=</a:t>
            </a:r>
            <a:r>
              <a:rPr lang="en-US" sz="3200" dirty="0" err="1">
                <a:solidFill>
                  <a:srgbClr val="FF0000"/>
                </a:solidFill>
              </a:rPr>
              <a:t>rbinom</a:t>
            </a:r>
            <a:r>
              <a:rPr lang="en-US" sz="3200" dirty="0"/>
              <a:t>(k, </a:t>
            </a:r>
            <a:r>
              <a:rPr lang="en-US" sz="3200" dirty="0" err="1"/>
              <a:t>n,p</a:t>
            </a:r>
            <a:r>
              <a:rPr lang="en-US" sz="3200" dirty="0"/>
              <a:t>)</a:t>
            </a:r>
          </a:p>
          <a:p>
            <a:r>
              <a:rPr lang="en-US" sz="3200" dirty="0"/>
              <a:t>d=density(x)</a:t>
            </a:r>
          </a:p>
          <a:p>
            <a:r>
              <a:rPr lang="en-US" sz="3200" dirty="0"/>
              <a:t>plot(d)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692" y="2838988"/>
            <a:ext cx="7069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mean=n*p</a:t>
            </a:r>
          </a:p>
          <a:p>
            <a:r>
              <a:rPr lang="fr-FR" sz="3200" dirty="0"/>
              <a:t>var=n*p*(1-p)</a:t>
            </a:r>
            <a:endParaRPr lang="en-US" sz="3200" dirty="0"/>
          </a:p>
          <a:p>
            <a:r>
              <a:rPr lang="en-US" sz="3200" dirty="0"/>
              <a:t>x=</a:t>
            </a:r>
            <a:r>
              <a:rPr lang="en-US" sz="3200" dirty="0" err="1">
                <a:solidFill>
                  <a:srgbClr val="FF0000"/>
                </a:solidFill>
              </a:rPr>
              <a:t>rnorm</a:t>
            </a:r>
            <a:r>
              <a:rPr lang="en-US" sz="3200" dirty="0"/>
              <a:t>(k, mean=</a:t>
            </a:r>
            <a:r>
              <a:rPr lang="en-US" sz="3200" dirty="0" err="1"/>
              <a:t>mean,sd</a:t>
            </a:r>
            <a:r>
              <a:rPr lang="en-US" sz="3200" dirty="0"/>
              <a:t>=</a:t>
            </a:r>
            <a:r>
              <a:rPr lang="en-US" sz="3200" dirty="0" err="1"/>
              <a:t>sqrt</a:t>
            </a:r>
            <a:r>
              <a:rPr lang="en-US" sz="3200" dirty="0"/>
              <a:t>(</a:t>
            </a:r>
            <a:r>
              <a:rPr lang="en-US" sz="3200" dirty="0" err="1"/>
              <a:t>var</a:t>
            </a:r>
            <a:r>
              <a:rPr lang="en-US" sz="3200" dirty="0"/>
              <a:t>))</a:t>
            </a:r>
          </a:p>
          <a:p>
            <a:r>
              <a:rPr lang="en-US" sz="3200" dirty="0"/>
              <a:t>d=density(x)</a:t>
            </a:r>
          </a:p>
          <a:p>
            <a:r>
              <a:rPr lang="en-US" sz="3200" dirty="0"/>
              <a:t>plot(d)</a:t>
            </a:r>
          </a:p>
        </p:txBody>
      </p:sp>
    </p:spTree>
    <p:extLst>
      <p:ext uri="{BB962C8B-B14F-4D97-AF65-F5344CB8AC3E}">
        <p14:creationId xmlns:p14="http://schemas.microsoft.com/office/powerpoint/2010/main" val="104151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Binomial: c(200,80)x.4</a:t>
            </a:r>
            <a:r>
              <a:rPr lang="en-US" sz="3200" baseline="30000" dirty="0"/>
              <a:t>80</a:t>
            </a:r>
            <a:r>
              <a:rPr lang="en-US" sz="3200" dirty="0"/>
              <a:t>x.6</a:t>
            </a:r>
            <a:r>
              <a:rPr lang="en-US" sz="3200" baseline="30000" dirty="0"/>
              <a:t>20</a:t>
            </a:r>
          </a:p>
          <a:p>
            <a:r>
              <a:rPr lang="en-US" sz="3200" dirty="0"/>
              <a:t>Normal distribution: zero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What is the probability of x=80?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406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Distributions: Bernoulli, Binomial, Normal, X2, t, and F</a:t>
            </a:r>
          </a:p>
          <a:p>
            <a:r>
              <a:rPr lang="en-US" dirty="0"/>
              <a:t>Relationship</a:t>
            </a:r>
          </a:p>
          <a:p>
            <a:r>
              <a:rPr lang="en-US" dirty="0"/>
              <a:t>Characteristics (mean, variance, range,  and symmetry)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A8DC2D-94C9-1297-4488-396CCE3A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3429000"/>
            <a:ext cx="3505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09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6795" y="1652010"/>
            <a:ext cx="9098409" cy="977515"/>
          </a:xfrm>
        </p:spPr>
        <p:txBody>
          <a:bodyPr>
            <a:noAutofit/>
          </a:bodyPr>
          <a:lstStyle/>
          <a:p>
            <a:r>
              <a:rPr lang="en-US" sz="3200" dirty="0"/>
              <a:t>Special case of binomial distribution: p close to zero, n close to infinity, and </a:t>
            </a:r>
            <a:r>
              <a:rPr lang="en-US" sz="3200" dirty="0" err="1"/>
              <a:t>λ</a:t>
            </a:r>
            <a:r>
              <a:rPr lang="en-US" sz="3200" dirty="0"/>
              <a:t>=np reach a constant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Poisson distribution</a:t>
            </a:r>
          </a:p>
        </p:txBody>
      </p:sp>
      <p:pic>
        <p:nvPicPr>
          <p:cNvPr id="4" name="Picture 3" descr="Screen Shot 2016-01-19 at 11.30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2780707"/>
            <a:ext cx="8191500" cy="1025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65" r="58975"/>
          <a:stretch/>
        </p:blipFill>
        <p:spPr>
          <a:xfrm>
            <a:off x="2974731" y="4011288"/>
            <a:ext cx="1358900" cy="599515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1546795" y="4816148"/>
            <a:ext cx="8664005" cy="1284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Mean= </a:t>
            </a:r>
            <a:r>
              <a:rPr lang="en-US" sz="3200" dirty="0" err="1"/>
              <a:t>Var</a:t>
            </a:r>
            <a:r>
              <a:rPr lang="en-US" sz="3200" dirty="0"/>
              <a:t> = </a:t>
            </a:r>
            <a:r>
              <a:rPr lang="en-US" sz="3200" dirty="0" err="1"/>
              <a:t>λ</a:t>
            </a:r>
            <a:endParaRPr lang="en-US" sz="3200" dirty="0"/>
          </a:p>
          <a:p>
            <a:r>
              <a:rPr lang="en-US" sz="3200" dirty="0"/>
              <a:t>range &gt;=0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15FB8B-E2F3-5340-6251-C79F2BCC9768}"/>
              </a:ext>
            </a:extLst>
          </p:cNvPr>
          <p:cNvSpPr txBox="1"/>
          <p:nvPr/>
        </p:nvSpPr>
        <p:spPr>
          <a:xfrm>
            <a:off x="6785903" y="4378930"/>
            <a:ext cx="1354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/>
              <a:t>λ</a:t>
            </a:r>
            <a:r>
              <a:rPr lang="en-US" sz="1800" dirty="0"/>
              <a:t> =np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D1DB016-4C34-5BE1-91ED-DA784F281124}"/>
              </a:ext>
            </a:extLst>
          </p:cNvPr>
          <p:cNvSpPr/>
          <p:nvPr/>
        </p:nvSpPr>
        <p:spPr>
          <a:xfrm>
            <a:off x="7315200" y="3805943"/>
            <a:ext cx="295422" cy="505102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838F60-B0D7-9994-F61F-1C9D44334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7350" y="5264150"/>
            <a:ext cx="1612900" cy="15113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04794B9-D856-D4D4-106E-F8CB906E131C}"/>
              </a:ext>
            </a:extLst>
          </p:cNvPr>
          <p:cNvSpPr/>
          <p:nvPr/>
        </p:nvSpPr>
        <p:spPr>
          <a:xfrm rot="5400000">
            <a:off x="11663623" y="5637968"/>
            <a:ext cx="423694" cy="492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338329"/>
            <a:ext cx="8229600" cy="86981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Poisson distribution in 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208147"/>
            <a:ext cx="6273800" cy="5626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2015" y="1208147"/>
            <a:ext cx="33449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par(</a:t>
            </a:r>
            <a:r>
              <a:rPr lang="en-US" sz="2400" dirty="0" err="1"/>
              <a:t>mfrow</a:t>
            </a:r>
            <a:r>
              <a:rPr lang="en-US" sz="2400" dirty="0"/>
              <a:t>=c(2,2),mar = c(3,4,1,1))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lambda=.5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lambda=1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lambda=5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lambda=10</a:t>
            </a:r>
          </a:p>
          <a:p>
            <a:r>
              <a:rPr lang="en-US" sz="2400" dirty="0"/>
              <a:t>x=</a:t>
            </a:r>
            <a:r>
              <a:rPr lang="en-US" sz="2400" dirty="0" err="1"/>
              <a:t>rpois</a:t>
            </a:r>
            <a:r>
              <a:rPr lang="en-US" sz="2400" dirty="0"/>
              <a:t>(k, lambda)</a:t>
            </a:r>
          </a:p>
          <a:p>
            <a:r>
              <a:rPr lang="en-US" sz="2400" dirty="0" err="1"/>
              <a:t>hist</a:t>
            </a:r>
            <a:r>
              <a:rPr lang="en-US" sz="2400" dirty="0"/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4074491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7080" y="1"/>
            <a:ext cx="8229600" cy="77637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Approximation by binomial</a:t>
            </a:r>
          </a:p>
        </p:txBody>
      </p:sp>
      <p:sp>
        <p:nvSpPr>
          <p:cNvPr id="4" name="Rectangle 3"/>
          <p:cNvSpPr/>
          <p:nvPr/>
        </p:nvSpPr>
        <p:spPr>
          <a:xfrm>
            <a:off x="509954" y="1112920"/>
            <a:ext cx="43023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=c(3,3),mar = c(3,4,1,1))</a:t>
            </a:r>
          </a:p>
          <a:p>
            <a:r>
              <a:rPr lang="en-US" dirty="0"/>
              <a:t>k=10000 #number of </a:t>
            </a:r>
            <a:r>
              <a:rPr lang="en-US" dirty="0" err="1"/>
              <a:t>Gaton</a:t>
            </a:r>
            <a:r>
              <a:rPr lang="en-US" dirty="0"/>
              <a:t> boards</a:t>
            </a:r>
          </a:p>
          <a:p>
            <a:r>
              <a:rPr lang="en-US" dirty="0"/>
              <a:t>p=c(.5, .05, .005)</a:t>
            </a:r>
          </a:p>
          <a:p>
            <a:r>
              <a:rPr lang="en-US" dirty="0"/>
              <a:t>n=c(10,100,1000)</a:t>
            </a:r>
          </a:p>
          <a:p>
            <a:r>
              <a:rPr lang="en-US" dirty="0"/>
              <a:t>for (pi in p){</a:t>
            </a:r>
          </a:p>
          <a:p>
            <a:r>
              <a:rPr lang="en-US" dirty="0"/>
              <a:t>for (</a:t>
            </a:r>
            <a:r>
              <a:rPr lang="en-US" dirty="0" err="1"/>
              <a:t>ni</a:t>
            </a:r>
            <a:r>
              <a:rPr lang="en-US" dirty="0"/>
              <a:t> in n){</a:t>
            </a:r>
          </a:p>
          <a:p>
            <a:r>
              <a:rPr lang="en-US" dirty="0"/>
              <a:t>x=</a:t>
            </a:r>
            <a:r>
              <a:rPr lang="en-US" dirty="0" err="1"/>
              <a:t>rbinom</a:t>
            </a:r>
            <a:r>
              <a:rPr lang="en-US" dirty="0"/>
              <a:t>(k, </a:t>
            </a:r>
            <a:r>
              <a:rPr lang="en-US" dirty="0" err="1"/>
              <a:t>ni,pi</a:t>
            </a:r>
            <a:r>
              <a:rPr lang="en-US" dirty="0"/>
              <a:t>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  <a:p>
            <a:r>
              <a:rPr lang="en-US" dirty="0"/>
              <a:t>}}</a:t>
            </a:r>
          </a:p>
          <a:p>
            <a:r>
              <a:rPr lang="en-US" dirty="0"/>
              <a:t>quartz()</a:t>
            </a:r>
          </a:p>
          <a:p>
            <a:r>
              <a:rPr lang="en-US" dirty="0"/>
              <a:t>lambda=</a:t>
            </a:r>
            <a:r>
              <a:rPr lang="en-US" dirty="0">
                <a:solidFill>
                  <a:srgbClr val="FF0000"/>
                </a:solidFill>
              </a:rPr>
              <a:t>5</a:t>
            </a:r>
          </a:p>
          <a:p>
            <a:r>
              <a:rPr lang="en-US" dirty="0"/>
              <a:t>x=</a:t>
            </a:r>
            <a:r>
              <a:rPr lang="en-US" dirty="0" err="1"/>
              <a:t>rpois</a:t>
            </a:r>
            <a:r>
              <a:rPr lang="en-US" dirty="0"/>
              <a:t>(k, lambda)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112919"/>
            <a:ext cx="54864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1259" b="15716"/>
          <a:stretch/>
        </p:blipFill>
        <p:spPr>
          <a:xfrm>
            <a:off x="1883186" y="4845170"/>
            <a:ext cx="2142905" cy="171521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12268" y="733424"/>
            <a:ext cx="5547521" cy="5355361"/>
            <a:chOff x="3288267" y="992104"/>
            <a:chExt cx="5547521" cy="5355361"/>
          </a:xfrm>
        </p:grpSpPr>
        <p:sp>
          <p:nvSpPr>
            <p:cNvPr id="2" name="TextBox 1"/>
            <p:cNvSpPr txBox="1"/>
            <p:nvPr/>
          </p:nvSpPr>
          <p:spPr>
            <a:xfrm>
              <a:off x="4223532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902808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0233" y="992104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n=1000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925157" y="1981199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925156" y="3755367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p=.05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925155" y="5615022"/>
              <a:ext cx="10955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p=.005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7130920" y="6513411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rbinom</a:t>
            </a:r>
            <a:r>
              <a:rPr lang="en-US" dirty="0"/>
              <a:t>(k, n, p)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15604" y="6513411"/>
            <a:ext cx="1923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x=</a:t>
            </a:r>
            <a:r>
              <a:rPr lang="en-US" dirty="0" err="1"/>
              <a:t>rpois</a:t>
            </a:r>
            <a:r>
              <a:rPr lang="en-US" dirty="0"/>
              <a:t>(k, </a:t>
            </a:r>
            <a:r>
              <a:rPr lang="en-US" dirty="0">
                <a:solidFill>
                  <a:srgbClr val="FF0000"/>
                </a:solidFill>
              </a:rPr>
              <a:t>lambda</a:t>
            </a:r>
            <a:r>
              <a:rPr lang="en-US" dirty="0"/>
              <a:t>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A08842-EC08-7D16-D37B-C358AB40BE6D}"/>
              </a:ext>
            </a:extLst>
          </p:cNvPr>
          <p:cNvSpPr/>
          <p:nvPr/>
        </p:nvSpPr>
        <p:spPr>
          <a:xfrm rot="2701950">
            <a:off x="3882799" y="3213123"/>
            <a:ext cx="7886370" cy="16418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65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664" y="2459555"/>
            <a:ext cx="3420533" cy="2743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717" y="2429075"/>
            <a:ext cx="3420533" cy="2743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7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Distribution derived from normal distribution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703782" y="5688450"/>
            <a:ext cx="13006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1400" dirty="0"/>
              <a:t>k=10000</a:t>
            </a:r>
          </a:p>
          <a:p>
            <a:r>
              <a:rPr lang="is-IS" sz="1400" dirty="0"/>
              <a:t>x=rnorm(k,0,1)</a:t>
            </a:r>
          </a:p>
          <a:p>
            <a:r>
              <a:rPr lang="is-IS" sz="1400" dirty="0"/>
              <a:t>hist(x)</a:t>
            </a:r>
          </a:p>
          <a:p>
            <a:r>
              <a:rPr lang="is-IS" sz="1400" dirty="0"/>
              <a:t>y=x^2 </a:t>
            </a:r>
          </a:p>
          <a:p>
            <a:r>
              <a:rPr lang="en-US" sz="1400" dirty="0" err="1"/>
              <a:t>hist</a:t>
            </a:r>
            <a:r>
              <a:rPr lang="en-US" sz="1400" dirty="0"/>
              <a:t>(y)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319250" y="2459555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-0.0827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-0.5546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-1.9096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-1.0723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-0.0288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-0.9039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0.5654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0.0130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42861" y="5322080"/>
            <a:ext cx="13521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Normal </a:t>
            </a:r>
          </a:p>
          <a:p>
            <a:pPr algn="ctr"/>
            <a:r>
              <a:rPr lang="en-US" dirty="0"/>
              <a:t>distribution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98859" y="5446072"/>
            <a:ext cx="26895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Chi square dis with </a:t>
            </a:r>
            <a:r>
              <a:rPr lang="en-US" dirty="0" err="1"/>
              <a:t>df</a:t>
            </a:r>
            <a:r>
              <a:rPr lang="en-US" dirty="0"/>
              <a:t> of 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939063" y="5645244"/>
            <a:ext cx="719822" cy="5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678872" y="5645244"/>
            <a:ext cx="731520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6310441" y="2429075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0.0068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0.3076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3.6467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1.1498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0.8171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0.3197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1.0398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cxnSp>
        <p:nvCxnSpPr>
          <p:cNvPr id="28" name="Straight Arrow Connector 27"/>
          <p:cNvCxnSpPr/>
          <p:nvPr/>
        </p:nvCxnSpPr>
        <p:spPr>
          <a:xfrm>
            <a:off x="5658885" y="5246900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78872" y="5246900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658885" y="1968527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650077" y="1968527"/>
            <a:ext cx="0" cy="3983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658885" y="1968527"/>
            <a:ext cx="999460" cy="0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427034" y="1644470"/>
            <a:ext cx="1337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Square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AC9321-B285-6AFF-5817-54B99746E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7350" y="5264150"/>
            <a:ext cx="1612900" cy="15113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A05746-2C39-ABE0-9E13-AD12E6F0E8E8}"/>
              </a:ext>
            </a:extLst>
          </p:cNvPr>
          <p:cNvSpPr/>
          <p:nvPr/>
        </p:nvSpPr>
        <p:spPr>
          <a:xfrm rot="5400000">
            <a:off x="11156366" y="6338778"/>
            <a:ext cx="423694" cy="492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2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Two normal distribution variables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864010" y="2890902"/>
            <a:ext cx="18039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k=10000</a:t>
            </a:r>
          </a:p>
          <a:p>
            <a:r>
              <a:rPr lang="is-IS" dirty="0"/>
              <a:t>x1=rnorm(k,0,1)</a:t>
            </a:r>
          </a:p>
          <a:p>
            <a:r>
              <a:rPr lang="is-IS" dirty="0"/>
              <a:t>x2=rnorm(k,0,1)</a:t>
            </a:r>
          </a:p>
          <a:p>
            <a:r>
              <a:rPr lang="is-IS" dirty="0"/>
              <a:t>y=x1^2 + x2^2</a:t>
            </a:r>
          </a:p>
          <a:p>
            <a:r>
              <a:rPr lang="en-US" dirty="0"/>
              <a:t>mean(y)</a:t>
            </a:r>
          </a:p>
          <a:p>
            <a:r>
              <a:rPr lang="en-US" dirty="0" err="1"/>
              <a:t>var</a:t>
            </a:r>
            <a:r>
              <a:rPr lang="en-US" dirty="0"/>
              <a:t>(y)</a:t>
            </a:r>
          </a:p>
          <a:p>
            <a:r>
              <a:rPr lang="en-US" dirty="0" err="1"/>
              <a:t>hist</a:t>
            </a:r>
            <a:r>
              <a:rPr lang="en-US" dirty="0"/>
              <a:t>(y)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386" y="2904130"/>
            <a:ext cx="3657600" cy="2166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68609" y="3804041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07264" y="2846451"/>
          <a:ext cx="1358546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-0.0827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-0.1874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-0.5546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-1.0958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-1.9096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-2.2470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-0.0720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-1.0723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-0.8805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-0.0288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-1.5238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-0.9039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-0.4914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0.5654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0.4114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0.0130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-0.8994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-0.0666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225209" y="2633091"/>
          <a:ext cx="1358546" cy="2926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x1 square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x2 square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0.0068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0.0351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0.3076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1.2007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3.6467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5.0488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1.0000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0.0052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1.1498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0.7752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2.3219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0.8171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0.2415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0.3197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0.1693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0.0002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0.8089</a:t>
                      </a:r>
                      <a:endParaRPr lang="nb-NO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uk-UA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1.0398</a:t>
                      </a:r>
                      <a:endParaRPr lang="uk-UA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0.0044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718435" y="2846451"/>
          <a:ext cx="679273" cy="2712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9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y=sum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0.0420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1.5083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8.6955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1.0052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nb-NO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1.9251</a:t>
                      </a:r>
                      <a:endParaRPr lang="nb-NO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2.3227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1.0586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t-IT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0.4890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hr-HR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0.8091</a:t>
                      </a:r>
                      <a:endParaRPr lang="hr-HR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1.0442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mr-IN" sz="1400" b="0" u="none" strike="noStrike" dirty="0"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…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04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4867" y="2191089"/>
            <a:ext cx="5312833" cy="3858258"/>
          </a:xfrm>
        </p:spPr>
        <p:txBody>
          <a:bodyPr>
            <a:noAutofit/>
          </a:bodyPr>
          <a:lstStyle/>
          <a:p>
            <a:r>
              <a:rPr lang="en-US" sz="3200" dirty="0"/>
              <a:t>If </a:t>
            </a:r>
            <a:r>
              <a:rPr lang="en-US" sz="3200" dirty="0" err="1"/>
              <a:t>x</a:t>
            </a:r>
            <a:r>
              <a:rPr lang="en-US" sz="3200" baseline="-25000" dirty="0" err="1"/>
              <a:t>i</a:t>
            </a:r>
            <a:r>
              <a:rPr lang="en-US" sz="3200" dirty="0" err="1"/>
              <a:t>~N</a:t>
            </a:r>
            <a:r>
              <a:rPr lang="en-US" sz="3200" dirty="0"/>
              <a:t>(0, 1) , then y=sum(x</a:t>
            </a:r>
            <a:r>
              <a:rPr lang="en-US" sz="3200" baseline="-25000" dirty="0"/>
              <a:t>i</a:t>
            </a:r>
            <a:r>
              <a:rPr lang="en-US" sz="3200" baseline="30000" dirty="0"/>
              <a:t>2</a:t>
            </a:r>
            <a:r>
              <a:rPr lang="en-US" sz="3200" dirty="0"/>
              <a:t>) ~  X</a:t>
            </a:r>
            <a:r>
              <a:rPr lang="en-US" sz="3200" baseline="30000" dirty="0"/>
              <a:t>2</a:t>
            </a:r>
            <a:r>
              <a:rPr lang="en-US" sz="3200" dirty="0"/>
              <a:t>(n)</a:t>
            </a:r>
          </a:p>
          <a:p>
            <a:r>
              <a:rPr lang="en-US" sz="3200" dirty="0"/>
              <a:t>Mean=n</a:t>
            </a:r>
          </a:p>
          <a:p>
            <a:r>
              <a:rPr lang="en-US" sz="3200" dirty="0" err="1"/>
              <a:t>Var</a:t>
            </a:r>
            <a:r>
              <a:rPr lang="en-US" sz="3200" dirty="0"/>
              <a:t>=2n</a:t>
            </a:r>
          </a:p>
          <a:p>
            <a:r>
              <a:rPr lang="en-US" sz="3200" dirty="0"/>
              <a:t>range &gt;=0</a:t>
            </a:r>
          </a:p>
          <a:p>
            <a:r>
              <a:rPr lang="en-US" sz="3200" dirty="0"/>
              <a:t>Non 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3210" y="2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Chi square (x2) distribution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2479658"/>
            <a:ext cx="2387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is-IS" dirty="0"/>
              <a:t>=2</a:t>
            </a:r>
          </a:p>
          <a:p>
            <a:r>
              <a:rPr lang="is-IS" dirty="0"/>
              <a:t>k=10000</a:t>
            </a:r>
          </a:p>
          <a:p>
            <a:r>
              <a:rPr lang="is-IS" dirty="0"/>
              <a:t>x=rnorm(k*n,0,1)</a:t>
            </a:r>
          </a:p>
          <a:p>
            <a:r>
              <a:rPr lang="is-IS" dirty="0"/>
              <a:t>x2=x^2</a:t>
            </a:r>
          </a:p>
          <a:p>
            <a:r>
              <a:rPr lang="en-US" dirty="0" err="1"/>
              <a:t>xm</a:t>
            </a:r>
            <a:r>
              <a:rPr lang="en-US" dirty="0"/>
              <a:t>=matrix(x2,k,n)</a:t>
            </a:r>
          </a:p>
          <a:p>
            <a:r>
              <a:rPr lang="en-US" dirty="0"/>
              <a:t>y=</a:t>
            </a:r>
            <a:r>
              <a:rPr lang="en-US" dirty="0" err="1"/>
              <a:t>rowSums</a:t>
            </a:r>
            <a:r>
              <a:rPr lang="en-US" dirty="0"/>
              <a:t>(</a:t>
            </a:r>
            <a:r>
              <a:rPr lang="en-US" dirty="0" err="1"/>
              <a:t>xm</a:t>
            </a:r>
            <a:r>
              <a:rPr lang="en-US" dirty="0"/>
              <a:t>)</a:t>
            </a:r>
          </a:p>
          <a:p>
            <a:r>
              <a:rPr lang="en-US" dirty="0"/>
              <a:t>mean(y)</a:t>
            </a:r>
          </a:p>
          <a:p>
            <a:r>
              <a:rPr lang="en-US" dirty="0" err="1"/>
              <a:t>var</a:t>
            </a:r>
            <a:r>
              <a:rPr lang="en-US" dirty="0"/>
              <a:t>(y)</a:t>
            </a:r>
          </a:p>
          <a:p>
            <a:r>
              <a:rPr lang="en-US" dirty="0" err="1"/>
              <a:t>hist</a:t>
            </a:r>
            <a:r>
              <a:rPr lang="en-US" dirty="0"/>
              <a:t>(y)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276" y="1107787"/>
            <a:ext cx="3657600" cy="2166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276" y="2801646"/>
            <a:ext cx="3657600" cy="2166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276" y="4688850"/>
            <a:ext cx="3657600" cy="21666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10476" y="2020927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10476" y="3671927"/>
            <a:ext cx="927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610476" y="5526127"/>
            <a:ext cx="111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n=100</a:t>
            </a:r>
          </a:p>
        </p:txBody>
      </p:sp>
    </p:spTree>
    <p:extLst>
      <p:ext uri="{BB962C8B-B14F-4D97-AF65-F5344CB8AC3E}">
        <p14:creationId xmlns:p14="http://schemas.microsoft.com/office/powerpoint/2010/main" val="418933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Chi square distribution in R</a:t>
            </a:r>
          </a:p>
        </p:txBody>
      </p:sp>
      <p:sp>
        <p:nvSpPr>
          <p:cNvPr id="6" name="Rectangle 5"/>
          <p:cNvSpPr/>
          <p:nvPr/>
        </p:nvSpPr>
        <p:spPr>
          <a:xfrm>
            <a:off x="1838158" y="1690689"/>
            <a:ext cx="41021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=c(2,2),mar = c(3,4,1,1))</a:t>
            </a:r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(k,</a:t>
            </a:r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dirty="0"/>
              <a:t>)</a:t>
            </a:r>
          </a:p>
          <a:p>
            <a:r>
              <a:rPr lang="en-US" dirty="0"/>
              <a:t>d=density(x)</a:t>
            </a:r>
          </a:p>
          <a:p>
            <a:r>
              <a:rPr lang="en-US" dirty="0"/>
              <a:t>plot(d)</a:t>
            </a:r>
          </a:p>
          <a:p>
            <a:r>
              <a:rPr lang="en-US" dirty="0"/>
              <a:t>x=</a:t>
            </a:r>
            <a:r>
              <a:rPr lang="en-US" dirty="0" err="1"/>
              <a:t>rchisq</a:t>
            </a:r>
            <a:r>
              <a:rPr lang="en-US" dirty="0"/>
              <a:t>(k,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)</a:t>
            </a:r>
          </a:p>
          <a:p>
            <a:r>
              <a:rPr lang="en-US" dirty="0"/>
              <a:t>d=density(x)</a:t>
            </a:r>
          </a:p>
          <a:p>
            <a:r>
              <a:rPr lang="en-US" dirty="0"/>
              <a:t>plot(d)</a:t>
            </a:r>
          </a:p>
          <a:p>
            <a:r>
              <a:rPr lang="fr-FR" dirty="0"/>
              <a:t>x=</a:t>
            </a:r>
            <a:r>
              <a:rPr lang="fr-FR" dirty="0" err="1"/>
              <a:t>rchisq</a:t>
            </a:r>
            <a:r>
              <a:rPr lang="fr-FR" dirty="0"/>
              <a:t>(k,</a:t>
            </a:r>
            <a:r>
              <a:rPr lang="fr-FR" dirty="0">
                <a:solidFill>
                  <a:srgbClr val="FF0000"/>
                </a:solidFill>
              </a:rPr>
              <a:t>100</a:t>
            </a:r>
            <a:r>
              <a:rPr lang="fr-FR" dirty="0"/>
              <a:t>)</a:t>
            </a:r>
          </a:p>
          <a:p>
            <a:r>
              <a:rPr lang="fr-FR" dirty="0"/>
              <a:t>d=</a:t>
            </a:r>
            <a:r>
              <a:rPr lang="fr-FR" dirty="0" err="1"/>
              <a:t>density</a:t>
            </a:r>
            <a:r>
              <a:rPr lang="fr-FR" dirty="0"/>
              <a:t>(x)</a:t>
            </a:r>
          </a:p>
          <a:p>
            <a:r>
              <a:rPr lang="fr-FR" dirty="0"/>
              <a:t>plot(d)</a:t>
            </a:r>
          </a:p>
          <a:p>
            <a:r>
              <a:rPr lang="fr-FR" dirty="0"/>
              <a:t>x=</a:t>
            </a:r>
            <a:r>
              <a:rPr lang="fr-FR" dirty="0" err="1"/>
              <a:t>rchisq</a:t>
            </a:r>
            <a:r>
              <a:rPr lang="fr-FR" dirty="0"/>
              <a:t>(k,</a:t>
            </a:r>
            <a:r>
              <a:rPr lang="fr-FR" dirty="0">
                <a:solidFill>
                  <a:srgbClr val="FF0000"/>
                </a:solidFill>
              </a:rPr>
              <a:t>1000</a:t>
            </a:r>
            <a:r>
              <a:rPr lang="fr-FR" dirty="0"/>
              <a:t>)</a:t>
            </a:r>
          </a:p>
          <a:p>
            <a:r>
              <a:rPr lang="fr-FR" dirty="0"/>
              <a:t>d=</a:t>
            </a:r>
            <a:r>
              <a:rPr lang="fr-FR" dirty="0" err="1"/>
              <a:t>density</a:t>
            </a:r>
            <a:r>
              <a:rPr lang="fr-FR" dirty="0"/>
              <a:t>(x)</a:t>
            </a:r>
          </a:p>
          <a:p>
            <a:r>
              <a:rPr lang="fr-FR" dirty="0"/>
              <a:t>plot(d)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758" y="1690688"/>
            <a:ext cx="5270500" cy="44831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E94CCF06-DBA6-AB46-9F82-6A640E5F97F5}"/>
              </a:ext>
            </a:extLst>
          </p:cNvPr>
          <p:cNvSpPr txBox="1">
            <a:spLocks/>
          </p:cNvSpPr>
          <p:nvPr/>
        </p:nvSpPr>
        <p:spPr>
          <a:xfrm>
            <a:off x="0" y="6173787"/>
            <a:ext cx="12192000" cy="684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Chi square distribution becomes normal distribution with large n with mean of n and </a:t>
            </a:r>
            <a:r>
              <a:rPr lang="en-US" dirty="0" err="1">
                <a:solidFill>
                  <a:srgbClr val="FF0000"/>
                </a:solidFill>
              </a:rPr>
              <a:t>var</a:t>
            </a:r>
            <a:r>
              <a:rPr lang="en-US" dirty="0">
                <a:solidFill>
                  <a:srgbClr val="FF0000"/>
                </a:solidFill>
              </a:rPr>
              <a:t> of 2n</a:t>
            </a:r>
          </a:p>
        </p:txBody>
      </p:sp>
    </p:spTree>
    <p:extLst>
      <p:ext uri="{BB962C8B-B14F-4D97-AF65-F5344CB8AC3E}">
        <p14:creationId xmlns:p14="http://schemas.microsoft.com/office/powerpoint/2010/main" val="10684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6300" y="1366128"/>
            <a:ext cx="3941233" cy="23374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U~X</a:t>
            </a:r>
            <a:r>
              <a:rPr lang="en-US" baseline="30000" dirty="0"/>
              <a:t>2</a:t>
            </a:r>
            <a:r>
              <a:rPr lang="en-US" dirty="0"/>
              <a:t>(n</a:t>
            </a:r>
            <a:r>
              <a:rPr lang="en-US" baseline="-25000" dirty="0"/>
              <a:t>1</a:t>
            </a:r>
            <a:r>
              <a:rPr lang="en-US" dirty="0"/>
              <a:t>), V~X</a:t>
            </a:r>
            <a:r>
              <a:rPr lang="en-US" baseline="30000" dirty="0"/>
              <a:t>2</a:t>
            </a:r>
            <a:r>
              <a:rPr lang="en-US" dirty="0"/>
              <a:t>(n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F=(U/n</a:t>
            </a:r>
            <a:r>
              <a:rPr lang="en-US" baseline="-25000" dirty="0"/>
              <a:t>1</a:t>
            </a:r>
            <a:r>
              <a:rPr lang="en-US" dirty="0"/>
              <a:t>)/ (V/n</a:t>
            </a:r>
            <a:r>
              <a:rPr lang="en-US" baseline="-25000" dirty="0"/>
              <a:t>2</a:t>
            </a:r>
            <a:r>
              <a:rPr lang="en-US" dirty="0"/>
              <a:t>) ~ F (n</a:t>
            </a:r>
            <a:r>
              <a:rPr lang="en-US" baseline="-25000" dirty="0"/>
              <a:t>1</a:t>
            </a:r>
            <a:r>
              <a:rPr lang="en-US" dirty="0"/>
              <a:t>, n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Mean=n</a:t>
            </a:r>
            <a:r>
              <a:rPr lang="en-US" baseline="-25000" dirty="0"/>
              <a:t>2</a:t>
            </a:r>
            <a:r>
              <a:rPr lang="en-US" dirty="0"/>
              <a:t>/(n</a:t>
            </a:r>
            <a:r>
              <a:rPr lang="en-US" baseline="-25000" dirty="0"/>
              <a:t>2</a:t>
            </a:r>
            <a:r>
              <a:rPr lang="en-US" dirty="0"/>
              <a:t>-2)</a:t>
            </a:r>
          </a:p>
          <a:p>
            <a:r>
              <a:rPr lang="en-US" dirty="0"/>
              <a:t>Variance= </a:t>
            </a:r>
          </a:p>
          <a:p>
            <a:r>
              <a:rPr lang="en-US" dirty="0"/>
              <a:t>range &gt;=0</a:t>
            </a:r>
          </a:p>
          <a:p>
            <a:r>
              <a:rPr lang="en-US" dirty="0"/>
              <a:t>Non symmetric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 distribution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76300" y="3927318"/>
            <a:ext cx="3505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par(</a:t>
            </a:r>
            <a:r>
              <a:rPr lang="en-US" dirty="0" err="1"/>
              <a:t>mfrow</a:t>
            </a:r>
            <a:r>
              <a:rPr lang="en-US" dirty="0"/>
              <a:t>=c(2,2),mar = c(3,4,1,1))</a:t>
            </a:r>
          </a:p>
          <a:p>
            <a:r>
              <a:rPr lang="fi-FI" dirty="0"/>
              <a:t>x=rf(k,1, 100)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fi-FI" dirty="0"/>
              <a:t>x=rf(k,1, 10000)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fi-FI" dirty="0"/>
              <a:t>x=rf(k,10, 10000)</a:t>
            </a:r>
          </a:p>
          <a:p>
            <a:r>
              <a:rPr lang="fi-FI" dirty="0" err="1"/>
              <a:t>hist(x</a:t>
            </a:r>
            <a:r>
              <a:rPr lang="fi-FI" dirty="0"/>
              <a:t>)</a:t>
            </a:r>
          </a:p>
          <a:p>
            <a:r>
              <a:rPr lang="is-IS" dirty="0"/>
              <a:t>x=rf(k,10000, 10000)</a:t>
            </a:r>
          </a:p>
          <a:p>
            <a:r>
              <a:rPr lang="en-US" dirty="0" err="1"/>
              <a:t>hist</a:t>
            </a:r>
            <a:r>
              <a:rPr lang="en-US" dirty="0"/>
              <a:t>(x)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533" y="1325563"/>
            <a:ext cx="6351936" cy="540297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143592"/>
              </p:ext>
            </p:extLst>
          </p:nvPr>
        </p:nvGraphicFramePr>
        <p:xfrm>
          <a:off x="2490257" y="2509759"/>
          <a:ext cx="5619750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86400" imgH="393700" progId="Word.Document.12">
                  <p:embed/>
                </p:oleObj>
              </mc:Choice>
              <mc:Fallback>
                <p:oleObj name="Document" r:id="rId3" imgW="5486400" imgH="393700" progId="Word.Documen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0257" y="2509759"/>
                        <a:ext cx="5619750" cy="403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1DFDE31-BBCB-A407-67B7-C248D5641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7350" y="5264150"/>
            <a:ext cx="1612900" cy="15113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DF6399F-7E88-C359-BBF6-4AF20D59E618}"/>
              </a:ext>
            </a:extLst>
          </p:cNvPr>
          <p:cNvSpPr/>
          <p:nvPr/>
        </p:nvSpPr>
        <p:spPr>
          <a:xfrm rot="5400000">
            <a:off x="11619916" y="6033978"/>
            <a:ext cx="423694" cy="492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54768" y="1591056"/>
            <a:ext cx="3941233" cy="231687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</a:t>
            </a:r>
            <a:r>
              <a:rPr lang="en-US" dirty="0" err="1"/>
              <a:t>z~N</a:t>
            </a:r>
            <a:r>
              <a:rPr lang="en-US" dirty="0"/>
              <a:t>(0,1), V~X</a:t>
            </a:r>
            <a:r>
              <a:rPr lang="en-US" baseline="30000" dirty="0"/>
              <a:t>2</a:t>
            </a:r>
            <a:r>
              <a:rPr lang="en-US" dirty="0"/>
              <a:t>(n)</a:t>
            </a:r>
          </a:p>
          <a:p>
            <a:r>
              <a:rPr lang="en-US" dirty="0"/>
              <a:t>t=z/</a:t>
            </a:r>
            <a:r>
              <a:rPr lang="en-US" dirty="0" err="1"/>
              <a:t>sqrt</a:t>
            </a:r>
            <a:r>
              <a:rPr lang="en-US" dirty="0"/>
              <a:t>(V/n)~ t (n)</a:t>
            </a:r>
          </a:p>
          <a:p>
            <a:r>
              <a:rPr lang="en-US" dirty="0"/>
              <a:t>Sympatric</a:t>
            </a:r>
          </a:p>
          <a:p>
            <a:r>
              <a:rPr lang="en-US" dirty="0"/>
              <a:t>Mean=0</a:t>
            </a:r>
          </a:p>
          <a:p>
            <a:r>
              <a:rPr lang="en-US" dirty="0"/>
              <a:t>Variance=n/(n-2)</a:t>
            </a:r>
          </a:p>
          <a:p>
            <a:r>
              <a:rPr lang="en-US" dirty="0"/>
              <a:t>range: –infinity to + infinity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1" y="673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 distribution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18" y="1591056"/>
            <a:ext cx="3048000" cy="3924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36841" y="5713463"/>
            <a:ext cx="25039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William Sealy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Gosset</a:t>
            </a:r>
            <a:endParaRPr lang="en-US" b="1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b="1" dirty="0">
                <a:solidFill>
                  <a:srgbClr val="000000"/>
                </a:solidFill>
                <a:latin typeface="Arial" charset="0"/>
              </a:rPr>
              <a:t>Known as "Student"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767" y="3892961"/>
            <a:ext cx="3083540" cy="2466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377508-9D0B-49D4-DE24-EE24C9DD8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7350" y="5264150"/>
            <a:ext cx="1612900" cy="15113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C84AA7B-77C3-C1C6-FD14-884F8C22B1A5}"/>
              </a:ext>
            </a:extLst>
          </p:cNvPr>
          <p:cNvSpPr/>
          <p:nvPr/>
        </p:nvSpPr>
        <p:spPr>
          <a:xfrm rot="5400000">
            <a:off x="10682468" y="6003242"/>
            <a:ext cx="423694" cy="492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818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t distribution in R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1" y="1325563"/>
            <a:ext cx="678766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=c(2,2),mar = c(3,4,1,1))</a:t>
            </a:r>
          </a:p>
          <a:p>
            <a:r>
              <a:rPr lang="is-IS" sz="3200" dirty="0"/>
              <a:t>x=rt(k,2)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x=rt(k,5)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x=rt(k,10)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  <a:p>
            <a:r>
              <a:rPr lang="is-IS" sz="3200" dirty="0"/>
              <a:t>x=rt(k,100)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(x)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615" y="1325563"/>
            <a:ext cx="5587414" cy="47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B3CB0-A4A8-68B2-B3BD-4B561D570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D52C2-0977-075D-894B-73C6C080C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0"/>
            <a:ext cx="1178560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AC8156-0AA8-C068-6910-0C71F965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73" y="597876"/>
            <a:ext cx="5263327" cy="6434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  <a:hlinkClick r:id="rId3"/>
              </a:rPr>
              <a:t>Galton Board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322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735203"/>
            <a:ext cx="3941233" cy="1068060"/>
          </a:xfrm>
        </p:spPr>
        <p:txBody>
          <a:bodyPr>
            <a:normAutofit/>
          </a:bodyPr>
          <a:lstStyle/>
          <a:p>
            <a:r>
              <a:rPr lang="en-US" sz="3200" dirty="0"/>
              <a:t>t</a:t>
            </a:r>
            <a:r>
              <a:rPr lang="en-US" sz="3200" baseline="30000" dirty="0"/>
              <a:t>2</a:t>
            </a:r>
            <a:r>
              <a:rPr lang="en-US" sz="3200" dirty="0"/>
              <a:t>=z</a:t>
            </a:r>
            <a:r>
              <a:rPr lang="en-US" sz="3200" baseline="30000" dirty="0"/>
              <a:t>2</a:t>
            </a:r>
            <a:r>
              <a:rPr lang="en-US" sz="3200" dirty="0"/>
              <a:t>/ (U/n)~ F (1,n)</a:t>
            </a:r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Relationship between t and F 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832101"/>
            <a:ext cx="66176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par(</a:t>
            </a:r>
            <a:r>
              <a:rPr lang="en-US" sz="3200" dirty="0" err="1"/>
              <a:t>mfrow</a:t>
            </a:r>
            <a:r>
              <a:rPr lang="en-US" sz="3200" dirty="0"/>
              <a:t>=c(2,1),mar = c(3,4,1,1))</a:t>
            </a:r>
          </a:p>
          <a:p>
            <a:r>
              <a:rPr lang="fi-FI" sz="3200" dirty="0"/>
              <a:t>x=rf(k,1, 100)</a:t>
            </a:r>
          </a:p>
          <a:p>
            <a:r>
              <a:rPr lang="fi-FI" sz="3200" dirty="0" err="1"/>
              <a:t>hist(x</a:t>
            </a:r>
            <a:r>
              <a:rPr lang="fi-FI" sz="3200" dirty="0"/>
              <a:t>)</a:t>
            </a:r>
          </a:p>
          <a:p>
            <a:endParaRPr lang="fi-FI" sz="3200" dirty="0"/>
          </a:p>
          <a:p>
            <a:r>
              <a:rPr lang="is-IS" sz="3200" dirty="0"/>
              <a:t>x=rt(k,100)</a:t>
            </a:r>
          </a:p>
          <a:p>
            <a:r>
              <a:rPr lang="is-IS" sz="3200" dirty="0"/>
              <a:t>z=x^2</a:t>
            </a:r>
          </a:p>
          <a:p>
            <a:r>
              <a:rPr lang="en-US" sz="3200" dirty="0" err="1"/>
              <a:t>hist</a:t>
            </a:r>
            <a:r>
              <a:rPr lang="en-US" sz="3200" dirty="0"/>
              <a:t>(z)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1888431"/>
            <a:ext cx="52705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8939" y="3078285"/>
            <a:ext cx="11594122" cy="6477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Averages of large samples close to normal distribution.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Central  Limit Theory (CLT)</a:t>
            </a:r>
          </a:p>
        </p:txBody>
      </p:sp>
    </p:spTree>
    <p:extLst>
      <p:ext uri="{BB962C8B-B14F-4D97-AF65-F5344CB8AC3E}">
        <p14:creationId xmlns:p14="http://schemas.microsoft.com/office/powerpoint/2010/main" val="1176304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338329"/>
            <a:ext cx="3276600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par(</a:t>
            </a:r>
            <a:r>
              <a:rPr lang="en-US" sz="1600" dirty="0" err="1"/>
              <a:t>mfrow</a:t>
            </a:r>
            <a:r>
              <a:rPr lang="en-US" sz="1600" dirty="0"/>
              <a:t>=c(5,1),mar = c(3,4,1,1))</a:t>
            </a:r>
          </a:p>
          <a:p>
            <a:r>
              <a:rPr lang="en-US" sz="1600" dirty="0"/>
              <a:t>#</a:t>
            </a:r>
            <a:r>
              <a:rPr lang="en-US" sz="1600" dirty="0" err="1"/>
              <a:t>Binomia</a:t>
            </a:r>
            <a:endParaRPr lang="en-US" sz="1600" dirty="0"/>
          </a:p>
          <a:p>
            <a:r>
              <a:rPr lang="en-US" sz="1600" dirty="0"/>
              <a:t>p=.05</a:t>
            </a:r>
          </a:p>
          <a:p>
            <a:r>
              <a:rPr lang="en-US" sz="1600" dirty="0"/>
              <a:t>n=100 #number of balls</a:t>
            </a:r>
          </a:p>
          <a:p>
            <a:r>
              <a:rPr lang="en-US" sz="1600" dirty="0"/>
              <a:t>k=10000 #number of </a:t>
            </a:r>
            <a:r>
              <a:rPr lang="en-US" sz="1600" dirty="0" err="1"/>
              <a:t>Gaton</a:t>
            </a:r>
            <a:r>
              <a:rPr lang="en-US" sz="1600" dirty="0"/>
              <a:t> boards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rbinom</a:t>
            </a:r>
            <a:r>
              <a:rPr lang="en-US" sz="1600" dirty="0"/>
              <a:t>(k, </a:t>
            </a:r>
            <a:r>
              <a:rPr lang="en-US" sz="1600" dirty="0" err="1"/>
              <a:t>n,p</a:t>
            </a:r>
            <a:r>
              <a:rPr lang="en-US" sz="1600" dirty="0"/>
              <a:t>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="Binomial")</a:t>
            </a:r>
          </a:p>
          <a:p>
            <a:r>
              <a:rPr lang="en-US" sz="1600" dirty="0"/>
              <a:t>#Poisson</a:t>
            </a:r>
          </a:p>
          <a:p>
            <a:r>
              <a:rPr lang="en-US" sz="1600" dirty="0"/>
              <a:t>lambda=10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rpois</a:t>
            </a:r>
            <a:r>
              <a:rPr lang="en-US" sz="1600" dirty="0"/>
              <a:t>(k, lambda)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="Poisson")</a:t>
            </a:r>
          </a:p>
          <a:p>
            <a:r>
              <a:rPr lang="en-US" sz="1600" dirty="0"/>
              <a:t>#Chi-Square</a:t>
            </a:r>
          </a:p>
          <a:p>
            <a:r>
              <a:rPr lang="en-US" sz="1600" dirty="0"/>
              <a:t>x=</a:t>
            </a:r>
            <a:r>
              <a:rPr lang="en-US" sz="1600" dirty="0" err="1"/>
              <a:t>rchisq</a:t>
            </a:r>
            <a:r>
              <a:rPr lang="en-US" sz="1600" dirty="0"/>
              <a:t>(k,5)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="Chi-square")</a:t>
            </a:r>
          </a:p>
          <a:p>
            <a:r>
              <a:rPr lang="en-US" sz="1600" dirty="0"/>
              <a:t>#F</a:t>
            </a:r>
          </a:p>
          <a:p>
            <a:r>
              <a:rPr lang="fi-FI" sz="1600" dirty="0"/>
              <a:t>x=rf(k,10, 10000)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="F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  <a:p>
            <a:r>
              <a:rPr lang="en-US" sz="1600" dirty="0"/>
              <a:t>#t</a:t>
            </a:r>
          </a:p>
          <a:p>
            <a:r>
              <a:rPr lang="is-IS" sz="1600" dirty="0"/>
              <a:t>x=rt(k,5)</a:t>
            </a:r>
            <a:endParaRPr lang="en-US" sz="1600" dirty="0"/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="t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200" y="338328"/>
            <a:ext cx="4432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23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317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Function to get mean of n(10) variables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0900" y="2181136"/>
            <a:ext cx="7772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i2mean</a:t>
            </a:r>
            <a:r>
              <a:rPr lang="en-US" sz="3200" dirty="0"/>
              <a:t>=function(</a:t>
            </a:r>
            <a:r>
              <a:rPr lang="en-US" sz="3200" dirty="0" err="1"/>
              <a:t>x,n</a:t>
            </a:r>
            <a:r>
              <a:rPr lang="en-US" sz="3200" dirty="0"/>
              <a:t>=10){</a:t>
            </a:r>
          </a:p>
          <a:p>
            <a:r>
              <a:rPr lang="en-US" sz="3200" dirty="0"/>
              <a:t>k=length(x)</a:t>
            </a:r>
          </a:p>
          <a:p>
            <a:r>
              <a:rPr lang="en-US" sz="3200" dirty="0"/>
              <a:t>nobs=k/n</a:t>
            </a:r>
          </a:p>
          <a:p>
            <a:r>
              <a:rPr lang="en-US" sz="3200" dirty="0" err="1"/>
              <a:t>xm</a:t>
            </a:r>
            <a:r>
              <a:rPr lang="en-US" sz="3200" dirty="0"/>
              <a:t>=matrix(</a:t>
            </a:r>
            <a:r>
              <a:rPr lang="en-US" sz="3200" dirty="0" err="1"/>
              <a:t>x,nobs,n</a:t>
            </a:r>
            <a:r>
              <a:rPr lang="en-US" sz="3200" dirty="0"/>
              <a:t>)</a:t>
            </a:r>
          </a:p>
          <a:p>
            <a:r>
              <a:rPr lang="en-US" sz="3200" dirty="0"/>
              <a:t>y=</a:t>
            </a:r>
            <a:r>
              <a:rPr lang="en-US" sz="3200" dirty="0" err="1"/>
              <a:t>rowMeans</a:t>
            </a:r>
            <a:r>
              <a:rPr lang="en-US" sz="3200" dirty="0"/>
              <a:t>(</a:t>
            </a:r>
            <a:r>
              <a:rPr lang="en-US" sz="3200" dirty="0" err="1"/>
              <a:t>xm</a:t>
            </a:r>
            <a:r>
              <a:rPr lang="en-US" sz="3200" dirty="0"/>
              <a:t>)</a:t>
            </a:r>
          </a:p>
          <a:p>
            <a:r>
              <a:rPr lang="en-US" sz="3200" dirty="0"/>
              <a:t>return (y)</a:t>
            </a:r>
          </a:p>
          <a:p>
            <a:r>
              <a:rPr lang="en-US" sz="3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46115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81200" y="338329"/>
            <a:ext cx="3276600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par(</a:t>
            </a:r>
            <a:r>
              <a:rPr lang="en-US" sz="1600" dirty="0" err="1"/>
              <a:t>mfrow</a:t>
            </a:r>
            <a:r>
              <a:rPr lang="en-US" sz="1600" dirty="0"/>
              <a:t>=c(5,1),mar = c(3,4,1,1))</a:t>
            </a:r>
          </a:p>
          <a:p>
            <a:r>
              <a:rPr lang="en-US" sz="1600" dirty="0"/>
              <a:t>#</a:t>
            </a:r>
            <a:r>
              <a:rPr lang="en-US" sz="1600" dirty="0" err="1"/>
              <a:t>Binomia</a:t>
            </a:r>
            <a:endParaRPr lang="en-US" sz="1600" dirty="0"/>
          </a:p>
          <a:p>
            <a:r>
              <a:rPr lang="en-US" sz="1600" dirty="0"/>
              <a:t>p=.05</a:t>
            </a:r>
          </a:p>
          <a:p>
            <a:r>
              <a:rPr lang="en-US" sz="1600" dirty="0"/>
              <a:t>n=100 #number of balls</a:t>
            </a:r>
          </a:p>
          <a:p>
            <a:r>
              <a:rPr lang="en-US" sz="1600" dirty="0"/>
              <a:t>k=10000 #number of </a:t>
            </a:r>
            <a:r>
              <a:rPr lang="en-US" sz="1600" dirty="0" err="1"/>
              <a:t>Gaton</a:t>
            </a:r>
            <a:r>
              <a:rPr lang="en-US" sz="1600" dirty="0"/>
              <a:t> boards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rbinom</a:t>
            </a:r>
            <a:r>
              <a:rPr lang="en-US" sz="1600" dirty="0"/>
              <a:t>(k, </a:t>
            </a:r>
            <a:r>
              <a:rPr lang="en-US" sz="1600" dirty="0" err="1"/>
              <a:t>n,p</a:t>
            </a:r>
            <a:r>
              <a:rPr lang="en-US" sz="1600" dirty="0"/>
              <a:t>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="Binomial")</a:t>
            </a:r>
          </a:p>
          <a:p>
            <a:r>
              <a:rPr lang="en-US" sz="1600" dirty="0"/>
              <a:t>#Poisson</a:t>
            </a:r>
          </a:p>
          <a:p>
            <a:r>
              <a:rPr lang="en-US" sz="1600" dirty="0"/>
              <a:t>lambda=10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rpois</a:t>
            </a:r>
            <a:r>
              <a:rPr lang="en-US" sz="1600" dirty="0"/>
              <a:t>(k, lambda))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="Poisson")</a:t>
            </a:r>
          </a:p>
          <a:p>
            <a:r>
              <a:rPr lang="en-US" sz="1600" dirty="0"/>
              <a:t>#Chi-Square</a:t>
            </a:r>
          </a:p>
          <a:p>
            <a:r>
              <a:rPr lang="en-U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en-US" sz="1600" dirty="0" err="1"/>
              <a:t>rchisq</a:t>
            </a:r>
            <a:r>
              <a:rPr lang="en-US" sz="1600" dirty="0"/>
              <a:t>(k,5))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="Chi-square")</a:t>
            </a:r>
          </a:p>
          <a:p>
            <a:r>
              <a:rPr lang="en-US" sz="1600" dirty="0"/>
              <a:t>#F</a:t>
            </a:r>
          </a:p>
          <a:p>
            <a:r>
              <a:rPr lang="fi-FI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fi-FI" sz="1600" dirty="0"/>
              <a:t>rf(k,10, 10000))</a:t>
            </a:r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="F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  <a:p>
            <a:r>
              <a:rPr lang="en-US" sz="1600" dirty="0"/>
              <a:t>#t</a:t>
            </a:r>
          </a:p>
          <a:p>
            <a:r>
              <a:rPr lang="is-IS" sz="1600" dirty="0"/>
              <a:t>x=</a:t>
            </a:r>
            <a:r>
              <a:rPr lang="en-US" sz="1600" dirty="0">
                <a:solidFill>
                  <a:srgbClr val="FF0000"/>
                </a:solidFill>
              </a:rPr>
              <a:t>i2mean</a:t>
            </a:r>
            <a:r>
              <a:rPr lang="en-US" sz="1600" dirty="0"/>
              <a:t>(</a:t>
            </a:r>
            <a:r>
              <a:rPr lang="is-IS" sz="1600" dirty="0"/>
              <a:t>rt(k,5))</a:t>
            </a:r>
            <a:endParaRPr lang="en-US" sz="1600" dirty="0"/>
          </a:p>
          <a:p>
            <a:r>
              <a:rPr lang="en-US" sz="1600" dirty="0"/>
              <a:t>d=density(x)</a:t>
            </a:r>
          </a:p>
          <a:p>
            <a:r>
              <a:rPr lang="en-US" sz="1600" dirty="0"/>
              <a:t>plot(</a:t>
            </a:r>
            <a:r>
              <a:rPr lang="en-US" sz="1600" dirty="0" err="1"/>
              <a:t>d,main</a:t>
            </a:r>
            <a:r>
              <a:rPr lang="en-US" sz="1600" dirty="0"/>
              <a:t>="t </a:t>
            </a:r>
            <a:r>
              <a:rPr lang="en-US" sz="1600" dirty="0" err="1"/>
              <a:t>dist</a:t>
            </a:r>
            <a:r>
              <a:rPr lang="en-US" sz="1600" dirty="0"/>
              <a:t>")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0" y="228600"/>
            <a:ext cx="44323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88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437798" y="1223012"/>
            <a:ext cx="5486400" cy="5486400"/>
          </a:xfrm>
          <a:prstGeom prst="ellipse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0070C0"/>
              </a:gs>
              <a:gs pos="25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D8B9B17-CB69-384C-80E0-11E4C3C80A6E}"/>
              </a:ext>
            </a:extLst>
          </p:cNvPr>
          <p:cNvSpPr/>
          <p:nvPr/>
        </p:nvSpPr>
        <p:spPr>
          <a:xfrm>
            <a:off x="5520070" y="3395360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81E69D3-9880-2E4B-8D1C-CA6CB5247AA1}"/>
              </a:ext>
            </a:extLst>
          </p:cNvPr>
          <p:cNvSpPr/>
          <p:nvPr/>
        </p:nvSpPr>
        <p:spPr>
          <a:xfrm>
            <a:off x="5531057" y="1213246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FA75A0F-66E0-2448-8C1E-C5EF0DAEE8A4}"/>
              </a:ext>
            </a:extLst>
          </p:cNvPr>
          <p:cNvSpPr/>
          <p:nvPr/>
        </p:nvSpPr>
        <p:spPr>
          <a:xfrm>
            <a:off x="3577911" y="2739228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3164F2D-977A-C140-B8CE-FF937EFD90CF}"/>
              </a:ext>
            </a:extLst>
          </p:cNvPr>
          <p:cNvSpPr/>
          <p:nvPr/>
        </p:nvSpPr>
        <p:spPr>
          <a:xfrm>
            <a:off x="3625057" y="4251410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0D306BD-5B90-7B41-979A-628F679C5BCB}"/>
              </a:ext>
            </a:extLst>
          </p:cNvPr>
          <p:cNvSpPr/>
          <p:nvPr/>
        </p:nvSpPr>
        <p:spPr>
          <a:xfrm>
            <a:off x="5520070" y="5673335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FAE5B51-2F65-0349-B3F7-E3D1D951BEDB}"/>
              </a:ext>
            </a:extLst>
          </p:cNvPr>
          <p:cNvSpPr/>
          <p:nvPr/>
        </p:nvSpPr>
        <p:spPr>
          <a:xfrm>
            <a:off x="7410085" y="2826216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FB2C30-C01F-D143-B28C-953B97D69904}"/>
              </a:ext>
            </a:extLst>
          </p:cNvPr>
          <p:cNvSpPr/>
          <p:nvPr/>
        </p:nvSpPr>
        <p:spPr>
          <a:xfrm>
            <a:off x="7267620" y="4343112"/>
            <a:ext cx="1372253" cy="95170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  <a:gs pos="28000">
                <a:srgbClr val="FF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1651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Relationship among distributions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5634696" y="3608469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N(0,1)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0946" y="1394182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B(</a:t>
            </a:r>
            <a:r>
              <a:rPr lang="en-US" sz="2800" dirty="0" err="1">
                <a:solidFill>
                  <a:schemeClr val="bg1"/>
                </a:solidFill>
              </a:rPr>
              <a:t>n,p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7657" y="2990187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P(</a:t>
            </a:r>
            <a:r>
              <a:rPr lang="en-US" sz="2800" dirty="0" err="1">
                <a:solidFill>
                  <a:schemeClr val="bg1"/>
                </a:solidFill>
              </a:rPr>
              <a:t>λ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3348" y="4434810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t(n)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9497" y="5850373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(n)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8577" y="4491353"/>
            <a:ext cx="158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F(n</a:t>
            </a:r>
            <a:r>
              <a:rPr lang="en-US" sz="2800" baseline="-25000" dirty="0">
                <a:solidFill>
                  <a:schemeClr val="bg1"/>
                </a:solidFill>
              </a:rPr>
              <a:t>1</a:t>
            </a:r>
            <a:r>
              <a:rPr lang="en-US" sz="2800" dirty="0">
                <a:solidFill>
                  <a:schemeClr val="bg1"/>
                </a:solidFill>
              </a:rPr>
              <a:t>,n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2" name="Straight Arrow Connector 11"/>
          <p:cNvCxnSpPr>
            <a:cxnSpLocks/>
            <a:stCxn id="37" idx="5"/>
            <a:endCxn id="41" idx="1"/>
          </p:cNvCxnSpPr>
          <p:nvPr/>
        </p:nvCxnSpPr>
        <p:spPr>
          <a:xfrm>
            <a:off x="6702348" y="2025574"/>
            <a:ext cx="908699" cy="940016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  <a:stCxn id="37" idx="4"/>
            <a:endCxn id="43" idx="0"/>
          </p:cNvCxnSpPr>
          <p:nvPr/>
        </p:nvCxnSpPr>
        <p:spPr>
          <a:xfrm flipH="1">
            <a:off x="6206197" y="2164948"/>
            <a:ext cx="10987" cy="1230412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43" idx="4"/>
            <a:endCxn id="40" idx="0"/>
          </p:cNvCxnSpPr>
          <p:nvPr/>
        </p:nvCxnSpPr>
        <p:spPr>
          <a:xfrm>
            <a:off x="6206197" y="4347062"/>
            <a:ext cx="0" cy="1326273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40" idx="1"/>
            <a:endCxn id="39" idx="5"/>
          </p:cNvCxnSpPr>
          <p:nvPr/>
        </p:nvCxnSpPr>
        <p:spPr>
          <a:xfrm flipH="1" flipV="1">
            <a:off x="4796348" y="5063738"/>
            <a:ext cx="924684" cy="748971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stCxn id="43" idx="2"/>
            <a:endCxn id="39" idx="7"/>
          </p:cNvCxnSpPr>
          <p:nvPr/>
        </p:nvCxnSpPr>
        <p:spPr>
          <a:xfrm flipH="1">
            <a:off x="4796348" y="3871211"/>
            <a:ext cx="723722" cy="519573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40" idx="7"/>
            <a:endCxn id="36" idx="3"/>
          </p:cNvCxnSpPr>
          <p:nvPr/>
        </p:nvCxnSpPr>
        <p:spPr>
          <a:xfrm flipV="1">
            <a:off x="6691361" y="5155440"/>
            <a:ext cx="777221" cy="657269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6217184" y="4478402"/>
                <a:ext cx="77489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endParaRPr lang="en-US" sz="2400" baseline="30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184" y="4478402"/>
                <a:ext cx="774895" cy="461665"/>
              </a:xfrm>
              <a:prstGeom prst="rect">
                <a:avLst/>
              </a:prstGeom>
              <a:blipFill>
                <a:blip r:embed="rId2"/>
                <a:stretch>
                  <a:fillRect l="-59677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7267620" y="1970763"/>
            <a:ext cx="1529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λ</a:t>
            </a:r>
            <a:r>
              <a:rPr lang="en-US" sz="2400" dirty="0">
                <a:solidFill>
                  <a:schemeClr val="bg1"/>
                </a:solidFill>
              </a:rPr>
              <a:t>=</a:t>
            </a:r>
            <a:r>
              <a:rPr lang="en-US" sz="2400" dirty="0" err="1">
                <a:solidFill>
                  <a:schemeClr val="bg1"/>
                </a:solidFill>
              </a:rPr>
              <a:t>np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50BF1A-CBC8-8F42-B5A2-4B059B4EF927}"/>
              </a:ext>
            </a:extLst>
          </p:cNvPr>
          <p:cNvSpPr/>
          <p:nvPr/>
        </p:nvSpPr>
        <p:spPr>
          <a:xfrm>
            <a:off x="3672585" y="2947957"/>
            <a:ext cx="114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b(p)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F0B185A-C5B2-D74F-BDC4-1716DEC8A773}"/>
              </a:ext>
            </a:extLst>
          </p:cNvPr>
          <p:cNvCxnSpPr>
            <a:cxnSpLocks/>
            <a:stCxn id="38" idx="7"/>
            <a:endCxn id="37" idx="3"/>
          </p:cNvCxnSpPr>
          <p:nvPr/>
        </p:nvCxnSpPr>
        <p:spPr>
          <a:xfrm flipV="1">
            <a:off x="4749202" y="2025574"/>
            <a:ext cx="982817" cy="853028"/>
          </a:xfrm>
          <a:prstGeom prst="straightConnector1">
            <a:avLst/>
          </a:prstGeom>
          <a:ln w="38100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566EFA80-47F7-EB43-AD3D-DA30C9316F14}"/>
              </a:ext>
            </a:extLst>
          </p:cNvPr>
          <p:cNvSpPr/>
          <p:nvPr/>
        </p:nvSpPr>
        <p:spPr>
          <a:xfrm>
            <a:off x="4191906" y="1970763"/>
            <a:ext cx="1529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 trials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7E8D61-8ADE-6E4A-BD27-CFDBCBD4BF59}"/>
                  </a:ext>
                </a:extLst>
              </p:cNvPr>
              <p:cNvSpPr txBox="1"/>
              <p:nvPr/>
            </p:nvSpPr>
            <p:spPr>
              <a:xfrm>
                <a:off x="4983472" y="4367993"/>
                <a:ext cx="822148" cy="6541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7E8D61-8ADE-6E4A-BD27-CFDBCBD4B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3472" y="4367993"/>
                <a:ext cx="822148" cy="654153"/>
              </a:xfrm>
              <a:prstGeom prst="rect">
                <a:avLst/>
              </a:prstGeom>
              <a:blipFill>
                <a:blip r:embed="rId3"/>
                <a:stretch>
                  <a:fillRect r="-3030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37973C-5FC8-9845-A893-62B3213175EC}"/>
                  </a:ext>
                </a:extLst>
              </p:cNvPr>
              <p:cNvSpPr txBox="1"/>
              <p:nvPr/>
            </p:nvSpPr>
            <p:spPr>
              <a:xfrm>
                <a:off x="7069684" y="5499482"/>
                <a:ext cx="746936" cy="6958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37973C-5FC8-9845-A893-62B321317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684" y="5499482"/>
                <a:ext cx="746936" cy="695896"/>
              </a:xfrm>
              <a:prstGeom prst="rect">
                <a:avLst/>
              </a:prstGeom>
              <a:blipFill>
                <a:blip r:embed="rId4"/>
                <a:stretch>
                  <a:fillRect l="-6780" r="-169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4445CC59-8820-2A4B-BDD1-8F84738E9E5B}"/>
              </a:ext>
            </a:extLst>
          </p:cNvPr>
          <p:cNvSpPr/>
          <p:nvPr/>
        </p:nvSpPr>
        <p:spPr>
          <a:xfrm rot="16200000">
            <a:off x="5640013" y="2411910"/>
            <a:ext cx="15291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Normalize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49B7330-C54B-D940-A312-C7B0BFFBE893}"/>
              </a:ext>
            </a:extLst>
          </p:cNvPr>
          <p:cNvSpPr/>
          <p:nvPr/>
        </p:nvSpPr>
        <p:spPr>
          <a:xfrm rot="16200000">
            <a:off x="5353624" y="2485332"/>
            <a:ext cx="995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P=0.5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big n</a:t>
            </a:r>
          </a:p>
        </p:txBody>
      </p:sp>
    </p:spTree>
    <p:extLst>
      <p:ext uri="{BB962C8B-B14F-4D97-AF65-F5344CB8AC3E}">
        <p14:creationId xmlns:p14="http://schemas.microsoft.com/office/powerpoint/2010/main" val="2501947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674796"/>
              </p:ext>
            </p:extLst>
          </p:nvPr>
        </p:nvGraphicFramePr>
        <p:xfrm>
          <a:off x="633047" y="1494692"/>
          <a:ext cx="11095892" cy="475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773">
                  <a:extLst>
                    <a:ext uri="{9D8B030D-6E8A-4147-A177-3AD203B41FA5}">
                      <a16:colId xmlns:a16="http://schemas.microsoft.com/office/drawing/2014/main" val="660596912"/>
                    </a:ext>
                  </a:extLst>
                </a:gridCol>
                <a:gridCol w="139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12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5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55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47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Features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b(p)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B(</a:t>
                      </a:r>
                      <a:r>
                        <a:rPr lang="en-US" sz="2800" dirty="0" err="1"/>
                        <a:t>n,p</a:t>
                      </a:r>
                      <a:r>
                        <a:rPr lang="en-US" sz="2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</a:t>
                      </a:r>
                      <a:r>
                        <a:rPr lang="en-US" sz="2800" dirty="0" err="1"/>
                        <a:t>λ</a:t>
                      </a:r>
                      <a:r>
                        <a:rPr lang="en-US" sz="28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N(0,1)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X2(n)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F(n1,n2)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t(n)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Mean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np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λ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n2/(n2-2)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Variance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P(1-p)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np</a:t>
                      </a:r>
                      <a:r>
                        <a:rPr lang="en-US" sz="2800" dirty="0"/>
                        <a:t>(1-p)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λ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n/(n-2)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Range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 or 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&gt;=0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(-∞,∞)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&gt;0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(-∞,∞)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17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Symmetry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5351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Distribution features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43354"/>
              </p:ext>
            </p:extLst>
          </p:nvPr>
        </p:nvGraphicFramePr>
        <p:xfrm>
          <a:off x="8689039" y="3707734"/>
          <a:ext cx="5923868" cy="42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486400" imgH="393700" progId="Word.Document.12">
                  <p:embed/>
                </p:oleObj>
              </mc:Choice>
              <mc:Fallback>
                <p:oleObj name="Document" r:id="rId3" imgW="5486400" imgH="393700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89039" y="3707734"/>
                        <a:ext cx="5923868" cy="42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695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Distributions: Bernoulli, Binomial, Normal, X2, t, and F</a:t>
            </a:r>
          </a:p>
          <a:p>
            <a:r>
              <a:rPr lang="en-US" dirty="0"/>
              <a:t>Relationship</a:t>
            </a:r>
          </a:p>
          <a:p>
            <a:r>
              <a:rPr lang="en-US" dirty="0"/>
              <a:t>Characteristics (mean, variance, range, and symmetry)</a:t>
            </a:r>
          </a:p>
          <a:p>
            <a:r>
              <a:rPr lang="en-US" dirty="0"/>
              <a:t>CLT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Expectation</a:t>
            </a:r>
          </a:p>
        </p:txBody>
      </p:sp>
    </p:spTree>
    <p:extLst>
      <p:ext uri="{BB962C8B-B14F-4D97-AF65-F5344CB8AC3E}">
        <p14:creationId xmlns:p14="http://schemas.microsoft.com/office/powerpoint/2010/main" val="237288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C3ECA-2EBC-7B4A-A9BA-B42905C97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78" t="10384" r="42916" b="54540"/>
          <a:stretch/>
        </p:blipFill>
        <p:spPr>
          <a:xfrm>
            <a:off x="4334933" y="0"/>
            <a:ext cx="4182532" cy="233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21" b="50321"/>
          <a:stretch/>
        </p:blipFill>
        <p:spPr>
          <a:xfrm>
            <a:off x="0" y="3852809"/>
            <a:ext cx="12192000" cy="300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6B3D6-7A1A-3446-8C1E-B3401F69E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25" r="15825" b="2572"/>
          <a:stretch/>
        </p:blipFill>
        <p:spPr>
          <a:xfrm>
            <a:off x="-1" y="0"/>
            <a:ext cx="12192001" cy="385280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2D131B-D931-AB48-BF8A-0B439522B32E}"/>
              </a:ext>
            </a:extLst>
          </p:cNvPr>
          <p:cNvCxnSpPr>
            <a:cxnSpLocks/>
          </p:cNvCxnSpPr>
          <p:nvPr/>
        </p:nvCxnSpPr>
        <p:spPr>
          <a:xfrm flipH="1">
            <a:off x="102742" y="205483"/>
            <a:ext cx="5291191" cy="3565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FE3ED2-8FC2-AD4D-9BF1-E1ED70282DAF}"/>
              </a:ext>
            </a:extLst>
          </p:cNvPr>
          <p:cNvCxnSpPr>
            <a:cxnSpLocks/>
          </p:cNvCxnSpPr>
          <p:nvPr/>
        </p:nvCxnSpPr>
        <p:spPr>
          <a:xfrm>
            <a:off x="6893960" y="205483"/>
            <a:ext cx="5298040" cy="3565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E09520B7-43CC-4A40-BCDA-F186CC250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42170"/>
              </p:ext>
            </p:extLst>
          </p:nvPr>
        </p:nvGraphicFramePr>
        <p:xfrm>
          <a:off x="-113016" y="3842636"/>
          <a:ext cx="57329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297">
                  <a:extLst>
                    <a:ext uri="{9D8B030D-6E8A-4147-A177-3AD203B41FA5}">
                      <a16:colId xmlns:a16="http://schemas.microsoft.com/office/drawing/2014/main" val="3135051126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35534276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533371213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95539605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3227742805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695572079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3610714944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2903842278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4278812150"/>
                    </a:ext>
                  </a:extLst>
                </a:gridCol>
                <a:gridCol w="573297">
                  <a:extLst>
                    <a:ext uri="{9D8B030D-6E8A-4147-A177-3AD203B41FA5}">
                      <a16:colId xmlns:a16="http://schemas.microsoft.com/office/drawing/2014/main" val="12742679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5172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8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D3D82-8816-2BCD-A8B8-489960DD1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ABF400-B678-CC46-01B1-E3E9231F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673" y="597876"/>
            <a:ext cx="10515600" cy="64346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Galton Board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BA6A5A-8604-285F-A38B-D69597DE5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8" r="3221" b="22071"/>
          <a:stretch/>
        </p:blipFill>
        <p:spPr>
          <a:xfrm>
            <a:off x="0" y="1680959"/>
            <a:ext cx="12180946" cy="51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03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Named after Swiss mathematician Jacob Bernoulli</a:t>
            </a:r>
          </a:p>
          <a:p>
            <a:r>
              <a:rPr lang="en-US" dirty="0"/>
              <a:t>A single event (Bernoulli trial) has successful rate of p. </a:t>
            </a:r>
          </a:p>
          <a:p>
            <a:r>
              <a:rPr lang="en-US" dirty="0"/>
              <a:t>Two outcomes:  1 (success) and 0 (fail)</a:t>
            </a:r>
          </a:p>
          <a:p>
            <a:r>
              <a:rPr lang="en-US" dirty="0"/>
              <a:t>P(1)=p and P(0)=1-p</a:t>
            </a:r>
          </a:p>
          <a:p>
            <a:r>
              <a:rPr lang="en-US" dirty="0"/>
              <a:t>Mean: p</a:t>
            </a:r>
          </a:p>
          <a:p>
            <a:r>
              <a:rPr lang="en-US" dirty="0"/>
              <a:t>Variance: p(1-p)</a:t>
            </a:r>
          </a:p>
          <a:p>
            <a:r>
              <a:rPr lang="en-US" dirty="0"/>
              <a:t>Notation: b(p)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Bernoulli trial distribution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F4B77-16A2-3440-A949-6E68F60E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50" y="200025"/>
            <a:ext cx="1536700" cy="162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4ED8C-1E4A-AA16-E20E-21BB2B2AA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7350" y="5264150"/>
            <a:ext cx="1612900" cy="15113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93E5B6D-CF0E-A397-024F-06296392F873}"/>
              </a:ext>
            </a:extLst>
          </p:cNvPr>
          <p:cNvSpPr/>
          <p:nvPr/>
        </p:nvSpPr>
        <p:spPr>
          <a:xfrm rot="5400000">
            <a:off x="10655445" y="5591076"/>
            <a:ext cx="423694" cy="492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6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69277" y="1825625"/>
            <a:ext cx="7887217" cy="4351338"/>
          </a:xfrm>
        </p:spPr>
        <p:txBody>
          <a:bodyPr/>
          <a:lstStyle/>
          <a:p>
            <a:r>
              <a:rPr lang="en-US" b="1" dirty="0"/>
              <a:t>Multiple (n) Bernoulli trials</a:t>
            </a:r>
            <a:r>
              <a:rPr lang="en-US" dirty="0"/>
              <a:t> each has success rate of p. </a:t>
            </a:r>
          </a:p>
          <a:p>
            <a:r>
              <a:rPr lang="en-US" dirty="0"/>
              <a:t>The total number of success is a random variable, x</a:t>
            </a:r>
          </a:p>
          <a:p>
            <a:r>
              <a:rPr lang="en-US" dirty="0"/>
              <a:t> Range from zero to n. </a:t>
            </a:r>
          </a:p>
          <a:p>
            <a:r>
              <a:rPr lang="en-US" dirty="0"/>
              <a:t>The probability is c(n, x)</a:t>
            </a:r>
            <a:r>
              <a:rPr lang="en-US" dirty="0" err="1"/>
              <a:t>p</a:t>
            </a:r>
            <a:r>
              <a:rPr lang="en-US" baseline="30000" dirty="0" err="1"/>
              <a:t>x</a:t>
            </a:r>
            <a:r>
              <a:rPr lang="en-US" dirty="0"/>
              <a:t>(1-p)</a:t>
            </a:r>
            <a:r>
              <a:rPr lang="en-US" baseline="30000" dirty="0"/>
              <a:t>(n-x) </a:t>
            </a:r>
            <a:r>
              <a:rPr lang="en-US" dirty="0"/>
              <a:t>,where c(n, x) is number of combinations of choosing x from n.</a:t>
            </a:r>
          </a:p>
          <a:p>
            <a:r>
              <a:rPr lang="en-US" dirty="0"/>
              <a:t>Notation: B(n, p)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8434754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distribution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D4928B-1F9A-F049-BDC3-04DE866BA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9" r="9972"/>
          <a:stretch/>
        </p:blipFill>
        <p:spPr>
          <a:xfrm>
            <a:off x="9272954" y="0"/>
            <a:ext cx="2919046" cy="685800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69D1EA85-9799-F435-2AAD-96D795961963}"/>
              </a:ext>
            </a:extLst>
          </p:cNvPr>
          <p:cNvSpPr/>
          <p:nvPr/>
        </p:nvSpPr>
        <p:spPr>
          <a:xfrm>
            <a:off x="8592671" y="474522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3743456C-7D9F-C922-AF1A-4B6239C73E78}"/>
              </a:ext>
            </a:extLst>
          </p:cNvPr>
          <p:cNvSpPr/>
          <p:nvPr/>
        </p:nvSpPr>
        <p:spPr>
          <a:xfrm>
            <a:off x="8592671" y="1387335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E2B1B741-FDC8-738C-03FE-8B41D58B3278}"/>
              </a:ext>
            </a:extLst>
          </p:cNvPr>
          <p:cNvSpPr/>
          <p:nvPr/>
        </p:nvSpPr>
        <p:spPr>
          <a:xfrm>
            <a:off x="8592671" y="2271899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A6D1CE1-C6CE-A8FC-BDE7-B2C426E6142B}"/>
              </a:ext>
            </a:extLst>
          </p:cNvPr>
          <p:cNvSpPr/>
          <p:nvPr/>
        </p:nvSpPr>
        <p:spPr>
          <a:xfrm>
            <a:off x="8592671" y="3169256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15248B9C-5102-B1A1-8C2E-532C4D8EC13A}"/>
              </a:ext>
            </a:extLst>
          </p:cNvPr>
          <p:cNvSpPr/>
          <p:nvPr/>
        </p:nvSpPr>
        <p:spPr>
          <a:xfrm>
            <a:off x="8592671" y="4245676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61C53608-FF54-F490-5452-87255C351C5F}"/>
              </a:ext>
            </a:extLst>
          </p:cNvPr>
          <p:cNvSpPr/>
          <p:nvPr/>
        </p:nvSpPr>
        <p:spPr>
          <a:xfrm>
            <a:off x="8592671" y="5346702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2BE609C-A501-FA78-151E-E43F87F7FD3D}"/>
              </a:ext>
            </a:extLst>
          </p:cNvPr>
          <p:cNvSpPr/>
          <p:nvPr/>
        </p:nvSpPr>
        <p:spPr>
          <a:xfrm>
            <a:off x="8592671" y="6447728"/>
            <a:ext cx="537882" cy="3765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BA1307-5A02-AF28-AF65-E32C1C3DE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7350" y="5264150"/>
            <a:ext cx="1612900" cy="15113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851B2E9-1CD1-96AC-E8A2-2488ABF47322}"/>
              </a:ext>
            </a:extLst>
          </p:cNvPr>
          <p:cNvSpPr/>
          <p:nvPr/>
        </p:nvSpPr>
        <p:spPr>
          <a:xfrm rot="5400000">
            <a:off x="11159534" y="5227663"/>
            <a:ext cx="423694" cy="492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3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Mean=</a:t>
            </a:r>
            <a:r>
              <a:rPr lang="en-US" sz="3200" dirty="0" err="1"/>
              <a:t>np</a:t>
            </a:r>
            <a:endParaRPr lang="en-US" sz="3200" dirty="0"/>
          </a:p>
          <a:p>
            <a:r>
              <a:rPr lang="en-US" sz="3200" dirty="0"/>
              <a:t>Variance=np(1-p)</a:t>
            </a:r>
          </a:p>
          <a:p>
            <a:r>
              <a:rPr lang="en-US" sz="3200" dirty="0"/>
              <a:t>&gt;=0</a:t>
            </a:r>
          </a:p>
          <a:p>
            <a:r>
              <a:rPr lang="en-US" sz="3200" dirty="0"/>
              <a:t>Symmetric only if  p=.5</a:t>
            </a:r>
          </a:p>
          <a:p>
            <a:r>
              <a:rPr lang="en-US" sz="3200" dirty="0"/>
              <a:t>When n is large, binomial is close to normal distribution</a:t>
            </a:r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Properties of Binomial distribution </a:t>
            </a:r>
          </a:p>
        </p:txBody>
      </p:sp>
    </p:spTree>
    <p:extLst>
      <p:ext uri="{BB962C8B-B14F-4D97-AF65-F5344CB8AC3E}">
        <p14:creationId xmlns:p14="http://schemas.microsoft.com/office/powerpoint/2010/main" val="74769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160"/>
          <p:cNvSpPr txBox="1"/>
          <p:nvPr/>
        </p:nvSpPr>
        <p:spPr>
          <a:xfrm>
            <a:off x="1841502" y="897619"/>
            <a:ext cx="264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x~B</a:t>
            </a:r>
            <a:r>
              <a:rPr lang="en-US" sz="2000" dirty="0"/>
              <a:t>(n, p)</a:t>
            </a:r>
          </a:p>
          <a:p>
            <a:r>
              <a:rPr lang="en-US" sz="2000" dirty="0"/>
              <a:t>n trials each with p successful rate.</a:t>
            </a:r>
          </a:p>
          <a:p>
            <a:r>
              <a:rPr lang="en-US" sz="2000" dirty="0"/>
              <a:t>The total number of successes is a random variable, x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799" y="0"/>
            <a:ext cx="10286989" cy="88227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Binomial distribution on the  Galton board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965700" y="1252728"/>
            <a:ext cx="0" cy="584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00734" y="1252728"/>
            <a:ext cx="12700" cy="584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843252" y="1851984"/>
            <a:ext cx="3134043" cy="30349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867776" y="6430966"/>
            <a:ext cx="6920623" cy="159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00734" y="1866082"/>
            <a:ext cx="2913064" cy="30223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riangle 22"/>
          <p:cNvSpPr/>
          <p:nvPr/>
        </p:nvSpPr>
        <p:spPr>
          <a:xfrm>
            <a:off x="5121275" y="1993900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riangle 23"/>
          <p:cNvSpPr/>
          <p:nvPr/>
        </p:nvSpPr>
        <p:spPr>
          <a:xfrm>
            <a:off x="4514850" y="26243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/>
          <p:cNvSpPr/>
          <p:nvPr/>
        </p:nvSpPr>
        <p:spPr>
          <a:xfrm>
            <a:off x="5673724" y="26243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le 27"/>
          <p:cNvSpPr/>
          <p:nvPr/>
        </p:nvSpPr>
        <p:spPr>
          <a:xfrm>
            <a:off x="5121275" y="3295650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/>
          <p:cNvSpPr/>
          <p:nvPr/>
        </p:nvSpPr>
        <p:spPr>
          <a:xfrm>
            <a:off x="4514850" y="392607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angle 29"/>
          <p:cNvSpPr/>
          <p:nvPr/>
        </p:nvSpPr>
        <p:spPr>
          <a:xfrm>
            <a:off x="5673724" y="392607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riangle 30"/>
          <p:cNvSpPr/>
          <p:nvPr/>
        </p:nvSpPr>
        <p:spPr>
          <a:xfrm>
            <a:off x="3935414" y="3295649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/>
          <p:cNvSpPr/>
          <p:nvPr/>
        </p:nvSpPr>
        <p:spPr>
          <a:xfrm>
            <a:off x="3328989" y="3926077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iangle 33"/>
          <p:cNvSpPr/>
          <p:nvPr/>
        </p:nvSpPr>
        <p:spPr>
          <a:xfrm>
            <a:off x="6307136" y="3295649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riangle 35"/>
          <p:cNvSpPr/>
          <p:nvPr/>
        </p:nvSpPr>
        <p:spPr>
          <a:xfrm>
            <a:off x="6859585" y="3926077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/>
          <p:cNvSpPr/>
          <p:nvPr/>
        </p:nvSpPr>
        <p:spPr>
          <a:xfrm>
            <a:off x="3908424" y="4556505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/>
          <p:cNvSpPr/>
          <p:nvPr/>
        </p:nvSpPr>
        <p:spPr>
          <a:xfrm>
            <a:off x="5114926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iangle 40"/>
          <p:cNvSpPr/>
          <p:nvPr/>
        </p:nvSpPr>
        <p:spPr>
          <a:xfrm>
            <a:off x="2722563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/>
          <p:cNvSpPr/>
          <p:nvPr/>
        </p:nvSpPr>
        <p:spPr>
          <a:xfrm>
            <a:off x="6253159" y="4556504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/>
          <p:cNvSpPr/>
          <p:nvPr/>
        </p:nvSpPr>
        <p:spPr>
          <a:xfrm>
            <a:off x="7412034" y="4542028"/>
            <a:ext cx="552449" cy="2921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1843952" y="4902012"/>
            <a:ext cx="10809" cy="15196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8788398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957511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4159247" y="4888480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365749" y="4874892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6503982" y="4848604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7688257" y="4848604"/>
            <a:ext cx="25400" cy="15730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268187" y="1266949"/>
            <a:ext cx="320040" cy="320040"/>
          </a:xfrm>
          <a:prstGeom prst="ellipse">
            <a:avLst/>
          </a:prstGeom>
          <a:gradFill>
            <a:gsLst>
              <a:gs pos="0">
                <a:srgbClr val="FF2802"/>
              </a:gs>
              <a:gs pos="74000">
                <a:srgbClr val="FF4331"/>
              </a:gs>
              <a:gs pos="83000">
                <a:srgbClr val="FF8976"/>
              </a:gs>
              <a:gs pos="100000">
                <a:srgbClr val="FFAA9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roup 185"/>
          <p:cNvGrpSpPr/>
          <p:nvPr/>
        </p:nvGrpSpPr>
        <p:grpSpPr>
          <a:xfrm>
            <a:off x="2508006" y="5009396"/>
            <a:ext cx="5646185" cy="1413409"/>
            <a:chOff x="984005" y="5009395"/>
            <a:chExt cx="5646185" cy="1413409"/>
          </a:xfrm>
        </p:grpSpPr>
        <p:sp>
          <p:nvSpPr>
            <p:cNvPr id="61" name="Oval 60"/>
            <p:cNvSpPr/>
            <p:nvPr/>
          </p:nvSpPr>
          <p:spPr>
            <a:xfrm>
              <a:off x="3863491" y="60896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234658" y="608634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589779" y="60850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2720490" y="60850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3091657" y="6081772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3446778" y="608050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1502009" y="6084820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1873176" y="608151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2228297" y="60802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84005" y="607769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310150" y="610276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5029500" y="609917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400667" y="6095870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755788" y="6094602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3119119" y="5735009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3478696" y="573311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3909793" y="573268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951987" y="5730194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297594" y="572757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755104" y="572442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5289855" y="5747877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4261717" y="5744548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93739" y="573958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0002" y="5739606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3930490" y="536592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4301657" y="536262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3904364" y="502166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3158656" y="5358049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3513777" y="5356781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3431062" y="5009395"/>
              <a:ext cx="320040" cy="320040"/>
            </a:xfrm>
            <a:prstGeom prst="ellipse">
              <a:avLst/>
            </a:prstGeom>
            <a:gradFill>
              <a:gsLst>
                <a:gs pos="0">
                  <a:srgbClr val="FF2802"/>
                </a:gs>
                <a:gs pos="74000">
                  <a:srgbClr val="FF4331"/>
                </a:gs>
                <a:gs pos="83000">
                  <a:srgbClr val="FF8976"/>
                </a:gs>
                <a:gs pos="100000">
                  <a:srgbClr val="FFAA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244826" y="1450331"/>
            <a:ext cx="6254017" cy="3627952"/>
            <a:chOff x="720825" y="1450330"/>
            <a:chExt cx="6254017" cy="3627952"/>
          </a:xfrm>
        </p:grpSpPr>
        <p:sp>
          <p:nvSpPr>
            <p:cNvPr id="135" name="TextBox 134"/>
            <p:cNvSpPr txBox="1"/>
            <p:nvPr/>
          </p:nvSpPr>
          <p:spPr>
            <a:xfrm>
              <a:off x="3511874" y="369639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6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414826" y="3680329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673431" y="3684089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4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518058" y="2359423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2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1902481" y="3086092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1330029" y="3695230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20825" y="4369232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25752" y="4370396"/>
              <a:ext cx="7715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10</a:t>
              </a: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805622" y="435433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064227" y="4358091"/>
              <a:ext cx="7030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10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6402390" y="4331857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310042" y="434037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5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548337" y="238757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/>
                <a:t>1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4617068" y="2414315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084326" y="3087256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987278" y="307119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3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245883" y="3074951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610707" y="1450330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5774749" y="3721424"/>
              <a:ext cx="572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1</a:t>
              </a:r>
            </a:p>
          </p:txBody>
        </p:sp>
      </p:grpSp>
      <p:grpSp>
        <p:nvGrpSpPr>
          <p:cNvPr id="188" name="Group 187"/>
          <p:cNvGrpSpPr/>
          <p:nvPr/>
        </p:nvGrpSpPr>
        <p:grpSpPr>
          <a:xfrm>
            <a:off x="5454492" y="883235"/>
            <a:ext cx="2471899" cy="1081992"/>
            <a:chOff x="3930491" y="883235"/>
            <a:chExt cx="2471899" cy="1081992"/>
          </a:xfrm>
        </p:grpSpPr>
        <p:cxnSp>
          <p:nvCxnSpPr>
            <p:cNvPr id="153" name="Straight Connector 152"/>
            <p:cNvCxnSpPr/>
            <p:nvPr/>
          </p:nvCxnSpPr>
          <p:spPr>
            <a:xfrm flipH="1">
              <a:off x="3930491" y="1192644"/>
              <a:ext cx="979328" cy="772583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4618420" y="883235"/>
              <a:ext cx="178397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p=0.5, </a:t>
              </a:r>
            </a:p>
            <a:p>
              <a:pPr algn="ctr"/>
              <a:r>
                <a:rPr lang="en-US" sz="2000" dirty="0"/>
                <a:t>Left-fail </a:t>
              </a:r>
            </a:p>
            <a:p>
              <a:pPr algn="ctr"/>
              <a:r>
                <a:rPr lang="en-US" sz="2000" dirty="0"/>
                <a:t>Right-success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5371309" y="1578556"/>
            <a:ext cx="5312875" cy="2966743"/>
            <a:chOff x="3847308" y="1578555"/>
            <a:chExt cx="5312875" cy="2966743"/>
          </a:xfrm>
        </p:grpSpPr>
        <p:cxnSp>
          <p:nvCxnSpPr>
            <p:cNvPr id="150" name="Straight Connector 149"/>
            <p:cNvCxnSpPr/>
            <p:nvPr/>
          </p:nvCxnSpPr>
          <p:spPr>
            <a:xfrm flipH="1">
              <a:off x="3847308" y="1978665"/>
              <a:ext cx="5296692" cy="3620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/>
            <p:cNvSpPr txBox="1"/>
            <p:nvPr/>
          </p:nvSpPr>
          <p:spPr>
            <a:xfrm>
              <a:off x="8106802" y="1578555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n=1</a:t>
              </a:r>
            </a:p>
          </p:txBody>
        </p:sp>
        <p:cxnSp>
          <p:nvCxnSpPr>
            <p:cNvPr id="163" name="Straight Connector 162"/>
            <p:cNvCxnSpPr>
              <a:endCxn id="25" idx="0"/>
            </p:cNvCxnSpPr>
            <p:nvPr/>
          </p:nvCxnSpPr>
          <p:spPr>
            <a:xfrm flipH="1">
              <a:off x="4425948" y="2574685"/>
              <a:ext cx="4718052" cy="4964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8106802" y="2174575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n=2</a:t>
              </a:r>
            </a:p>
          </p:txBody>
        </p:sp>
        <p:cxnSp>
          <p:nvCxnSpPr>
            <p:cNvPr id="166" name="Straight Connector 165"/>
            <p:cNvCxnSpPr>
              <a:endCxn id="34" idx="0"/>
            </p:cNvCxnSpPr>
            <p:nvPr/>
          </p:nvCxnSpPr>
          <p:spPr>
            <a:xfrm flipH="1">
              <a:off x="5059360" y="3261389"/>
              <a:ext cx="4084640" cy="342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8106802" y="2861279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n=3</a:t>
              </a:r>
            </a:p>
          </p:txBody>
        </p:sp>
        <p:cxnSp>
          <p:nvCxnSpPr>
            <p:cNvPr id="169" name="Straight Connector 168"/>
            <p:cNvCxnSpPr>
              <a:endCxn id="36" idx="0"/>
            </p:cNvCxnSpPr>
            <p:nvPr/>
          </p:nvCxnSpPr>
          <p:spPr>
            <a:xfrm flipH="1">
              <a:off x="5611809" y="3908237"/>
              <a:ext cx="3548374" cy="178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8122985" y="3508127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n=4</a:t>
              </a:r>
            </a:p>
          </p:txBody>
        </p:sp>
        <p:cxnSp>
          <p:nvCxnSpPr>
            <p:cNvPr id="172" name="Straight Connector 171"/>
            <p:cNvCxnSpPr>
              <a:endCxn id="46" idx="0"/>
            </p:cNvCxnSpPr>
            <p:nvPr/>
          </p:nvCxnSpPr>
          <p:spPr>
            <a:xfrm flipH="1" flipV="1">
              <a:off x="6164258" y="4542028"/>
              <a:ext cx="2979742" cy="327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8106802" y="4145188"/>
              <a:ext cx="8916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n=5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2282917" y="6334924"/>
            <a:ext cx="8358008" cy="553245"/>
            <a:chOff x="758917" y="6334923"/>
            <a:chExt cx="8358008" cy="553245"/>
          </a:xfrm>
        </p:grpSpPr>
        <p:sp>
          <p:nvSpPr>
            <p:cNvPr id="175" name="TextBox 174"/>
            <p:cNvSpPr txBox="1"/>
            <p:nvPr/>
          </p:nvSpPr>
          <p:spPr>
            <a:xfrm>
              <a:off x="758917" y="6363784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0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940762" y="6364948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1843714" y="634888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102319" y="635264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440482" y="6363784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5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348134" y="6334923"/>
              <a:ext cx="5724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4</a:t>
              </a:r>
            </a:p>
          </p:txBody>
        </p:sp>
        <p:cxnSp>
          <p:nvCxnSpPr>
            <p:cNvPr id="181" name="Straight Connector 180"/>
            <p:cNvCxnSpPr>
              <a:stCxn id="182" idx="1"/>
              <a:endCxn id="179" idx="3"/>
            </p:cNvCxnSpPr>
            <p:nvPr/>
          </p:nvCxnSpPr>
          <p:spPr>
            <a:xfrm flipH="1">
              <a:off x="7012934" y="6625394"/>
              <a:ext cx="673363" cy="0"/>
            </a:xfrm>
            <a:prstGeom prst="line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/>
            <p:cNvSpPr txBox="1"/>
            <p:nvPr/>
          </p:nvSpPr>
          <p:spPr>
            <a:xfrm>
              <a:off x="7686297" y="6425339"/>
              <a:ext cx="14306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Outcome</a:t>
              </a:r>
            </a:p>
          </p:txBody>
        </p:sp>
      </p:grpSp>
      <p:sp>
        <p:nvSpPr>
          <p:cNvPr id="191" name="TextBox 190"/>
          <p:cNvSpPr txBox="1"/>
          <p:nvPr/>
        </p:nvSpPr>
        <p:spPr>
          <a:xfrm>
            <a:off x="7713657" y="902681"/>
            <a:ext cx="2927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x=</a:t>
            </a:r>
            <a:r>
              <a:rPr lang="en-US" sz="2000" dirty="0" err="1"/>
              <a:t>rbinom</a:t>
            </a:r>
            <a:r>
              <a:rPr lang="en-US" sz="2000" dirty="0"/>
              <a:t>(10000,5,0.5)</a:t>
            </a:r>
          </a:p>
        </p:txBody>
      </p:sp>
    </p:spTree>
    <p:extLst>
      <p:ext uri="{BB962C8B-B14F-4D97-AF65-F5344CB8AC3E}">
        <p14:creationId xmlns:p14="http://schemas.microsoft.com/office/powerpoint/2010/main" val="81791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Words>2192</Words>
  <Application>Microsoft Macintosh PowerPoint</Application>
  <PresentationFormat>Widescreen</PresentationFormat>
  <Paragraphs>499</Paragraphs>
  <Slides>37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Office Theme</vt:lpstr>
      <vt:lpstr>Document</vt:lpstr>
      <vt:lpstr>Statistical Genomics</vt:lpstr>
      <vt:lpstr>Outline</vt:lpstr>
      <vt:lpstr>Galton Board</vt:lpstr>
      <vt:lpstr>PowerPoint Presentation</vt:lpstr>
      <vt:lpstr>Galton Board</vt:lpstr>
      <vt:lpstr>Bernoulli trial distribution </vt:lpstr>
      <vt:lpstr>Binomial distribution </vt:lpstr>
      <vt:lpstr>Properties of Binomial distribution </vt:lpstr>
      <vt:lpstr>Binomial distribution on the  Galton board</vt:lpstr>
      <vt:lpstr>Binomial in R</vt:lpstr>
      <vt:lpstr>Galton Board, Statistics and R</vt:lpstr>
      <vt:lpstr>Different probability of success</vt:lpstr>
      <vt:lpstr>Standardization</vt:lpstr>
      <vt:lpstr>Plot on density</vt:lpstr>
      <vt:lpstr>Normal distribution</vt:lpstr>
      <vt:lpstr>Standard normal distribution</vt:lpstr>
      <vt:lpstr>Normal distribution in R</vt:lpstr>
      <vt:lpstr>Binomial vs. Normal</vt:lpstr>
      <vt:lpstr>What is the probability of x=80? </vt:lpstr>
      <vt:lpstr>Poisson distribution</vt:lpstr>
      <vt:lpstr>Poisson distribution in R</vt:lpstr>
      <vt:lpstr>Approximation by binomial</vt:lpstr>
      <vt:lpstr>Distribution derived from normal distribution</vt:lpstr>
      <vt:lpstr>Two normal distribution variables</vt:lpstr>
      <vt:lpstr>Chi square (x2) distribution</vt:lpstr>
      <vt:lpstr>Chi square distribution in R</vt:lpstr>
      <vt:lpstr>F distribution</vt:lpstr>
      <vt:lpstr>t distribution</vt:lpstr>
      <vt:lpstr>t distribution in R</vt:lpstr>
      <vt:lpstr>Relationship between t and F </vt:lpstr>
      <vt:lpstr>Central  Limit Theory (CLT)</vt:lpstr>
      <vt:lpstr>PowerPoint Presentation</vt:lpstr>
      <vt:lpstr>Function to get mean of n(10) variables</vt:lpstr>
      <vt:lpstr>PowerPoint Presentation</vt:lpstr>
      <vt:lpstr>Relationship among distributions</vt:lpstr>
      <vt:lpstr>Distribution features</vt:lpstr>
      <vt:lpstr>Expectation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78</cp:revision>
  <dcterms:created xsi:type="dcterms:W3CDTF">2020-01-18T23:14:17Z</dcterms:created>
  <dcterms:modified xsi:type="dcterms:W3CDTF">2025-01-17T20:50:48Z</dcterms:modified>
</cp:coreProperties>
</file>