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27"/>
  </p:notesMasterIdLst>
  <p:sldIdLst>
    <p:sldId id="307" r:id="rId2"/>
    <p:sldId id="345" r:id="rId3"/>
    <p:sldId id="368" r:id="rId4"/>
    <p:sldId id="341" r:id="rId5"/>
    <p:sldId id="367" r:id="rId6"/>
    <p:sldId id="346" r:id="rId7"/>
    <p:sldId id="347" r:id="rId8"/>
    <p:sldId id="364" r:id="rId9"/>
    <p:sldId id="363" r:id="rId10"/>
    <p:sldId id="348" r:id="rId11"/>
    <p:sldId id="349" r:id="rId12"/>
    <p:sldId id="350" r:id="rId13"/>
    <p:sldId id="359" r:id="rId14"/>
    <p:sldId id="365" r:id="rId15"/>
    <p:sldId id="351" r:id="rId16"/>
    <p:sldId id="352" r:id="rId17"/>
    <p:sldId id="362" r:id="rId18"/>
    <p:sldId id="353" r:id="rId19"/>
    <p:sldId id="354" r:id="rId20"/>
    <p:sldId id="355" r:id="rId21"/>
    <p:sldId id="361" r:id="rId22"/>
    <p:sldId id="356" r:id="rId23"/>
    <p:sldId id="357" r:id="rId24"/>
    <p:sldId id="366" r:id="rId25"/>
    <p:sldId id="35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270"/>
    <p:restoredTop sz="81536"/>
  </p:normalViewPr>
  <p:slideViewPr>
    <p:cSldViewPr snapToGrid="0" snapToObjects="1">
      <p:cViewPr varScale="1">
        <p:scale>
          <a:sx n="110" d="100"/>
          <a:sy n="110" d="100"/>
        </p:scale>
        <p:origin x="6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502881-2D3C-384C-B2E5-5A6FFE92557B}" type="datetimeFigureOut">
              <a:rPr lang="en-US" smtClean="0"/>
              <a:t>1/17/25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65E7E5-1986-184D-9714-100ED52F2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18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1/17/25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120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1/17/25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40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1/17/25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477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1/17/25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26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1/17/25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825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1/17/25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36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1/17/25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95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1/17/25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06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1/17/25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00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1/17/25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75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1/17/25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69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2D15F-A8BE-E54B-9202-76E9C8AC610C}" type="datetimeFigureOut">
              <a:rPr lang="en-US" smtClean="0"/>
              <a:t>1/17/25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118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en.wikipedia.org/wiki/Trace_(linear_algebra)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stats.stackexchange.com/questions/568666/formula-for-the-variance-of-the-product-of-two-random-variables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G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71701" y="2036495"/>
            <a:ext cx="8857883" cy="107285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5"/>
                </a:solidFill>
              </a:rPr>
              <a:t>Statistical Genomics</a:t>
            </a:r>
          </a:p>
        </p:txBody>
      </p:sp>
      <p:pic>
        <p:nvPicPr>
          <p:cNvPr id="4" name="Picture 7" descr="Washington_State_Couga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887" y="5049539"/>
            <a:ext cx="1433513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3036699" y="3844956"/>
            <a:ext cx="6400800" cy="12045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Zhiwu Zhang</a:t>
            </a:r>
          </a:p>
          <a:p>
            <a:pPr marL="0" indent="0" algn="ctr">
              <a:buNone/>
            </a:pPr>
            <a:r>
              <a:rPr lang="en-US" sz="2800" dirty="0"/>
              <a:t>Washington State University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192F9A08-CAA6-2340-9D23-075F72215EA7}"/>
              </a:ext>
            </a:extLst>
          </p:cNvPr>
          <p:cNvSpPr txBox="1">
            <a:spLocks/>
          </p:cNvSpPr>
          <p:nvPr/>
        </p:nvSpPr>
        <p:spPr bwMode="auto">
          <a:xfrm>
            <a:off x="2457002" y="3044856"/>
            <a:ext cx="7487279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800" b="1">
                <a:solidFill>
                  <a:schemeClr val="bg2">
                    <a:lumMod val="50000"/>
                  </a:schemeClr>
                </a:solidFill>
              </a:rPr>
              <a:t>Linear 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Algebra</a:t>
            </a:r>
          </a:p>
        </p:txBody>
      </p:sp>
    </p:spTree>
    <p:extLst>
      <p:ext uri="{BB962C8B-B14F-4D97-AF65-F5344CB8AC3E}">
        <p14:creationId xmlns:p14="http://schemas.microsoft.com/office/powerpoint/2010/main" val="600057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46037"/>
            <a:ext cx="10515600" cy="860199"/>
          </a:xfrm>
        </p:spPr>
        <p:txBody>
          <a:bodyPr/>
          <a:lstStyle/>
          <a:p>
            <a:pPr algn="ctr"/>
            <a:r>
              <a:rPr lang="en-US" dirty="0"/>
              <a:t>Covariance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3500" y="906236"/>
            <a:ext cx="5486400" cy="5486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04207" y="906236"/>
            <a:ext cx="34671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dirty="0">
                <a:solidFill>
                  <a:srgbClr val="000000"/>
                </a:solidFill>
                <a:latin typeface="Candara" charset="0"/>
              </a:rPr>
              <a:t>n</a:t>
            </a:r>
            <a:r>
              <a:rPr lang="is-I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is-IS" dirty="0">
                <a:solidFill>
                  <a:srgbClr val="0B4213"/>
                </a:solidFill>
                <a:latin typeface="Candara" charset="0"/>
              </a:rPr>
              <a:t>10000</a:t>
            </a:r>
            <a:endParaRPr lang="is-IS" dirty="0">
              <a:solidFill>
                <a:srgbClr val="000000"/>
              </a:solidFill>
              <a:latin typeface="Candara" charset="0"/>
            </a:endParaRPr>
          </a:p>
          <a:p>
            <a:r>
              <a:rPr lang="fi-FI" dirty="0">
                <a:solidFill>
                  <a:srgbClr val="000000"/>
                </a:solidFill>
                <a:latin typeface="Candara" charset="0"/>
              </a:rPr>
              <a:t>x</a:t>
            </a:r>
            <a:r>
              <a:rPr lang="fi-FI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fi-FI" dirty="0" err="1">
                <a:solidFill>
                  <a:srgbClr val="060087"/>
                </a:solidFill>
                <a:latin typeface="Candara" charset="0"/>
              </a:rPr>
              <a:t>rpois</a:t>
            </a:r>
            <a:r>
              <a:rPr lang="fi-FI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fi-FI" dirty="0">
                <a:solidFill>
                  <a:srgbClr val="000000"/>
                </a:solidFill>
                <a:latin typeface="Candara" charset="0"/>
              </a:rPr>
              <a:t>n</a:t>
            </a:r>
            <a:r>
              <a:rPr lang="fi-FI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fi-FI" dirty="0">
                <a:solidFill>
                  <a:srgbClr val="000000"/>
                </a:solidFill>
                <a:latin typeface="Candara" charset="0"/>
              </a:rPr>
              <a:t> </a:t>
            </a:r>
            <a:r>
              <a:rPr lang="fi-FI" dirty="0">
                <a:solidFill>
                  <a:srgbClr val="0B4213"/>
                </a:solidFill>
                <a:latin typeface="Candara" charset="0"/>
              </a:rPr>
              <a:t>100</a:t>
            </a:r>
            <a:r>
              <a:rPr lang="fi-FI" dirty="0">
                <a:solidFill>
                  <a:srgbClr val="060087"/>
                </a:solidFill>
                <a:latin typeface="Candara" charset="0"/>
              </a:rPr>
              <a:t>)</a:t>
            </a:r>
            <a:endParaRPr lang="fi-FI" dirty="0">
              <a:solidFill>
                <a:srgbClr val="000000"/>
              </a:solidFill>
              <a:latin typeface="Candara" charset="0"/>
            </a:endParaRPr>
          </a:p>
          <a:p>
            <a:r>
              <a:rPr lang="fi-FI" dirty="0">
                <a:solidFill>
                  <a:srgbClr val="000000"/>
                </a:solidFill>
                <a:latin typeface="Candara" charset="0"/>
              </a:rPr>
              <a:t>y</a:t>
            </a:r>
            <a:r>
              <a:rPr lang="fi-FI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fi-FI" dirty="0" err="1">
                <a:solidFill>
                  <a:srgbClr val="060087"/>
                </a:solidFill>
                <a:latin typeface="Candara" charset="0"/>
              </a:rPr>
              <a:t>rchisq</a:t>
            </a:r>
            <a:r>
              <a:rPr lang="fi-FI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fi-FI" dirty="0">
                <a:solidFill>
                  <a:srgbClr val="000000"/>
                </a:solidFill>
                <a:latin typeface="Candara" charset="0"/>
              </a:rPr>
              <a:t>n</a:t>
            </a:r>
            <a:r>
              <a:rPr lang="fi-FI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fi-FI" dirty="0">
                <a:solidFill>
                  <a:srgbClr val="0B4213"/>
                </a:solidFill>
                <a:latin typeface="Candara" charset="0"/>
              </a:rPr>
              <a:t>5</a:t>
            </a:r>
            <a:r>
              <a:rPr lang="fi-FI" dirty="0">
                <a:solidFill>
                  <a:srgbClr val="060087"/>
                </a:solidFill>
                <a:latin typeface="Candara" charset="0"/>
              </a:rPr>
              <a:t>)</a:t>
            </a:r>
            <a:endParaRPr lang="fi-FI" dirty="0">
              <a:solidFill>
                <a:srgbClr val="000000"/>
              </a:solidFill>
              <a:latin typeface="Candara" charset="0"/>
            </a:endParaRPr>
          </a:p>
          <a:p>
            <a:r>
              <a:rPr lang="is-IS" dirty="0">
                <a:solidFill>
                  <a:srgbClr val="000000"/>
                </a:solidFill>
                <a:latin typeface="Candara" charset="0"/>
              </a:rPr>
              <a:t>z</a:t>
            </a:r>
            <a:r>
              <a:rPr lang="is-IS" dirty="0">
                <a:solidFill>
                  <a:srgbClr val="060087"/>
                </a:solidFill>
                <a:latin typeface="Candara" charset="0"/>
              </a:rPr>
              <a:t>=rt(</a:t>
            </a:r>
            <a:r>
              <a:rPr lang="is-IS" dirty="0">
                <a:solidFill>
                  <a:srgbClr val="000000"/>
                </a:solidFill>
                <a:latin typeface="Candara" charset="0"/>
              </a:rPr>
              <a:t>n</a:t>
            </a:r>
            <a:r>
              <a:rPr lang="is-IS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is-IS" dirty="0">
                <a:solidFill>
                  <a:srgbClr val="0B4213"/>
                </a:solidFill>
                <a:latin typeface="Candara" charset="0"/>
              </a:rPr>
              <a:t>100</a:t>
            </a:r>
            <a:r>
              <a:rPr lang="is-IS" dirty="0">
                <a:solidFill>
                  <a:srgbClr val="060087"/>
                </a:solidFill>
                <a:latin typeface="Candara" charset="0"/>
              </a:rPr>
              <a:t>)</a:t>
            </a:r>
            <a:endParaRPr lang="is-IS" dirty="0">
              <a:solidFill>
                <a:srgbClr val="000000"/>
              </a:solidFill>
              <a:latin typeface="Candara" charset="0"/>
            </a:endParaRPr>
          </a:p>
          <a:p>
            <a:r>
              <a:rPr lang="en-US" dirty="0">
                <a:solidFill>
                  <a:srgbClr val="060087"/>
                </a:solidFill>
                <a:latin typeface="Candara" charset="0"/>
              </a:rPr>
              <a:t>par(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mfrow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=c(</a:t>
            </a:r>
            <a:r>
              <a:rPr lang="en-US" dirty="0">
                <a:solidFill>
                  <a:srgbClr val="0B4213"/>
                </a:solidFill>
                <a:latin typeface="Candara" charset="0"/>
              </a:rPr>
              <a:t>3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en-US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),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mar 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 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c(</a:t>
            </a:r>
            <a:r>
              <a:rPr lang="en-US" dirty="0">
                <a:solidFill>
                  <a:srgbClr val="0B4213"/>
                </a:solidFill>
                <a:latin typeface="Candara" charset="0"/>
              </a:rPr>
              <a:t>3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en-US" dirty="0">
                <a:solidFill>
                  <a:srgbClr val="0B4213"/>
                </a:solidFill>
                <a:latin typeface="Candara" charset="0"/>
              </a:rPr>
              <a:t>4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en-US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en-US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))</a:t>
            </a:r>
            <a:endParaRPr lang="en-US" dirty="0">
              <a:solidFill>
                <a:srgbClr val="000000"/>
              </a:solidFill>
              <a:latin typeface="Candara" charset="0"/>
            </a:endParaRPr>
          </a:p>
          <a:p>
            <a:r>
              <a:rPr lang="en-US" dirty="0">
                <a:solidFill>
                  <a:srgbClr val="060087"/>
                </a:solidFill>
                <a:latin typeface="Candara" charset="0"/>
              </a:rPr>
              <a:t>plot(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x</a:t>
            </a:r>
            <a:r>
              <a:rPr lang="en-US" dirty="0" err="1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y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  <a:endParaRPr lang="en-US" dirty="0">
              <a:solidFill>
                <a:srgbClr val="000000"/>
              </a:solidFill>
              <a:latin typeface="Candara" charset="0"/>
            </a:endParaRPr>
          </a:p>
          <a:p>
            <a:r>
              <a:rPr lang="en-US" dirty="0">
                <a:solidFill>
                  <a:srgbClr val="060087"/>
                </a:solidFill>
                <a:latin typeface="Candara" charset="0"/>
              </a:rPr>
              <a:t>plot(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x</a:t>
            </a:r>
            <a:r>
              <a:rPr lang="en-US" dirty="0" err="1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z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  <a:endParaRPr lang="en-US" dirty="0">
              <a:solidFill>
                <a:srgbClr val="000000"/>
              </a:solidFill>
              <a:latin typeface="Candara" charset="0"/>
            </a:endParaRPr>
          </a:p>
          <a:p>
            <a:r>
              <a:rPr lang="en-US" dirty="0">
                <a:solidFill>
                  <a:srgbClr val="060087"/>
                </a:solidFill>
                <a:latin typeface="Candara" charset="0"/>
              </a:rPr>
              <a:t>plot(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y</a:t>
            </a:r>
            <a:r>
              <a:rPr lang="en-US" dirty="0" err="1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z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14400" y="3469233"/>
            <a:ext cx="1104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60087"/>
                </a:solidFill>
                <a:latin typeface="Candara" charset="0"/>
              </a:rPr>
              <a:t>var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x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en-US" dirty="0" err="1">
                <a:solidFill>
                  <a:srgbClr val="060087"/>
                </a:solidFill>
                <a:latin typeface="Candara" charset="0"/>
              </a:rPr>
              <a:t>var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y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en-US" dirty="0" err="1">
                <a:solidFill>
                  <a:srgbClr val="060087"/>
                </a:solidFill>
                <a:latin typeface="Candara" charset="0"/>
              </a:rPr>
              <a:t>var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z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10"/>
          <a:stretch/>
        </p:blipFill>
        <p:spPr>
          <a:xfrm>
            <a:off x="3219677" y="3356676"/>
            <a:ext cx="1816100" cy="114844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84E2E24-FFF5-364E-A0AA-E24A61EB592C}"/>
              </a:ext>
            </a:extLst>
          </p:cNvPr>
          <p:cNvSpPr/>
          <p:nvPr/>
        </p:nvSpPr>
        <p:spPr>
          <a:xfrm>
            <a:off x="737054" y="5130888"/>
            <a:ext cx="1104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60087"/>
                </a:solidFill>
                <a:latin typeface="Candara" charset="0"/>
              </a:rPr>
              <a:t>cov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x</a:t>
            </a:r>
            <a:r>
              <a:rPr lang="en-US" dirty="0" err="1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y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en-US" dirty="0" err="1">
                <a:solidFill>
                  <a:srgbClr val="060087"/>
                </a:solidFill>
                <a:latin typeface="Candara" charset="0"/>
              </a:rPr>
              <a:t>cov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x</a:t>
            </a:r>
            <a:r>
              <a:rPr lang="en-US" dirty="0" err="1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z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en-US" dirty="0" err="1">
                <a:solidFill>
                  <a:srgbClr val="060087"/>
                </a:solidFill>
                <a:latin typeface="Candara" charset="0"/>
              </a:rPr>
              <a:t>cov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y</a:t>
            </a:r>
            <a:r>
              <a:rPr lang="en-US" dirty="0" err="1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z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93B349-B17B-0945-9D34-051A5F5C4D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94"/>
          <a:stretch/>
        </p:blipFill>
        <p:spPr>
          <a:xfrm>
            <a:off x="3219677" y="4849514"/>
            <a:ext cx="1816100" cy="148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0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46037"/>
            <a:ext cx="10515600" cy="860199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Covariance</a:t>
            </a:r>
          </a:p>
        </p:txBody>
      </p:sp>
      <p:sp>
        <p:nvSpPr>
          <p:cNvPr id="5" name="Rectangle 4"/>
          <p:cNvSpPr/>
          <p:nvPr/>
        </p:nvSpPr>
        <p:spPr>
          <a:xfrm>
            <a:off x="862693" y="906236"/>
            <a:ext cx="34671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dirty="0">
                <a:solidFill>
                  <a:srgbClr val="000000"/>
                </a:solidFill>
                <a:latin typeface="Candara" charset="0"/>
              </a:rPr>
              <a:t>n</a:t>
            </a:r>
            <a:r>
              <a:rPr lang="is-I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is-IS" dirty="0">
                <a:solidFill>
                  <a:srgbClr val="0B4213"/>
                </a:solidFill>
                <a:latin typeface="Candara" charset="0"/>
              </a:rPr>
              <a:t>10000</a:t>
            </a:r>
          </a:p>
          <a:p>
            <a:r>
              <a:rPr lang="is-IS" dirty="0">
                <a:solidFill>
                  <a:srgbClr val="FF0000"/>
                </a:solidFill>
                <a:latin typeface="Candara" charset="0"/>
              </a:rPr>
              <a:t>a=rnorm(n,100,5)</a:t>
            </a:r>
          </a:p>
          <a:p>
            <a:r>
              <a:rPr lang="fi-FI" dirty="0">
                <a:solidFill>
                  <a:srgbClr val="000000"/>
                </a:solidFill>
                <a:latin typeface="Candara" charset="0"/>
              </a:rPr>
              <a:t>x</a:t>
            </a:r>
            <a:r>
              <a:rPr lang="fi-FI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fi-FI" dirty="0" err="1">
                <a:solidFill>
                  <a:srgbClr val="060087"/>
                </a:solidFill>
                <a:latin typeface="Candara" charset="0"/>
              </a:rPr>
              <a:t>a+rpois</a:t>
            </a:r>
            <a:r>
              <a:rPr lang="fi-FI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fi-FI" dirty="0">
                <a:solidFill>
                  <a:srgbClr val="000000"/>
                </a:solidFill>
                <a:latin typeface="Candara" charset="0"/>
              </a:rPr>
              <a:t>n</a:t>
            </a:r>
            <a:r>
              <a:rPr lang="fi-FI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fi-FI" dirty="0">
                <a:solidFill>
                  <a:srgbClr val="000000"/>
                </a:solidFill>
                <a:latin typeface="Candara" charset="0"/>
              </a:rPr>
              <a:t> </a:t>
            </a:r>
            <a:r>
              <a:rPr lang="fi-FI" dirty="0">
                <a:solidFill>
                  <a:srgbClr val="0B4213"/>
                </a:solidFill>
                <a:latin typeface="Candara" charset="0"/>
              </a:rPr>
              <a:t>100</a:t>
            </a:r>
            <a:r>
              <a:rPr lang="fi-FI" dirty="0">
                <a:solidFill>
                  <a:srgbClr val="060087"/>
                </a:solidFill>
                <a:latin typeface="Candara" charset="0"/>
              </a:rPr>
              <a:t>)</a:t>
            </a:r>
            <a:endParaRPr lang="fi-FI" dirty="0">
              <a:solidFill>
                <a:srgbClr val="000000"/>
              </a:solidFill>
              <a:latin typeface="Candara" charset="0"/>
            </a:endParaRPr>
          </a:p>
          <a:p>
            <a:r>
              <a:rPr lang="fi-FI" dirty="0">
                <a:solidFill>
                  <a:srgbClr val="000000"/>
                </a:solidFill>
                <a:latin typeface="Candara" charset="0"/>
              </a:rPr>
              <a:t>y</a:t>
            </a:r>
            <a:r>
              <a:rPr lang="fi-FI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fi-FI" dirty="0" err="1">
                <a:solidFill>
                  <a:srgbClr val="060087"/>
                </a:solidFill>
                <a:latin typeface="Candara" charset="0"/>
              </a:rPr>
              <a:t>a+rchisq</a:t>
            </a:r>
            <a:r>
              <a:rPr lang="fi-FI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fi-FI" dirty="0">
                <a:solidFill>
                  <a:srgbClr val="000000"/>
                </a:solidFill>
                <a:latin typeface="Candara" charset="0"/>
              </a:rPr>
              <a:t>n</a:t>
            </a:r>
            <a:r>
              <a:rPr lang="fi-FI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fi-FI" dirty="0">
                <a:solidFill>
                  <a:srgbClr val="0B4213"/>
                </a:solidFill>
                <a:latin typeface="Candara" charset="0"/>
              </a:rPr>
              <a:t>5</a:t>
            </a:r>
            <a:r>
              <a:rPr lang="fi-FI" dirty="0">
                <a:solidFill>
                  <a:srgbClr val="060087"/>
                </a:solidFill>
                <a:latin typeface="Candara" charset="0"/>
              </a:rPr>
              <a:t>)</a:t>
            </a:r>
            <a:endParaRPr lang="fi-FI" dirty="0">
              <a:solidFill>
                <a:srgbClr val="000000"/>
              </a:solidFill>
              <a:latin typeface="Candara" charset="0"/>
            </a:endParaRPr>
          </a:p>
          <a:p>
            <a:r>
              <a:rPr lang="is-IS" dirty="0">
                <a:solidFill>
                  <a:srgbClr val="000000"/>
                </a:solidFill>
                <a:latin typeface="Candara" charset="0"/>
              </a:rPr>
              <a:t>z</a:t>
            </a:r>
            <a:r>
              <a:rPr lang="is-IS" dirty="0">
                <a:solidFill>
                  <a:srgbClr val="060087"/>
                </a:solidFill>
                <a:latin typeface="Candara" charset="0"/>
              </a:rPr>
              <a:t>=a+rt(</a:t>
            </a:r>
            <a:r>
              <a:rPr lang="is-IS" dirty="0">
                <a:solidFill>
                  <a:srgbClr val="000000"/>
                </a:solidFill>
                <a:latin typeface="Candara" charset="0"/>
              </a:rPr>
              <a:t>n</a:t>
            </a:r>
            <a:r>
              <a:rPr lang="is-IS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is-IS" dirty="0">
                <a:solidFill>
                  <a:srgbClr val="0B4213"/>
                </a:solidFill>
                <a:latin typeface="Candara" charset="0"/>
              </a:rPr>
              <a:t>100</a:t>
            </a:r>
            <a:r>
              <a:rPr lang="is-IS" dirty="0">
                <a:solidFill>
                  <a:srgbClr val="060087"/>
                </a:solidFill>
                <a:latin typeface="Candara" charset="0"/>
              </a:rPr>
              <a:t>)</a:t>
            </a:r>
            <a:endParaRPr lang="is-IS" dirty="0">
              <a:solidFill>
                <a:srgbClr val="000000"/>
              </a:solidFill>
              <a:latin typeface="Candara" charset="0"/>
            </a:endParaRPr>
          </a:p>
          <a:p>
            <a:r>
              <a:rPr lang="en-US" dirty="0">
                <a:solidFill>
                  <a:srgbClr val="060087"/>
                </a:solidFill>
                <a:latin typeface="Candara" charset="0"/>
              </a:rPr>
              <a:t>par(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mfrow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=c(</a:t>
            </a:r>
            <a:r>
              <a:rPr lang="en-US" dirty="0">
                <a:solidFill>
                  <a:srgbClr val="0B4213"/>
                </a:solidFill>
                <a:latin typeface="Candara" charset="0"/>
              </a:rPr>
              <a:t>3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en-US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),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mar 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 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c(</a:t>
            </a:r>
            <a:r>
              <a:rPr lang="en-US" dirty="0">
                <a:solidFill>
                  <a:srgbClr val="0B4213"/>
                </a:solidFill>
                <a:latin typeface="Candara" charset="0"/>
              </a:rPr>
              <a:t>3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en-US" dirty="0">
                <a:solidFill>
                  <a:srgbClr val="0B4213"/>
                </a:solidFill>
                <a:latin typeface="Candara" charset="0"/>
              </a:rPr>
              <a:t>4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en-US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en-US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))</a:t>
            </a:r>
            <a:endParaRPr lang="en-US" dirty="0">
              <a:solidFill>
                <a:srgbClr val="000000"/>
              </a:solidFill>
              <a:latin typeface="Candara" charset="0"/>
            </a:endParaRPr>
          </a:p>
          <a:p>
            <a:r>
              <a:rPr lang="en-US" dirty="0">
                <a:solidFill>
                  <a:srgbClr val="060087"/>
                </a:solidFill>
                <a:latin typeface="Candara" charset="0"/>
              </a:rPr>
              <a:t>plot(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x</a:t>
            </a:r>
            <a:r>
              <a:rPr lang="en-US" dirty="0" err="1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y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  <a:endParaRPr lang="en-US" dirty="0">
              <a:solidFill>
                <a:srgbClr val="000000"/>
              </a:solidFill>
              <a:latin typeface="Candara" charset="0"/>
            </a:endParaRPr>
          </a:p>
          <a:p>
            <a:r>
              <a:rPr lang="en-US" dirty="0">
                <a:solidFill>
                  <a:srgbClr val="060087"/>
                </a:solidFill>
                <a:latin typeface="Candara" charset="0"/>
              </a:rPr>
              <a:t>plot(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x</a:t>
            </a:r>
            <a:r>
              <a:rPr lang="en-US" dirty="0" err="1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z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  <a:endParaRPr lang="en-US" dirty="0">
              <a:solidFill>
                <a:srgbClr val="000000"/>
              </a:solidFill>
              <a:latin typeface="Candara" charset="0"/>
            </a:endParaRPr>
          </a:p>
          <a:p>
            <a:r>
              <a:rPr lang="en-US" dirty="0">
                <a:solidFill>
                  <a:srgbClr val="060087"/>
                </a:solidFill>
                <a:latin typeface="Candara" charset="0"/>
              </a:rPr>
              <a:t>plot(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y</a:t>
            </a:r>
            <a:r>
              <a:rPr lang="en-US" dirty="0" err="1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z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62693" y="3950925"/>
            <a:ext cx="11049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60087"/>
                </a:solidFill>
                <a:latin typeface="Candara" charset="0"/>
              </a:rPr>
              <a:t>var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x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en-US" dirty="0" err="1">
                <a:solidFill>
                  <a:srgbClr val="060087"/>
                </a:solidFill>
                <a:latin typeface="Candara" charset="0"/>
              </a:rPr>
              <a:t>var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y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en-US" dirty="0" err="1">
                <a:solidFill>
                  <a:srgbClr val="060087"/>
                </a:solidFill>
                <a:latin typeface="Candara" charset="0"/>
              </a:rPr>
              <a:t>var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z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en-US" dirty="0" err="1">
                <a:solidFill>
                  <a:srgbClr val="060087"/>
                </a:solidFill>
                <a:latin typeface="Candara" charset="0"/>
              </a:rPr>
              <a:t>cov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x</a:t>
            </a:r>
            <a:r>
              <a:rPr lang="en-US" dirty="0" err="1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y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en-US" dirty="0" err="1">
                <a:solidFill>
                  <a:srgbClr val="060087"/>
                </a:solidFill>
                <a:latin typeface="Candara" charset="0"/>
              </a:rPr>
              <a:t>cov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x</a:t>
            </a:r>
            <a:r>
              <a:rPr lang="en-US" dirty="0" err="1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z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en-US" dirty="0" err="1">
                <a:solidFill>
                  <a:srgbClr val="060087"/>
                </a:solidFill>
                <a:latin typeface="Candara" charset="0"/>
              </a:rPr>
              <a:t>cov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y</a:t>
            </a:r>
            <a:r>
              <a:rPr lang="en-US" dirty="0" err="1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z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06236"/>
            <a:ext cx="5486400" cy="548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471" y="3491559"/>
            <a:ext cx="1549400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79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65439" y="1716995"/>
            <a:ext cx="7408333" cy="664633"/>
          </a:xfrm>
        </p:spPr>
        <p:txBody>
          <a:bodyPr>
            <a:normAutofit fontScale="92500"/>
          </a:bodyPr>
          <a:lstStyle/>
          <a:p>
            <a:r>
              <a:rPr lang="en-US" dirty="0" err="1"/>
              <a:t>Cov</a:t>
            </a:r>
            <a:r>
              <a:rPr lang="en-US" dirty="0"/>
              <a:t>(</a:t>
            </a:r>
            <a:r>
              <a:rPr lang="en-US" dirty="0" err="1"/>
              <a:t>x,y</a:t>
            </a:r>
            <a:r>
              <a:rPr lang="en-US" dirty="0"/>
              <a:t>)= sum(  (x- mean(x)) * (y- mean(y))    )/(n-1)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1871" y="43316"/>
            <a:ext cx="10515600" cy="1124177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Formula of covariance</a:t>
            </a:r>
          </a:p>
        </p:txBody>
      </p:sp>
      <p:sp>
        <p:nvSpPr>
          <p:cNvPr id="5" name="Rectangle 4"/>
          <p:cNvSpPr/>
          <p:nvPr/>
        </p:nvSpPr>
        <p:spPr>
          <a:xfrm>
            <a:off x="5216071" y="238162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60087"/>
                </a:solidFill>
                <a:latin typeface="Candara" charset="0"/>
              </a:rPr>
              <a:t>sum((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x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-mean(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x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))*(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y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-mean(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y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)))/(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n-1)</a:t>
            </a:r>
            <a:endParaRPr lang="en-US" dirty="0">
              <a:solidFill>
                <a:prstClr val="black"/>
              </a:solidFill>
              <a:latin typeface="Candara" charset="0"/>
            </a:endParaRPr>
          </a:p>
          <a:p>
            <a:r>
              <a:rPr lang="en-US" dirty="0">
                <a:solidFill>
                  <a:srgbClr val="060087"/>
                </a:solidFill>
                <a:latin typeface="Candara" charset="0"/>
              </a:rPr>
              <a:t>sum((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x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-mean(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x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))*(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z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-mean(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z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)))/(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n-1)</a:t>
            </a:r>
            <a:endParaRPr lang="en-US" dirty="0">
              <a:solidFill>
                <a:prstClr val="black"/>
              </a:solidFill>
              <a:latin typeface="Candara" charset="0"/>
            </a:endParaRPr>
          </a:p>
          <a:p>
            <a:r>
              <a:rPr lang="en-US" dirty="0">
                <a:solidFill>
                  <a:srgbClr val="060087"/>
                </a:solidFill>
                <a:latin typeface="Candara" charset="0"/>
              </a:rPr>
              <a:t>sum((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y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-mean(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y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))*(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z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-mean(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z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)))/(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n-1)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009" y="3790809"/>
            <a:ext cx="4241800" cy="1498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053" y="3848574"/>
            <a:ext cx="16510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62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46364" y="590310"/>
            <a:ext cx="10515600" cy="109922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Calculation Coefficient: Standardized Covariate</a:t>
            </a:r>
          </a:p>
        </p:txBody>
      </p:sp>
      <p:pic>
        <p:nvPicPr>
          <p:cNvPr id="14" name="Picture 1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2E6F9E6-9CBA-F0BB-45BE-C1253833C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964" y="2386956"/>
            <a:ext cx="77724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96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46364" y="1"/>
            <a:ext cx="10515600" cy="1099226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Calculation in R</a:t>
            </a:r>
          </a:p>
        </p:txBody>
      </p:sp>
      <p:sp>
        <p:nvSpPr>
          <p:cNvPr id="4" name="Rectangle 3"/>
          <p:cNvSpPr/>
          <p:nvPr/>
        </p:nvSpPr>
        <p:spPr>
          <a:xfrm>
            <a:off x="1788887" y="1436913"/>
            <a:ext cx="3149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Candara" charset="0"/>
              </a:rPr>
              <a:t>W=</a:t>
            </a:r>
            <a:r>
              <a:rPr lang="en-US" sz="2800" dirty="0" err="1">
                <a:solidFill>
                  <a:srgbClr val="000000"/>
                </a:solidFill>
                <a:latin typeface="Candara" charset="0"/>
              </a:rPr>
              <a:t>cbind</a:t>
            </a:r>
            <a:r>
              <a:rPr lang="en-US" sz="2800" dirty="0">
                <a:solidFill>
                  <a:srgbClr val="000000"/>
                </a:solidFill>
                <a:latin typeface="Candara" charset="0"/>
              </a:rPr>
              <a:t>(</a:t>
            </a:r>
            <a:r>
              <a:rPr lang="en-US" sz="2800" dirty="0" err="1">
                <a:solidFill>
                  <a:srgbClr val="000000"/>
                </a:solidFill>
                <a:latin typeface="Candara" charset="0"/>
              </a:rPr>
              <a:t>x,y,z</a:t>
            </a:r>
            <a:r>
              <a:rPr lang="en-US" sz="2800" dirty="0">
                <a:solidFill>
                  <a:srgbClr val="000000"/>
                </a:solidFill>
                <a:latin typeface="Candara" charset="0"/>
              </a:rPr>
              <a:t>)</a:t>
            </a:r>
          </a:p>
          <a:p>
            <a:r>
              <a:rPr lang="en-US" sz="2800" dirty="0">
                <a:solidFill>
                  <a:srgbClr val="000000"/>
                </a:solidFill>
                <a:latin typeface="Candara" charset="0"/>
              </a:rPr>
              <a:t>dim(W)</a:t>
            </a:r>
          </a:p>
          <a:p>
            <a:r>
              <a:rPr lang="en-US" sz="2800" dirty="0">
                <a:solidFill>
                  <a:srgbClr val="000000"/>
                </a:solidFill>
                <a:latin typeface="Candara" charset="0"/>
              </a:rPr>
              <a:t>W[1:5,]</a:t>
            </a:r>
          </a:p>
          <a:p>
            <a:r>
              <a:rPr lang="en-US" sz="2800" dirty="0" err="1">
                <a:solidFill>
                  <a:srgbClr val="000000"/>
                </a:solidFill>
                <a:latin typeface="Candara" charset="0"/>
              </a:rPr>
              <a:t>cov</a:t>
            </a:r>
            <a:r>
              <a:rPr lang="en-US" sz="2800" dirty="0">
                <a:solidFill>
                  <a:srgbClr val="000000"/>
                </a:solidFill>
                <a:latin typeface="Candara" charset="0"/>
              </a:rPr>
              <a:t>(W)</a:t>
            </a:r>
          </a:p>
          <a:p>
            <a:r>
              <a:rPr lang="en-US" sz="2800" dirty="0" err="1">
                <a:solidFill>
                  <a:srgbClr val="000000"/>
                </a:solidFill>
                <a:latin typeface="Candara" charset="0"/>
              </a:rPr>
              <a:t>var</a:t>
            </a:r>
            <a:r>
              <a:rPr lang="en-US" sz="2800" dirty="0">
                <a:solidFill>
                  <a:srgbClr val="000000"/>
                </a:solidFill>
                <a:latin typeface="Candara" charset="0"/>
              </a:rPr>
              <a:t>(W)</a:t>
            </a:r>
          </a:p>
          <a:p>
            <a:r>
              <a:rPr lang="en-US" sz="2800" dirty="0" err="1">
                <a:solidFill>
                  <a:srgbClr val="000000"/>
                </a:solidFill>
                <a:latin typeface="Candara" charset="0"/>
              </a:rPr>
              <a:t>cor</a:t>
            </a:r>
            <a:r>
              <a:rPr lang="en-US" sz="2800" dirty="0">
                <a:solidFill>
                  <a:srgbClr val="000000"/>
                </a:solidFill>
                <a:latin typeface="Candara" charset="0"/>
              </a:rPr>
              <a:t>(W)</a:t>
            </a: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20DE64-6B5F-154C-B592-812B34646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799" y="1436913"/>
            <a:ext cx="3787321" cy="4435835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9E0130A5-24DC-9A31-9E97-99BD80262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306" y="4452255"/>
            <a:ext cx="304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97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96068" y="2675467"/>
            <a:ext cx="2607733" cy="3450696"/>
          </a:xfrm>
        </p:spPr>
        <p:txBody>
          <a:bodyPr/>
          <a:lstStyle/>
          <a:p>
            <a:r>
              <a:rPr lang="en-US" dirty="0"/>
              <a:t>Add/</a:t>
            </a:r>
          </a:p>
          <a:p>
            <a:r>
              <a:rPr lang="en-US" dirty="0"/>
              <a:t>subtraction </a:t>
            </a:r>
          </a:p>
          <a:p>
            <a:r>
              <a:rPr lang="en-US" dirty="0"/>
              <a:t>(dot)product</a:t>
            </a:r>
          </a:p>
          <a:p>
            <a:r>
              <a:rPr lang="en-US" dirty="0"/>
              <a:t>(dot)division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Element-wise Matrix manipulations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5003800" y="2675467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>
                <a:solidFill>
                  <a:srgbClr val="000000"/>
                </a:solidFill>
                <a:latin typeface="Candara" charset="0"/>
              </a:rPr>
              <a:t>a</a:t>
            </a:r>
            <a:r>
              <a:rPr lang="it-IT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it-IT" dirty="0" err="1">
                <a:solidFill>
                  <a:srgbClr val="060087"/>
                </a:solidFill>
                <a:latin typeface="Candara" charset="0"/>
              </a:rPr>
              <a:t>matrix</a:t>
            </a:r>
            <a:r>
              <a:rPr lang="it-IT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it-IT" dirty="0" err="1">
                <a:solidFill>
                  <a:srgbClr val="060087"/>
                </a:solidFill>
                <a:latin typeface="Candara" charset="0"/>
              </a:rPr>
              <a:t>seq</a:t>
            </a:r>
            <a:r>
              <a:rPr lang="it-IT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it-IT" dirty="0">
                <a:solidFill>
                  <a:srgbClr val="0B4213"/>
                </a:solidFill>
                <a:latin typeface="Candara" charset="0"/>
              </a:rPr>
              <a:t>10</a:t>
            </a:r>
            <a:r>
              <a:rPr lang="it-IT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it-IT" dirty="0">
                <a:solidFill>
                  <a:srgbClr val="0B4213"/>
                </a:solidFill>
                <a:latin typeface="Candara" charset="0"/>
              </a:rPr>
              <a:t>60</a:t>
            </a:r>
            <a:r>
              <a:rPr lang="it-IT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it-IT" dirty="0">
                <a:solidFill>
                  <a:srgbClr val="0B4213"/>
                </a:solidFill>
                <a:latin typeface="Candara" charset="0"/>
              </a:rPr>
              <a:t>10</a:t>
            </a:r>
            <a:r>
              <a:rPr lang="it-IT" dirty="0">
                <a:solidFill>
                  <a:srgbClr val="060087"/>
                </a:solidFill>
                <a:latin typeface="Candara" charset="0"/>
              </a:rPr>
              <a:t>),</a:t>
            </a:r>
            <a:r>
              <a:rPr lang="it-IT" dirty="0">
                <a:solidFill>
                  <a:srgbClr val="0B4213"/>
                </a:solidFill>
                <a:latin typeface="Candara" charset="0"/>
              </a:rPr>
              <a:t>2</a:t>
            </a:r>
            <a:r>
              <a:rPr lang="it-IT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it-IT" dirty="0">
                <a:solidFill>
                  <a:srgbClr val="0B4213"/>
                </a:solidFill>
                <a:latin typeface="Candara" charset="0"/>
              </a:rPr>
              <a:t>3</a:t>
            </a:r>
            <a:r>
              <a:rPr lang="it-IT" dirty="0">
                <a:solidFill>
                  <a:srgbClr val="060087"/>
                </a:solidFill>
                <a:latin typeface="Candara" charset="0"/>
              </a:rPr>
              <a:t>)</a:t>
            </a:r>
            <a:endParaRPr lang="it-IT" dirty="0">
              <a:solidFill>
                <a:prstClr val="black"/>
              </a:solidFill>
              <a:latin typeface="Candara" charset="0"/>
            </a:endParaRPr>
          </a:p>
          <a:p>
            <a:r>
              <a:rPr lang="it-IT" dirty="0">
                <a:solidFill>
                  <a:srgbClr val="000000"/>
                </a:solidFill>
                <a:latin typeface="Candara" charset="0"/>
              </a:rPr>
              <a:t>b</a:t>
            </a:r>
            <a:r>
              <a:rPr lang="it-IT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it-IT" dirty="0" err="1">
                <a:solidFill>
                  <a:srgbClr val="060087"/>
                </a:solidFill>
                <a:latin typeface="Candara" charset="0"/>
              </a:rPr>
              <a:t>matrix</a:t>
            </a:r>
            <a:r>
              <a:rPr lang="it-IT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it-IT" dirty="0" err="1">
                <a:solidFill>
                  <a:srgbClr val="060087"/>
                </a:solidFill>
                <a:latin typeface="Candara" charset="0"/>
              </a:rPr>
              <a:t>seq</a:t>
            </a:r>
            <a:r>
              <a:rPr lang="it-IT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it-IT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it-IT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it-IT" dirty="0">
                <a:solidFill>
                  <a:srgbClr val="0B4213"/>
                </a:solidFill>
                <a:latin typeface="Candara" charset="0"/>
              </a:rPr>
              <a:t>6</a:t>
            </a:r>
            <a:r>
              <a:rPr lang="it-IT" dirty="0">
                <a:solidFill>
                  <a:srgbClr val="060087"/>
                </a:solidFill>
                <a:latin typeface="Candara" charset="0"/>
              </a:rPr>
              <a:t>),</a:t>
            </a:r>
            <a:r>
              <a:rPr lang="it-IT" dirty="0">
                <a:solidFill>
                  <a:srgbClr val="0B4213"/>
                </a:solidFill>
                <a:latin typeface="Candara" charset="0"/>
              </a:rPr>
              <a:t>2</a:t>
            </a:r>
            <a:r>
              <a:rPr lang="it-IT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it-IT" dirty="0">
                <a:solidFill>
                  <a:srgbClr val="0B4213"/>
                </a:solidFill>
                <a:latin typeface="Candara" charset="0"/>
              </a:rPr>
              <a:t>3</a:t>
            </a:r>
            <a:r>
              <a:rPr lang="it-IT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it-IT" dirty="0">
                <a:solidFill>
                  <a:srgbClr val="060087"/>
                </a:solidFill>
                <a:latin typeface="Candara" charset="0"/>
              </a:rPr>
              <a:t>a</a:t>
            </a:r>
          </a:p>
          <a:p>
            <a:r>
              <a:rPr lang="it-IT" dirty="0">
                <a:solidFill>
                  <a:srgbClr val="060087"/>
                </a:solidFill>
                <a:latin typeface="Candara" charset="0"/>
              </a:rPr>
              <a:t>b</a:t>
            </a:r>
            <a:endParaRPr lang="it-IT" dirty="0">
              <a:solidFill>
                <a:prstClr val="black"/>
              </a:solidFill>
              <a:latin typeface="Candara" charset="0"/>
            </a:endParaRPr>
          </a:p>
          <a:p>
            <a:r>
              <a:rPr lang="it-IT" dirty="0" err="1">
                <a:solidFill>
                  <a:srgbClr val="000000"/>
                </a:solidFill>
                <a:latin typeface="Candara" charset="0"/>
              </a:rPr>
              <a:t>a</a:t>
            </a:r>
            <a:r>
              <a:rPr lang="it-IT" dirty="0" err="1">
                <a:solidFill>
                  <a:srgbClr val="060087"/>
                </a:solidFill>
                <a:latin typeface="Candara" charset="0"/>
              </a:rPr>
              <a:t>+</a:t>
            </a:r>
            <a:r>
              <a:rPr lang="it-IT" dirty="0" err="1">
                <a:solidFill>
                  <a:srgbClr val="000000"/>
                </a:solidFill>
                <a:latin typeface="Candara" charset="0"/>
              </a:rPr>
              <a:t>b</a:t>
            </a:r>
            <a:endParaRPr lang="it-IT" dirty="0">
              <a:solidFill>
                <a:prstClr val="black"/>
              </a:solidFill>
              <a:latin typeface="Candara" charset="0"/>
            </a:endParaRPr>
          </a:p>
          <a:p>
            <a:r>
              <a:rPr lang="hu-HU" dirty="0">
                <a:solidFill>
                  <a:srgbClr val="000000"/>
                </a:solidFill>
                <a:latin typeface="Candara" charset="0"/>
              </a:rPr>
              <a:t>a</a:t>
            </a:r>
            <a:r>
              <a:rPr lang="hu-HU" dirty="0">
                <a:solidFill>
                  <a:srgbClr val="060087"/>
                </a:solidFill>
                <a:latin typeface="Candara" charset="0"/>
              </a:rPr>
              <a:t>-</a:t>
            </a:r>
            <a:r>
              <a:rPr lang="hu-HU" dirty="0">
                <a:solidFill>
                  <a:srgbClr val="000000"/>
                </a:solidFill>
                <a:latin typeface="Candara" charset="0"/>
              </a:rPr>
              <a:t>b</a:t>
            </a:r>
            <a:endParaRPr lang="hu-HU" dirty="0">
              <a:solidFill>
                <a:prstClr val="black"/>
              </a:solidFill>
              <a:latin typeface="Candar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andara" charset="0"/>
              </a:rPr>
              <a:t>a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*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b</a:t>
            </a:r>
            <a:endParaRPr lang="en-US" dirty="0">
              <a:solidFill>
                <a:prstClr val="black"/>
              </a:solidFill>
              <a:latin typeface="Candar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andara" charset="0"/>
              </a:rPr>
              <a:t>a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/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b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591056"/>
            <a:ext cx="1828800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3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56587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Matrix multiplication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5817190"/>
              </p:ext>
            </p:extLst>
          </p:nvPr>
        </p:nvGraphicFramePr>
        <p:xfrm>
          <a:off x="2362987" y="1813808"/>
          <a:ext cx="2510311" cy="1693335"/>
        </p:xfrm>
        <a:graphic>
          <a:graphicData uri="http://schemas.openxmlformats.org/drawingml/2006/table">
            <a:tbl>
              <a:tblPr/>
              <a:tblGrid>
                <a:gridCol w="6969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6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67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86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Base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Education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Age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8676950"/>
              </p:ext>
            </p:extLst>
          </p:nvPr>
        </p:nvGraphicFramePr>
        <p:xfrm>
          <a:off x="5333364" y="4323163"/>
          <a:ext cx="2120900" cy="1524000"/>
        </p:xfrm>
        <a:graphic>
          <a:graphicData uri="http://schemas.openxmlformats.org/drawingml/2006/table">
            <a:tbl>
              <a:tblPr/>
              <a:tblGrid>
                <a:gridCol w="106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0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Salary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SQF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80000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>
                          <a:solidFill>
                            <a:schemeClr val="accent2"/>
                          </a:solidFill>
                          <a:effectLst/>
                          <a:latin typeface="Calibri" charset="0"/>
                        </a:rPr>
                        <a:t>2500</a:t>
                      </a:r>
                      <a:endParaRPr lang="is-IS" sz="1800" b="0" i="0" u="none" strike="noStrike" dirty="0">
                        <a:solidFill>
                          <a:schemeClr val="accent2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110000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Calibri" charset="0"/>
                        </a:rPr>
                        <a:t>3200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80000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Calibri" charset="0"/>
                        </a:rPr>
                        <a:t>2400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55000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Calibri" charset="0"/>
                        </a:rPr>
                        <a:t>1800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269375"/>
              </p:ext>
            </p:extLst>
          </p:nvPr>
        </p:nvGraphicFramePr>
        <p:xfrm>
          <a:off x="6851648" y="2353231"/>
          <a:ext cx="2476500" cy="1423332"/>
        </p:xfrm>
        <a:graphic>
          <a:graphicData uri="http://schemas.openxmlformats.org/drawingml/2006/table">
            <a:tbl>
              <a:tblPr/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5833"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Salary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SQF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8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Base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20000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Calibri" charset="0"/>
                        </a:rPr>
                        <a:t>1000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58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Edu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10000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Calibri" charset="0"/>
                        </a:rPr>
                        <a:t>300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58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Age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1000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Calibri" charset="0"/>
                        </a:rPr>
                        <a:t>20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133375" y="5473438"/>
            <a:ext cx="53472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000000"/>
                </a:solidFill>
                <a:latin typeface="Candara" charset="0"/>
              </a:rPr>
              <a:t>c</a:t>
            </a:r>
            <a:r>
              <a:rPr lang="it-IT" sz="20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it-IT" sz="2000" dirty="0" err="1">
                <a:solidFill>
                  <a:srgbClr val="060087"/>
                </a:solidFill>
                <a:latin typeface="Candara" charset="0"/>
              </a:rPr>
              <a:t>matrix</a:t>
            </a:r>
            <a:r>
              <a:rPr lang="it-IT" sz="2000" dirty="0">
                <a:solidFill>
                  <a:srgbClr val="060087"/>
                </a:solidFill>
                <a:latin typeface="Candara" charset="0"/>
              </a:rPr>
              <a:t>(c(</a:t>
            </a:r>
            <a:r>
              <a:rPr lang="it-IT" sz="20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it-IT" sz="2000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it-IT" sz="20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it-IT" sz="2000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it-IT" sz="20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it-IT" sz="2000" dirty="0">
                <a:solidFill>
                  <a:srgbClr val="060087"/>
                </a:solidFill>
                <a:latin typeface="Candara" charset="0"/>
              </a:rPr>
              <a:t>,1,3,</a:t>
            </a:r>
            <a:r>
              <a:rPr lang="it-IT" sz="2000" dirty="0">
                <a:solidFill>
                  <a:srgbClr val="0B4213"/>
                </a:solidFill>
                <a:latin typeface="Candara" charset="0"/>
              </a:rPr>
              <a:t>4</a:t>
            </a:r>
            <a:r>
              <a:rPr lang="it-IT" sz="2000" dirty="0">
                <a:solidFill>
                  <a:srgbClr val="060087"/>
                </a:solidFill>
                <a:latin typeface="Candara" charset="0"/>
              </a:rPr>
              <a:t>,2,1,</a:t>
            </a:r>
            <a:r>
              <a:rPr lang="it-IT" sz="2000" dirty="0">
                <a:solidFill>
                  <a:srgbClr val="0B4213"/>
                </a:solidFill>
                <a:latin typeface="Candara" charset="0"/>
              </a:rPr>
              <a:t>30</a:t>
            </a:r>
            <a:r>
              <a:rPr lang="it-IT" sz="2000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it-IT" sz="2000" dirty="0">
                <a:solidFill>
                  <a:srgbClr val="0B4213"/>
                </a:solidFill>
                <a:latin typeface="Candara" charset="0"/>
              </a:rPr>
              <a:t>50,40,25</a:t>
            </a:r>
            <a:r>
              <a:rPr lang="it-IT" sz="2000" dirty="0">
                <a:solidFill>
                  <a:srgbClr val="060087"/>
                </a:solidFill>
                <a:latin typeface="Candara" charset="0"/>
              </a:rPr>
              <a:t>),</a:t>
            </a:r>
            <a:r>
              <a:rPr lang="it-IT" sz="2000" dirty="0">
                <a:solidFill>
                  <a:srgbClr val="0B4213"/>
                </a:solidFill>
                <a:latin typeface="Candara" charset="0"/>
              </a:rPr>
              <a:t>4</a:t>
            </a:r>
            <a:r>
              <a:rPr lang="it-IT" sz="2000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it-IT" sz="2000" dirty="0">
                <a:solidFill>
                  <a:srgbClr val="0B4213"/>
                </a:solidFill>
                <a:latin typeface="Candara" charset="0"/>
              </a:rPr>
              <a:t>3</a:t>
            </a:r>
            <a:r>
              <a:rPr lang="it-IT" sz="2000" dirty="0">
                <a:solidFill>
                  <a:srgbClr val="060087"/>
                </a:solidFill>
                <a:latin typeface="Candara" charset="0"/>
              </a:rPr>
              <a:t>)</a:t>
            </a:r>
            <a:endParaRPr lang="it-IT" sz="2000" dirty="0">
              <a:solidFill>
                <a:srgbClr val="000000"/>
              </a:solidFill>
              <a:latin typeface="Candara" charset="0"/>
            </a:endParaRPr>
          </a:p>
          <a:p>
            <a:r>
              <a:rPr lang="is-IS" sz="2000" dirty="0">
                <a:solidFill>
                  <a:srgbClr val="000000"/>
                </a:solidFill>
                <a:latin typeface="Candara" charset="0"/>
              </a:rPr>
              <a:t>b</a:t>
            </a:r>
            <a:r>
              <a:rPr lang="is-IS" sz="2000" dirty="0">
                <a:solidFill>
                  <a:srgbClr val="060087"/>
                </a:solidFill>
                <a:latin typeface="Candara" charset="0"/>
              </a:rPr>
              <a:t>=matrix(c(</a:t>
            </a:r>
            <a:r>
              <a:rPr lang="is-IS" sz="2000" dirty="0">
                <a:solidFill>
                  <a:srgbClr val="0B4213"/>
                </a:solidFill>
                <a:latin typeface="Candara" charset="0"/>
              </a:rPr>
              <a:t>20000</a:t>
            </a:r>
            <a:r>
              <a:rPr lang="is-IS" sz="2000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is-IS" sz="2000" dirty="0">
                <a:solidFill>
                  <a:srgbClr val="0B4213"/>
                </a:solidFill>
                <a:latin typeface="Candara" charset="0"/>
              </a:rPr>
              <a:t>10000</a:t>
            </a:r>
            <a:r>
              <a:rPr lang="is-IS" sz="2000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is-IS" sz="2000" dirty="0">
                <a:solidFill>
                  <a:srgbClr val="0B4213"/>
                </a:solidFill>
                <a:latin typeface="Candara" charset="0"/>
              </a:rPr>
              <a:t>1000,1000</a:t>
            </a:r>
            <a:r>
              <a:rPr lang="is-IS" sz="2000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is-IS" sz="2000" dirty="0">
                <a:solidFill>
                  <a:srgbClr val="0B4213"/>
                </a:solidFill>
                <a:latin typeface="Candara" charset="0"/>
              </a:rPr>
              <a:t>300</a:t>
            </a:r>
            <a:r>
              <a:rPr lang="is-IS" sz="2000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is-IS" sz="2000" dirty="0">
                <a:solidFill>
                  <a:srgbClr val="0B4213"/>
                </a:solidFill>
                <a:latin typeface="Candara" charset="0"/>
              </a:rPr>
              <a:t>20</a:t>
            </a:r>
            <a:r>
              <a:rPr lang="is-IS" sz="2000" dirty="0">
                <a:solidFill>
                  <a:srgbClr val="060087"/>
                </a:solidFill>
                <a:latin typeface="Candara" charset="0"/>
              </a:rPr>
              <a:t>),</a:t>
            </a:r>
            <a:r>
              <a:rPr lang="is-IS" sz="2000" dirty="0">
                <a:solidFill>
                  <a:srgbClr val="0B4213"/>
                </a:solidFill>
                <a:latin typeface="Candara" charset="0"/>
              </a:rPr>
              <a:t>3</a:t>
            </a:r>
            <a:r>
              <a:rPr lang="is-IS" sz="2000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is-IS" sz="2000" dirty="0">
                <a:solidFill>
                  <a:srgbClr val="0B4213"/>
                </a:solidFill>
                <a:latin typeface="Candara" charset="0"/>
              </a:rPr>
              <a:t>2</a:t>
            </a:r>
            <a:r>
              <a:rPr lang="is-IS" sz="2000" dirty="0">
                <a:solidFill>
                  <a:srgbClr val="060087"/>
                </a:solidFill>
                <a:latin typeface="Candara" charset="0"/>
              </a:rPr>
              <a:t>)</a:t>
            </a:r>
            <a:endParaRPr lang="is-IS" sz="2000" dirty="0">
              <a:solidFill>
                <a:srgbClr val="000000"/>
              </a:solidFill>
              <a:latin typeface="Candara" charset="0"/>
            </a:endParaRPr>
          </a:p>
          <a:p>
            <a:r>
              <a:rPr lang="en-US" sz="4000" dirty="0">
                <a:solidFill>
                  <a:srgbClr val="000000"/>
                </a:solidFill>
                <a:latin typeface="Candara" charset="0"/>
              </a:rPr>
              <a:t>t</a:t>
            </a:r>
            <a:r>
              <a:rPr lang="en-US" sz="40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sz="4000" dirty="0">
                <a:solidFill>
                  <a:srgbClr val="000000"/>
                </a:solidFill>
                <a:latin typeface="Candara" charset="0"/>
              </a:rPr>
              <a:t>c</a:t>
            </a:r>
            <a:r>
              <a:rPr lang="en-US" sz="4000" dirty="0">
                <a:solidFill>
                  <a:srgbClr val="FF0000"/>
                </a:solidFill>
                <a:latin typeface="Candara" charset="0"/>
              </a:rPr>
              <a:t>%*%</a:t>
            </a:r>
            <a:r>
              <a:rPr lang="en-US" sz="4000" dirty="0">
                <a:solidFill>
                  <a:srgbClr val="000000"/>
                </a:solidFill>
                <a:latin typeface="Candara" charset="0"/>
              </a:rPr>
              <a:t>b</a:t>
            </a:r>
            <a:endParaRPr lang="en-US" sz="4000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7275878"/>
              </p:ext>
            </p:extLst>
          </p:nvPr>
        </p:nvGraphicFramePr>
        <p:xfrm>
          <a:off x="5270500" y="1195440"/>
          <a:ext cx="1651000" cy="1423332"/>
        </p:xfrm>
        <a:graphic>
          <a:graphicData uri="http://schemas.openxmlformats.org/drawingml/2006/table">
            <a:tbl>
              <a:tblPr/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58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AS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8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BS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2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58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MS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3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58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PhD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4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Bent-Up Arrow 1"/>
          <p:cNvSpPr/>
          <p:nvPr/>
        </p:nvSpPr>
        <p:spPr>
          <a:xfrm rot="5400000">
            <a:off x="5965522" y="2681305"/>
            <a:ext cx="856585" cy="731520"/>
          </a:xfrm>
          <a:prstGeom prst="bentUpArrow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311156" y="2195761"/>
            <a:ext cx="2510311" cy="296331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695562" y="2656012"/>
            <a:ext cx="788673" cy="1225096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8577664" y="2645702"/>
            <a:ext cx="788673" cy="1225096"/>
          </a:xfrm>
          <a:prstGeom prst="ellipse">
            <a:avLst/>
          </a:prstGeom>
          <a:noFill/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endCxn id="22" idx="0"/>
          </p:cNvCxnSpPr>
          <p:nvPr/>
        </p:nvCxnSpPr>
        <p:spPr>
          <a:xfrm>
            <a:off x="3409215" y="2524844"/>
            <a:ext cx="109340" cy="1685408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6" idx="3"/>
          </p:cNvCxnSpPr>
          <p:nvPr/>
        </p:nvCxnSpPr>
        <p:spPr>
          <a:xfrm flipH="1">
            <a:off x="4446311" y="3701698"/>
            <a:ext cx="3364749" cy="930247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879273" y="2492092"/>
            <a:ext cx="2763448" cy="2226385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7" idx="3"/>
          </p:cNvCxnSpPr>
          <p:nvPr/>
        </p:nvCxnSpPr>
        <p:spPr>
          <a:xfrm flipH="1">
            <a:off x="7142247" y="3691388"/>
            <a:ext cx="1550914" cy="1027089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2362987" y="2502644"/>
            <a:ext cx="2510311" cy="360191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>
            <a:stCxn id="16" idx="3"/>
          </p:cNvCxnSpPr>
          <p:nvPr/>
        </p:nvCxnSpPr>
        <p:spPr>
          <a:xfrm flipH="1">
            <a:off x="6104065" y="3701697"/>
            <a:ext cx="1706994" cy="1292578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2362987" y="2191517"/>
            <a:ext cx="2510311" cy="300575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3690991"/>
              </p:ext>
            </p:extLst>
          </p:nvPr>
        </p:nvGraphicFramePr>
        <p:xfrm>
          <a:off x="2590803" y="4210253"/>
          <a:ext cx="1855507" cy="1067499"/>
        </p:xfrm>
        <a:graphic>
          <a:graphicData uri="http://schemas.openxmlformats.org/drawingml/2006/table">
            <a:tbl>
              <a:tblPr/>
              <a:tblGrid>
                <a:gridCol w="5979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95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58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X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20000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8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X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10000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58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X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1000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Right Arrow 14"/>
          <p:cNvSpPr/>
          <p:nvPr/>
        </p:nvSpPr>
        <p:spPr>
          <a:xfrm>
            <a:off x="4446310" y="4631945"/>
            <a:ext cx="858752" cy="296517"/>
          </a:xfrm>
          <a:prstGeom prst="rightArrow">
            <a:avLst>
              <a:gd name="adj1" fmla="val 69355"/>
              <a:gd name="adj2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Sum</a:t>
            </a:r>
          </a:p>
        </p:txBody>
      </p:sp>
      <p:cxnSp>
        <p:nvCxnSpPr>
          <p:cNvPr id="29" name="Straight Arrow Connector 28"/>
          <p:cNvCxnSpPr>
            <a:stCxn id="28" idx="4"/>
          </p:cNvCxnSpPr>
          <p:nvPr/>
        </p:nvCxnSpPr>
        <p:spPr>
          <a:xfrm>
            <a:off x="3618143" y="2862835"/>
            <a:ext cx="1876031" cy="2184593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122" y="5507630"/>
            <a:ext cx="1354841" cy="1067722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1631469" y="2137058"/>
            <a:ext cx="753135" cy="1391580"/>
            <a:chOff x="107468" y="2502183"/>
            <a:chExt cx="753135" cy="1391580"/>
          </a:xfrm>
        </p:grpSpPr>
        <p:sp>
          <p:nvSpPr>
            <p:cNvPr id="7" name="Rectangle 6"/>
            <p:cNvSpPr/>
            <p:nvPr/>
          </p:nvSpPr>
          <p:spPr>
            <a:xfrm>
              <a:off x="117268" y="2502183"/>
              <a:ext cx="6591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rgbClr val="060087"/>
                  </a:solidFill>
                  <a:latin typeface="Candara" charset="0"/>
                </a:rPr>
                <a:t>John</a:t>
              </a:r>
              <a:endParaRPr lang="en-US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7468" y="2842917"/>
              <a:ext cx="6848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rgbClr val="060087"/>
                  </a:solidFill>
                  <a:latin typeface="Candara" charset="0"/>
                </a:rPr>
                <a:t>Mary</a:t>
              </a:r>
              <a:endParaRPr lang="en-US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27708" y="3158027"/>
              <a:ext cx="60625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rgbClr val="060087"/>
                  </a:solidFill>
                  <a:latin typeface="Candara" charset="0"/>
                </a:rPr>
                <a:t>Sam</a:t>
              </a:r>
              <a:endParaRPr lang="en-US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22901" y="3524431"/>
              <a:ext cx="7377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rgbClr val="060087"/>
                  </a:solidFill>
                  <a:latin typeface="Candara" charset="0"/>
                </a:rPr>
                <a:t>Sarah</a:t>
              </a:r>
              <a:endParaRPr lang="en-US" dirty="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7482567" y="4533784"/>
            <a:ext cx="753135" cy="1391580"/>
            <a:chOff x="107468" y="2502183"/>
            <a:chExt cx="753135" cy="1391580"/>
          </a:xfrm>
        </p:grpSpPr>
        <p:sp>
          <p:nvSpPr>
            <p:cNvPr id="48" name="Rectangle 47"/>
            <p:cNvSpPr/>
            <p:nvPr/>
          </p:nvSpPr>
          <p:spPr>
            <a:xfrm>
              <a:off x="117268" y="2502183"/>
              <a:ext cx="6591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rgbClr val="060087"/>
                  </a:solidFill>
                  <a:latin typeface="Candara" charset="0"/>
                </a:rPr>
                <a:t>John</a:t>
              </a:r>
              <a:endParaRPr lang="en-US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07468" y="2842917"/>
              <a:ext cx="6848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rgbClr val="060087"/>
                  </a:solidFill>
                  <a:latin typeface="Candara" charset="0"/>
                </a:rPr>
                <a:t>Mary</a:t>
              </a:r>
              <a:endParaRPr lang="en-US" dirty="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27708" y="3158027"/>
              <a:ext cx="60625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rgbClr val="060087"/>
                  </a:solidFill>
                  <a:latin typeface="Candara" charset="0"/>
                </a:rPr>
                <a:t>Sam</a:t>
              </a:r>
              <a:endParaRPr lang="en-US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22901" y="3524431"/>
              <a:ext cx="7377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rgbClr val="060087"/>
                  </a:solidFill>
                  <a:latin typeface="Candara" charset="0"/>
                </a:rPr>
                <a:t>Sarah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0913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animBg="1"/>
      <p:bldP spid="4" grpId="0" animBg="1"/>
      <p:bldP spid="16" grpId="0" animBg="1"/>
      <p:bldP spid="17" grpId="0" animBg="1"/>
      <p:bldP spid="28" grpId="0" animBg="1"/>
      <p:bldP spid="37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89215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Multiplication conformable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9924914"/>
              </p:ext>
            </p:extLst>
          </p:nvPr>
        </p:nvGraphicFramePr>
        <p:xfrm>
          <a:off x="2314002" y="1813808"/>
          <a:ext cx="2510311" cy="1693335"/>
        </p:xfrm>
        <a:graphic>
          <a:graphicData uri="http://schemas.openxmlformats.org/drawingml/2006/table">
            <a:tbl>
              <a:tblPr/>
              <a:tblGrid>
                <a:gridCol w="6969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6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67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86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Base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Education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Age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784853"/>
              </p:ext>
            </p:extLst>
          </p:nvPr>
        </p:nvGraphicFramePr>
        <p:xfrm>
          <a:off x="5284379" y="4323163"/>
          <a:ext cx="2120900" cy="1524000"/>
        </p:xfrm>
        <a:graphic>
          <a:graphicData uri="http://schemas.openxmlformats.org/drawingml/2006/table">
            <a:tbl>
              <a:tblPr/>
              <a:tblGrid>
                <a:gridCol w="106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0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Salary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SQF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80000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>
                          <a:solidFill>
                            <a:schemeClr val="accent2"/>
                          </a:solidFill>
                          <a:effectLst/>
                          <a:latin typeface="Calibri" charset="0"/>
                        </a:rPr>
                        <a:t>2500</a:t>
                      </a:r>
                      <a:endParaRPr lang="is-IS" sz="1800" b="0" i="0" u="none" strike="noStrike" dirty="0">
                        <a:solidFill>
                          <a:schemeClr val="accent2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110000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Calibri" charset="0"/>
                        </a:rPr>
                        <a:t>3200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80000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Calibri" charset="0"/>
                        </a:rPr>
                        <a:t>2400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55000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Calibri" charset="0"/>
                        </a:rPr>
                        <a:t>1800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1486260"/>
              </p:ext>
            </p:extLst>
          </p:nvPr>
        </p:nvGraphicFramePr>
        <p:xfrm>
          <a:off x="6802663" y="2353231"/>
          <a:ext cx="2476500" cy="1423332"/>
        </p:xfrm>
        <a:graphic>
          <a:graphicData uri="http://schemas.openxmlformats.org/drawingml/2006/table">
            <a:tbl>
              <a:tblPr/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5833"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Salary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SQF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8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Mean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20000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Calibri" charset="0"/>
                        </a:rPr>
                        <a:t>1000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58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Edu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10000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Calibri" charset="0"/>
                        </a:rPr>
                        <a:t>300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58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Age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1000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Calibri" charset="0"/>
                        </a:rPr>
                        <a:t>20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46" name="Group 45"/>
          <p:cNvGrpSpPr/>
          <p:nvPr/>
        </p:nvGrpSpPr>
        <p:grpSpPr>
          <a:xfrm>
            <a:off x="1582484" y="2137058"/>
            <a:ext cx="753135" cy="1391580"/>
            <a:chOff x="107468" y="2502183"/>
            <a:chExt cx="753135" cy="1391580"/>
          </a:xfrm>
        </p:grpSpPr>
        <p:sp>
          <p:nvSpPr>
            <p:cNvPr id="7" name="Rectangle 6"/>
            <p:cNvSpPr/>
            <p:nvPr/>
          </p:nvSpPr>
          <p:spPr>
            <a:xfrm>
              <a:off x="117268" y="2502183"/>
              <a:ext cx="6591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rgbClr val="060087"/>
                  </a:solidFill>
                  <a:latin typeface="Candara" charset="0"/>
                </a:rPr>
                <a:t>John</a:t>
              </a:r>
              <a:endParaRPr lang="en-US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7468" y="2842917"/>
              <a:ext cx="6848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rgbClr val="060087"/>
                  </a:solidFill>
                  <a:latin typeface="Candara" charset="0"/>
                </a:rPr>
                <a:t>Mary</a:t>
              </a:r>
              <a:endParaRPr lang="en-US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27708" y="3158027"/>
              <a:ext cx="60625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rgbClr val="060087"/>
                  </a:solidFill>
                  <a:latin typeface="Candara" charset="0"/>
                </a:rPr>
                <a:t>Sam</a:t>
              </a:r>
              <a:endParaRPr lang="en-US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22901" y="3524431"/>
              <a:ext cx="7377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rgbClr val="060087"/>
                  </a:solidFill>
                  <a:latin typeface="Candara" charset="0"/>
                </a:rPr>
                <a:t>Sarah</a:t>
              </a:r>
              <a:endParaRPr lang="en-US" dirty="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7433582" y="4533784"/>
            <a:ext cx="753135" cy="1391580"/>
            <a:chOff x="107468" y="2502183"/>
            <a:chExt cx="753135" cy="1391580"/>
          </a:xfrm>
        </p:grpSpPr>
        <p:sp>
          <p:nvSpPr>
            <p:cNvPr id="48" name="Rectangle 47"/>
            <p:cNvSpPr/>
            <p:nvPr/>
          </p:nvSpPr>
          <p:spPr>
            <a:xfrm>
              <a:off x="117268" y="2502183"/>
              <a:ext cx="6591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rgbClr val="060087"/>
                  </a:solidFill>
                  <a:latin typeface="Candara" charset="0"/>
                </a:rPr>
                <a:t>John</a:t>
              </a:r>
              <a:endParaRPr lang="en-US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07468" y="2842917"/>
              <a:ext cx="6848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rgbClr val="060087"/>
                  </a:solidFill>
                  <a:latin typeface="Candara" charset="0"/>
                </a:rPr>
                <a:t>Mary</a:t>
              </a:r>
              <a:endParaRPr lang="en-US" dirty="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27708" y="3158027"/>
              <a:ext cx="60625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rgbClr val="060087"/>
                  </a:solidFill>
                  <a:latin typeface="Candara" charset="0"/>
                </a:rPr>
                <a:t>Sam</a:t>
              </a:r>
              <a:endParaRPr lang="en-US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22901" y="3524431"/>
              <a:ext cx="7377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rgbClr val="060087"/>
                  </a:solidFill>
                  <a:latin typeface="Candara" charset="0"/>
                </a:rPr>
                <a:t>Sarah</a:t>
              </a:r>
              <a:endParaRPr lang="en-US" dirty="0"/>
            </a:p>
          </p:txBody>
        </p:sp>
      </p:grpSp>
      <p:sp>
        <p:nvSpPr>
          <p:cNvPr id="33" name="Rectangle 32"/>
          <p:cNvSpPr/>
          <p:nvPr/>
        </p:nvSpPr>
        <p:spPr>
          <a:xfrm>
            <a:off x="3027640" y="3384952"/>
            <a:ext cx="10871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>
                <a:solidFill>
                  <a:srgbClr val="FF0000"/>
                </a:solidFill>
                <a:latin typeface="Candara" charset="0"/>
              </a:rPr>
              <a:t>4 </a:t>
            </a:r>
            <a:r>
              <a:rPr lang="fr-FR" sz="3600" dirty="0">
                <a:latin typeface="Candara" charset="0"/>
              </a:rPr>
              <a:t>x 3</a:t>
            </a:r>
            <a:endParaRPr lang="en-US" sz="3600" dirty="0"/>
          </a:p>
        </p:txBody>
      </p:sp>
      <p:sp>
        <p:nvSpPr>
          <p:cNvPr id="34" name="Rectangle 33"/>
          <p:cNvSpPr/>
          <p:nvPr/>
        </p:nvSpPr>
        <p:spPr>
          <a:xfrm>
            <a:off x="8127961" y="3695791"/>
            <a:ext cx="10534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>
                <a:latin typeface="Candara" charset="0"/>
              </a:rPr>
              <a:t>3 x </a:t>
            </a:r>
            <a:r>
              <a:rPr lang="fr-FR" sz="3600" dirty="0">
                <a:solidFill>
                  <a:schemeClr val="accent2"/>
                </a:solidFill>
                <a:latin typeface="Candara" charset="0"/>
              </a:rPr>
              <a:t>2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076165" y="5847163"/>
            <a:ext cx="8771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>
                <a:solidFill>
                  <a:srgbClr val="FF0000"/>
                </a:solidFill>
                <a:latin typeface="Candara" charset="0"/>
              </a:rPr>
              <a:t>4</a:t>
            </a:r>
            <a:r>
              <a:rPr lang="fr-FR" sz="3600" dirty="0">
                <a:latin typeface="Candara" charset="0"/>
              </a:rPr>
              <a:t>x</a:t>
            </a:r>
            <a:r>
              <a:rPr lang="fr-FR" sz="3600" dirty="0">
                <a:solidFill>
                  <a:schemeClr val="accent2"/>
                </a:solidFill>
                <a:latin typeface="Candara" charset="0"/>
              </a:rPr>
              <a:t>2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3698423" y="3576878"/>
            <a:ext cx="376410" cy="399370"/>
          </a:xfrm>
          <a:prstGeom prst="ellipse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8102535" y="3859439"/>
            <a:ext cx="401835" cy="428938"/>
          </a:xfrm>
          <a:prstGeom prst="ellipse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/>
          <p:cNvCxnSpPr>
            <a:cxnSpLocks/>
            <a:stCxn id="36" idx="6"/>
            <a:endCxn id="34" idx="1"/>
          </p:cNvCxnSpPr>
          <p:nvPr/>
        </p:nvCxnSpPr>
        <p:spPr>
          <a:xfrm>
            <a:off x="4074833" y="3776563"/>
            <a:ext cx="4053128" cy="242394"/>
          </a:xfrm>
          <a:prstGeom prst="straightConnector1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cxnSpLocks/>
          </p:cNvCxnSpPr>
          <p:nvPr/>
        </p:nvCxnSpPr>
        <p:spPr>
          <a:xfrm>
            <a:off x="3333697" y="3909092"/>
            <a:ext cx="2842735" cy="2191897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cxnSpLocks/>
          </p:cNvCxnSpPr>
          <p:nvPr/>
        </p:nvCxnSpPr>
        <p:spPr>
          <a:xfrm flipH="1">
            <a:off x="6853517" y="4218642"/>
            <a:ext cx="2071512" cy="1882347"/>
          </a:xfrm>
          <a:prstGeom prst="straightConnector1">
            <a:avLst/>
          </a:prstGeom>
          <a:ln w="25400">
            <a:solidFill>
              <a:schemeClr val="accent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347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Inverse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4672979"/>
              </p:ext>
            </p:extLst>
          </p:nvPr>
        </p:nvGraphicFramePr>
        <p:xfrm>
          <a:off x="7112000" y="2695575"/>
          <a:ext cx="2082800" cy="1968500"/>
        </p:xfrm>
        <a:graphic>
          <a:graphicData uri="http://schemas.openxmlformats.org/drawingml/2006/table">
            <a:tbl>
              <a:tblPr/>
              <a:tblGrid>
                <a:gridCol w="520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0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0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0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21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2125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2125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…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2125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333750" y="2894995"/>
            <a:ext cx="800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/>
              <a:t>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22775" y="2894995"/>
            <a:ext cx="800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/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95950" y="2894995"/>
            <a:ext cx="800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/>
              <a:t>=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86000" y="1699143"/>
            <a:ext cx="800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IF:</a:t>
            </a:r>
          </a:p>
        </p:txBody>
      </p:sp>
      <p:sp>
        <p:nvSpPr>
          <p:cNvPr id="5" name="U-Turn Arrow 4"/>
          <p:cNvSpPr/>
          <p:nvPr/>
        </p:nvSpPr>
        <p:spPr>
          <a:xfrm flipH="1" flipV="1">
            <a:off x="3429000" y="4464655"/>
            <a:ext cx="1498600" cy="770920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03500" y="5511096"/>
            <a:ext cx="3060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 is inverse of A</a:t>
            </a:r>
          </a:p>
          <a:p>
            <a:pPr algn="ctr"/>
            <a:r>
              <a:rPr lang="en-US" sz="2800" dirty="0"/>
              <a:t>vice versa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88100" y="5494516"/>
            <a:ext cx="3060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Inverse is for square matrix only</a:t>
            </a:r>
          </a:p>
        </p:txBody>
      </p:sp>
    </p:spTree>
    <p:extLst>
      <p:ext uri="{BB962C8B-B14F-4D97-AF65-F5344CB8AC3E}">
        <p14:creationId xmlns:p14="http://schemas.microsoft.com/office/powerpoint/2010/main" val="373455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46364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Inverse in R: solve()</a:t>
            </a:r>
          </a:p>
        </p:txBody>
      </p:sp>
      <p:sp>
        <p:nvSpPr>
          <p:cNvPr id="6" name="Rectangle 5"/>
          <p:cNvSpPr/>
          <p:nvPr/>
        </p:nvSpPr>
        <p:spPr>
          <a:xfrm>
            <a:off x="2950936" y="2450265"/>
            <a:ext cx="2590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</a:t>
            </a:r>
          </a:p>
          <a:p>
            <a:r>
              <a:rPr lang="en-US" sz="3200" dirty="0" err="1"/>
              <a:t>ti</a:t>
            </a:r>
            <a:r>
              <a:rPr lang="en-US" sz="3200" dirty="0"/>
              <a:t>=solve(t)</a:t>
            </a:r>
          </a:p>
          <a:p>
            <a:r>
              <a:rPr lang="en-US" sz="3200" dirty="0" err="1"/>
              <a:t>ti</a:t>
            </a:r>
            <a:endParaRPr lang="en-US" sz="3200" dirty="0"/>
          </a:p>
          <a:p>
            <a:r>
              <a:rPr lang="en-US" sz="3200" dirty="0" err="1"/>
              <a:t>ti</a:t>
            </a:r>
            <a:r>
              <a:rPr lang="en-US" sz="3200" dirty="0"/>
              <a:t> %*% t</a:t>
            </a:r>
          </a:p>
          <a:p>
            <a:r>
              <a:rPr lang="en-US" sz="3200" dirty="0"/>
              <a:t>t%*%</a:t>
            </a:r>
            <a:r>
              <a:rPr lang="en-US" sz="3200" dirty="0" err="1"/>
              <a:t>ti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104" y="1587443"/>
            <a:ext cx="38989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9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white card&#10;&#10;AI-generated content may be incorrect.">
            <a:extLst>
              <a:ext uri="{FF2B5EF4-FFF2-40B4-BE49-F238E27FC236}">
                <a16:creationId xmlns:a16="http://schemas.microsoft.com/office/drawing/2014/main" id="{7EE37738-8901-7778-2D7A-F7D0B1154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86" y="0"/>
            <a:ext cx="11840626" cy="2988581"/>
          </a:xfrm>
          <a:prstGeom prst="rect">
            <a:avLst/>
          </a:prstGeom>
        </p:spPr>
      </p:pic>
      <p:pic>
        <p:nvPicPr>
          <p:cNvPr id="10" name="Picture 9" descr="A close up of a text&#10;&#10;AI-generated content may be incorrect.">
            <a:extLst>
              <a:ext uri="{FF2B5EF4-FFF2-40B4-BE49-F238E27FC236}">
                <a16:creationId xmlns:a16="http://schemas.microsoft.com/office/drawing/2014/main" id="{88EDA039-D21D-C9D6-102A-FF7B4A87D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828" y="2988581"/>
            <a:ext cx="7936343" cy="298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253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46364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Transpose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626" y="1911592"/>
            <a:ext cx="2971800" cy="1181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 flipV="1">
            <a:off x="9180739" y="2791067"/>
            <a:ext cx="2971800" cy="1390650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6905851" y="2159242"/>
            <a:ext cx="2387600" cy="9334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Transpose</a:t>
            </a:r>
          </a:p>
        </p:txBody>
      </p:sp>
      <p:sp>
        <p:nvSpPr>
          <p:cNvPr id="5" name="Rectangle 4"/>
          <p:cNvSpPr/>
          <p:nvPr/>
        </p:nvSpPr>
        <p:spPr>
          <a:xfrm>
            <a:off x="3200627" y="3397492"/>
            <a:ext cx="293862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0000"/>
                </a:solidFill>
                <a:latin typeface="Candara" charset="0"/>
              </a:rPr>
              <a:t>c</a:t>
            </a:r>
            <a:r>
              <a:rPr lang="it-IT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it-IT" dirty="0" err="1">
                <a:solidFill>
                  <a:srgbClr val="060087"/>
                </a:solidFill>
                <a:latin typeface="Candara" charset="0"/>
              </a:rPr>
              <a:t>matrix</a:t>
            </a:r>
            <a:r>
              <a:rPr lang="it-IT" dirty="0">
                <a:solidFill>
                  <a:srgbClr val="060087"/>
                </a:solidFill>
                <a:latin typeface="Candara" charset="0"/>
              </a:rPr>
              <a:t>(c(</a:t>
            </a:r>
            <a:r>
              <a:rPr lang="it-IT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it-IT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it-IT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it-IT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it-IT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it-IT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it-IT" dirty="0">
                <a:solidFill>
                  <a:srgbClr val="0B4213"/>
                </a:solidFill>
                <a:latin typeface="Candara" charset="0"/>
              </a:rPr>
              <a:t>4</a:t>
            </a:r>
            <a:r>
              <a:rPr lang="it-IT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it-IT" dirty="0">
                <a:solidFill>
                  <a:srgbClr val="0B4213"/>
                </a:solidFill>
                <a:latin typeface="Candara" charset="0"/>
              </a:rPr>
              <a:t>30</a:t>
            </a:r>
            <a:r>
              <a:rPr lang="it-IT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it-IT" dirty="0">
                <a:solidFill>
                  <a:srgbClr val="0B4213"/>
                </a:solidFill>
                <a:latin typeface="Candara" charset="0"/>
              </a:rPr>
              <a:t>50</a:t>
            </a:r>
            <a:r>
              <a:rPr lang="it-IT" dirty="0">
                <a:solidFill>
                  <a:srgbClr val="060087"/>
                </a:solidFill>
                <a:latin typeface="Candara" charset="0"/>
              </a:rPr>
              <a:t>),</a:t>
            </a:r>
            <a:r>
              <a:rPr lang="it-IT" dirty="0">
                <a:solidFill>
                  <a:srgbClr val="0B4213"/>
                </a:solidFill>
                <a:latin typeface="Candara" charset="0"/>
              </a:rPr>
              <a:t>2</a:t>
            </a:r>
            <a:r>
              <a:rPr lang="it-IT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it-IT" dirty="0">
                <a:solidFill>
                  <a:srgbClr val="0B4213"/>
                </a:solidFill>
                <a:latin typeface="Candara" charset="0"/>
              </a:rPr>
              <a:t>3</a:t>
            </a:r>
            <a:r>
              <a:rPr lang="it-IT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it-IT" dirty="0">
                <a:solidFill>
                  <a:srgbClr val="060087"/>
                </a:solidFill>
                <a:latin typeface="Candara" charset="0"/>
              </a:rPr>
              <a:t>c</a:t>
            </a:r>
          </a:p>
          <a:p>
            <a:r>
              <a:rPr lang="it-IT" dirty="0">
                <a:solidFill>
                  <a:srgbClr val="060087"/>
                </a:solidFill>
                <a:latin typeface="Candara" charset="0"/>
              </a:rPr>
              <a:t>t(c)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514" y="3397492"/>
            <a:ext cx="3733800" cy="2438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6F0F42-D885-AB8A-C079-796B7F486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738342" y="2873335"/>
            <a:ext cx="2971800" cy="1181100"/>
          </a:xfrm>
          <a:prstGeom prst="rect">
            <a:avLst/>
          </a:prstGeom>
        </p:spPr>
      </p:pic>
      <p:sp>
        <p:nvSpPr>
          <p:cNvPr id="7" name="Left Arrow 6">
            <a:extLst>
              <a:ext uri="{FF2B5EF4-FFF2-40B4-BE49-F238E27FC236}">
                <a16:creationId xmlns:a16="http://schemas.microsoft.com/office/drawing/2014/main" id="{D030FFB3-72C9-1575-AB2F-F92705101A91}"/>
              </a:ext>
            </a:extLst>
          </p:cNvPr>
          <p:cNvSpPr/>
          <p:nvPr/>
        </p:nvSpPr>
        <p:spPr>
          <a:xfrm>
            <a:off x="1338108" y="2384385"/>
            <a:ext cx="1648160" cy="53243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&quot;No&quot; Symbol 7">
            <a:extLst>
              <a:ext uri="{FF2B5EF4-FFF2-40B4-BE49-F238E27FC236}">
                <a16:creationId xmlns:a16="http://schemas.microsoft.com/office/drawing/2014/main" id="{62B07752-14F6-2E27-1A39-41642173C6A3}"/>
              </a:ext>
            </a:extLst>
          </p:cNvPr>
          <p:cNvSpPr/>
          <p:nvPr/>
        </p:nvSpPr>
        <p:spPr>
          <a:xfrm>
            <a:off x="1880175" y="2271813"/>
            <a:ext cx="717019" cy="757578"/>
          </a:xfrm>
          <a:prstGeom prst="noSmoking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18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16327" y="1497543"/>
            <a:ext cx="7408333" cy="192193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(A</a:t>
            </a:r>
            <a:r>
              <a:rPr lang="en-US" baseline="30000" dirty="0"/>
              <a:t>T</a:t>
            </a:r>
            <a:r>
              <a:rPr lang="en-US" dirty="0"/>
              <a:t>)</a:t>
            </a:r>
            <a:r>
              <a:rPr lang="en-US" baseline="30000" dirty="0"/>
              <a:t>T</a:t>
            </a:r>
            <a:r>
              <a:rPr lang="en-US" dirty="0"/>
              <a:t>=A</a:t>
            </a:r>
          </a:p>
          <a:p>
            <a:r>
              <a:rPr lang="en-US" dirty="0"/>
              <a:t>(A+B)</a:t>
            </a:r>
            <a:r>
              <a:rPr lang="en-US" baseline="30000" dirty="0"/>
              <a:t>T</a:t>
            </a:r>
            <a:r>
              <a:rPr lang="en-US" dirty="0"/>
              <a:t>=A</a:t>
            </a:r>
            <a:r>
              <a:rPr lang="en-US" baseline="30000" dirty="0"/>
              <a:t>T</a:t>
            </a:r>
            <a:r>
              <a:rPr lang="en-US" dirty="0"/>
              <a:t>+B</a:t>
            </a:r>
            <a:r>
              <a:rPr lang="en-US" baseline="30000" dirty="0"/>
              <a:t>T</a:t>
            </a:r>
          </a:p>
          <a:p>
            <a:r>
              <a:rPr lang="en-US" dirty="0"/>
              <a:t>(AB)</a:t>
            </a:r>
            <a:r>
              <a:rPr lang="en-US" baseline="30000" dirty="0"/>
              <a:t>T</a:t>
            </a:r>
            <a:r>
              <a:rPr lang="en-US" dirty="0"/>
              <a:t>=B</a:t>
            </a:r>
            <a:r>
              <a:rPr lang="en-US" baseline="30000" dirty="0"/>
              <a:t>T</a:t>
            </a:r>
            <a:r>
              <a:rPr lang="en-US" dirty="0"/>
              <a:t>A</a:t>
            </a:r>
            <a:r>
              <a:rPr lang="en-US" baseline="30000" dirty="0"/>
              <a:t>T</a:t>
            </a:r>
          </a:p>
          <a:p>
            <a:r>
              <a:rPr lang="en-US" dirty="0"/>
              <a:t>(</a:t>
            </a:r>
            <a:r>
              <a:rPr lang="en-US" dirty="0" err="1"/>
              <a:t>cB</a:t>
            </a:r>
            <a:r>
              <a:rPr lang="en-US" dirty="0"/>
              <a:t>)</a:t>
            </a:r>
            <a:r>
              <a:rPr lang="en-US" baseline="30000" dirty="0"/>
              <a:t>T</a:t>
            </a:r>
            <a:r>
              <a:rPr lang="en-US" dirty="0"/>
              <a:t>=</a:t>
            </a:r>
            <a:r>
              <a:rPr lang="en-US" dirty="0" err="1"/>
              <a:t>cB</a:t>
            </a:r>
            <a:r>
              <a:rPr lang="en-US" baseline="30000" dirty="0" err="1"/>
              <a:t>T</a:t>
            </a:r>
            <a:r>
              <a:rPr lang="en-US" baseline="30000" dirty="0"/>
              <a:t> </a:t>
            </a:r>
            <a:r>
              <a:rPr lang="en-US" dirty="0"/>
              <a:t>, where c is scalar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62693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Properties of transpose</a:t>
            </a:r>
          </a:p>
        </p:txBody>
      </p:sp>
      <p:sp>
        <p:nvSpPr>
          <p:cNvPr id="4" name="Rectangle 3"/>
          <p:cNvSpPr/>
          <p:nvPr/>
        </p:nvSpPr>
        <p:spPr>
          <a:xfrm>
            <a:off x="2416326" y="4077811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>
                <a:solidFill>
                  <a:srgbClr val="000000"/>
                </a:solidFill>
                <a:latin typeface="Candara" charset="0"/>
              </a:rPr>
              <a:t>A</a:t>
            </a:r>
            <a:r>
              <a:rPr lang="it-IT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it-IT" dirty="0" err="1">
                <a:solidFill>
                  <a:srgbClr val="060087"/>
                </a:solidFill>
                <a:latin typeface="Candara" charset="0"/>
              </a:rPr>
              <a:t>matrix</a:t>
            </a:r>
            <a:r>
              <a:rPr lang="it-IT" dirty="0">
                <a:solidFill>
                  <a:srgbClr val="060087"/>
                </a:solidFill>
                <a:latin typeface="Candara" charset="0"/>
              </a:rPr>
              <a:t>(c(</a:t>
            </a:r>
            <a:r>
              <a:rPr lang="it-IT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it-IT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it-IT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it-IT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it-IT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it-IT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it-IT" dirty="0">
                <a:solidFill>
                  <a:srgbClr val="0B4213"/>
                </a:solidFill>
                <a:latin typeface="Candara" charset="0"/>
              </a:rPr>
              <a:t>4</a:t>
            </a:r>
            <a:r>
              <a:rPr lang="it-IT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it-IT" dirty="0">
                <a:solidFill>
                  <a:srgbClr val="0B4213"/>
                </a:solidFill>
                <a:latin typeface="Candara" charset="0"/>
              </a:rPr>
              <a:t>30</a:t>
            </a:r>
            <a:r>
              <a:rPr lang="it-IT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it-IT" dirty="0">
                <a:solidFill>
                  <a:srgbClr val="0B4213"/>
                </a:solidFill>
                <a:latin typeface="Candara" charset="0"/>
              </a:rPr>
              <a:t>50</a:t>
            </a:r>
            <a:r>
              <a:rPr lang="it-IT" dirty="0">
                <a:solidFill>
                  <a:srgbClr val="060087"/>
                </a:solidFill>
                <a:latin typeface="Candara" charset="0"/>
              </a:rPr>
              <a:t>),</a:t>
            </a:r>
            <a:r>
              <a:rPr lang="it-IT" dirty="0">
                <a:solidFill>
                  <a:srgbClr val="0B4213"/>
                </a:solidFill>
                <a:latin typeface="Candara" charset="0"/>
              </a:rPr>
              <a:t>2</a:t>
            </a:r>
            <a:r>
              <a:rPr lang="it-IT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it-IT" dirty="0">
                <a:solidFill>
                  <a:srgbClr val="0B4213"/>
                </a:solidFill>
                <a:latin typeface="Candara" charset="0"/>
              </a:rPr>
              <a:t>3</a:t>
            </a:r>
            <a:r>
              <a:rPr lang="it-IT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is-IS" dirty="0">
                <a:solidFill>
                  <a:srgbClr val="000000"/>
                </a:solidFill>
                <a:latin typeface="Candara" charset="0"/>
              </a:rPr>
              <a:t>B</a:t>
            </a:r>
            <a:r>
              <a:rPr lang="is-IS" dirty="0">
                <a:solidFill>
                  <a:srgbClr val="060087"/>
                </a:solidFill>
                <a:latin typeface="Candara" charset="0"/>
              </a:rPr>
              <a:t>=matrix(c(</a:t>
            </a:r>
            <a:r>
              <a:rPr lang="is-IS" dirty="0">
                <a:solidFill>
                  <a:srgbClr val="0B4213"/>
                </a:solidFill>
                <a:latin typeface="Candara" charset="0"/>
              </a:rPr>
              <a:t>1000</a:t>
            </a:r>
            <a:r>
              <a:rPr lang="is-IS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is-IS" dirty="0">
                <a:solidFill>
                  <a:srgbClr val="0B4213"/>
                </a:solidFill>
                <a:latin typeface="Candara" charset="0"/>
              </a:rPr>
              <a:t>300</a:t>
            </a:r>
            <a:r>
              <a:rPr lang="is-IS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is-IS" dirty="0">
                <a:solidFill>
                  <a:srgbClr val="0B4213"/>
                </a:solidFill>
                <a:latin typeface="Candara" charset="0"/>
              </a:rPr>
              <a:t>20</a:t>
            </a:r>
            <a:r>
              <a:rPr lang="is-IS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is-IS" dirty="0">
                <a:solidFill>
                  <a:srgbClr val="0B4213"/>
                </a:solidFill>
                <a:latin typeface="Candara" charset="0"/>
              </a:rPr>
              <a:t>20000</a:t>
            </a:r>
            <a:r>
              <a:rPr lang="is-IS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is-IS" dirty="0">
                <a:solidFill>
                  <a:srgbClr val="0B4213"/>
                </a:solidFill>
                <a:latin typeface="Candara" charset="0"/>
              </a:rPr>
              <a:t>10000</a:t>
            </a:r>
            <a:r>
              <a:rPr lang="is-IS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is-IS" dirty="0">
                <a:solidFill>
                  <a:srgbClr val="0B4213"/>
                </a:solidFill>
                <a:latin typeface="Candara" charset="0"/>
              </a:rPr>
              <a:t>1000</a:t>
            </a:r>
            <a:r>
              <a:rPr lang="is-IS" dirty="0">
                <a:solidFill>
                  <a:srgbClr val="060087"/>
                </a:solidFill>
                <a:latin typeface="Candara" charset="0"/>
              </a:rPr>
              <a:t>),</a:t>
            </a:r>
            <a:r>
              <a:rPr lang="is-IS" dirty="0">
                <a:solidFill>
                  <a:srgbClr val="0B4213"/>
                </a:solidFill>
                <a:latin typeface="Candara" charset="0"/>
              </a:rPr>
              <a:t>3</a:t>
            </a:r>
            <a:r>
              <a:rPr lang="is-IS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is-IS" dirty="0">
                <a:solidFill>
                  <a:srgbClr val="0B4213"/>
                </a:solidFill>
                <a:latin typeface="Candara" charset="0"/>
              </a:rPr>
              <a:t>2</a:t>
            </a:r>
            <a:r>
              <a:rPr lang="is-IS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fr-FR" dirty="0" err="1">
                <a:solidFill>
                  <a:srgbClr val="060087"/>
                </a:solidFill>
                <a:latin typeface="Candara" charset="0"/>
              </a:rPr>
              <a:t>t</a:t>
            </a:r>
            <a:r>
              <a:rPr lang="fr-FR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fr-FR" dirty="0">
                <a:solidFill>
                  <a:srgbClr val="000000"/>
                </a:solidFill>
                <a:latin typeface="Candara" charset="0"/>
              </a:rPr>
              <a:t>A</a:t>
            </a:r>
            <a:r>
              <a:rPr lang="fr-FR" dirty="0">
                <a:solidFill>
                  <a:srgbClr val="060087"/>
                </a:solidFill>
                <a:latin typeface="Candara" charset="0"/>
              </a:rPr>
              <a:t>%*%</a:t>
            </a:r>
            <a:r>
              <a:rPr lang="fr-FR" dirty="0">
                <a:solidFill>
                  <a:srgbClr val="000000"/>
                </a:solidFill>
                <a:latin typeface="Candara" charset="0"/>
              </a:rPr>
              <a:t>B</a:t>
            </a:r>
            <a:r>
              <a:rPr lang="fr-FR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fr-FR" dirty="0" err="1">
                <a:solidFill>
                  <a:srgbClr val="060087"/>
                </a:solidFill>
                <a:latin typeface="Candara" charset="0"/>
              </a:rPr>
              <a:t>t</a:t>
            </a:r>
            <a:r>
              <a:rPr lang="fr-FR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fr-FR" dirty="0">
                <a:solidFill>
                  <a:srgbClr val="000000"/>
                </a:solidFill>
                <a:latin typeface="Candara" charset="0"/>
              </a:rPr>
              <a:t>B</a:t>
            </a:r>
            <a:r>
              <a:rPr lang="fr-FR" dirty="0">
                <a:solidFill>
                  <a:srgbClr val="060087"/>
                </a:solidFill>
                <a:latin typeface="Candara" charset="0"/>
              </a:rPr>
              <a:t>)%*%</a:t>
            </a:r>
            <a:r>
              <a:rPr lang="fr-FR" dirty="0" err="1">
                <a:solidFill>
                  <a:srgbClr val="060087"/>
                </a:solidFill>
                <a:latin typeface="Candara" charset="0"/>
              </a:rPr>
              <a:t>t</a:t>
            </a:r>
            <a:r>
              <a:rPr lang="fr-FR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fr-FR" dirty="0">
                <a:solidFill>
                  <a:srgbClr val="000000"/>
                </a:solidFill>
                <a:latin typeface="Candara" charset="0"/>
              </a:rPr>
              <a:t>A</a:t>
            </a:r>
            <a:r>
              <a:rPr lang="fr-FR" dirty="0">
                <a:solidFill>
                  <a:srgbClr val="060087"/>
                </a:solidFill>
                <a:latin typeface="Candara" charset="0"/>
              </a:rPr>
              <a:t>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19" r="59397"/>
          <a:stretch/>
        </p:blipFill>
        <p:spPr>
          <a:xfrm>
            <a:off x="7602159" y="3584575"/>
            <a:ext cx="2222500" cy="197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09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Symmetric: A=Transpose(A)</a:t>
            </a:r>
          </a:p>
          <a:p>
            <a:r>
              <a:rPr lang="en-US" dirty="0"/>
              <a:t>Diagonal matrix: all elements are 0 except diagonals</a:t>
            </a:r>
          </a:p>
          <a:p>
            <a:r>
              <a:rPr lang="en-US" dirty="0"/>
              <a:t>Identity: Diagonals=1 and res=0</a:t>
            </a:r>
          </a:p>
          <a:p>
            <a:r>
              <a:rPr lang="en-US" dirty="0"/>
              <a:t>Orthogonal: A multiply by transpose (A) = Identity</a:t>
            </a:r>
          </a:p>
          <a:p>
            <a:r>
              <a:rPr lang="en-US" dirty="0"/>
              <a:t>Singular: A square matrix does not have a inverse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Special matrix</a:t>
            </a:r>
          </a:p>
        </p:txBody>
      </p:sp>
    </p:spTree>
    <p:extLst>
      <p:ext uri="{BB962C8B-B14F-4D97-AF65-F5344CB8AC3E}">
        <p14:creationId xmlns:p14="http://schemas.microsoft.com/office/powerpoint/2010/main" val="122033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size of  the largest non-singular sub matrix</a:t>
            </a:r>
          </a:p>
          <a:p>
            <a:r>
              <a:rPr lang="en-US" dirty="0"/>
              <a:t>Full rank matrix: rank=dimension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Rank</a:t>
            </a:r>
          </a:p>
        </p:txBody>
      </p:sp>
    </p:spTree>
    <p:extLst>
      <p:ext uri="{BB962C8B-B14F-4D97-AF65-F5344CB8AC3E}">
        <p14:creationId xmlns:p14="http://schemas.microsoft.com/office/powerpoint/2010/main" val="308745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552333"/>
            <a:ext cx="10515600" cy="67450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Trace: Sum of diagonals of a square matrix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Trace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E903C5-EDFA-9D38-AD66-790208F1552C}"/>
              </a:ext>
            </a:extLst>
          </p:cNvPr>
          <p:cNvSpPr txBox="1"/>
          <p:nvPr/>
        </p:nvSpPr>
        <p:spPr>
          <a:xfrm>
            <a:off x="2609850" y="5996911"/>
            <a:ext cx="6099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https://en.wikipedia.org/wiki/Trace_(linear_algebra)</a:t>
            </a:r>
            <a:endParaRPr lang="en-US" dirty="0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DE2EE86F-AE29-A07F-5EDA-CAF120F7F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252" y="2453611"/>
            <a:ext cx="69723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8498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 of first question on homework1</a:t>
            </a:r>
          </a:p>
          <a:p>
            <a:r>
              <a:rPr lang="en-US" dirty="0"/>
              <a:t>Expectation and Variance of random variable</a:t>
            </a:r>
          </a:p>
          <a:p>
            <a:r>
              <a:rPr lang="en-US" dirty="0"/>
              <a:t>Expectation and Variance of function of random variable</a:t>
            </a:r>
          </a:p>
          <a:p>
            <a:r>
              <a:rPr lang="en-US" dirty="0"/>
              <a:t>Covariance</a:t>
            </a:r>
          </a:p>
          <a:p>
            <a:r>
              <a:rPr lang="en-US" dirty="0"/>
              <a:t>Matrix and manipulations</a:t>
            </a:r>
          </a:p>
          <a:p>
            <a:r>
              <a:rPr lang="en-US" dirty="0"/>
              <a:t>Special matrices: Identity, symmetric, diagonal, singular, and orthogonal</a:t>
            </a:r>
          </a:p>
          <a:p>
            <a:r>
              <a:rPr lang="en-US" dirty="0"/>
              <a:t>Rank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Highlight</a:t>
            </a:r>
          </a:p>
        </p:txBody>
      </p:sp>
    </p:spTree>
    <p:extLst>
      <p:ext uri="{BB962C8B-B14F-4D97-AF65-F5344CB8AC3E}">
        <p14:creationId xmlns:p14="http://schemas.microsoft.com/office/powerpoint/2010/main" val="1771336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AE8C9-24DE-40EA-E0AB-5D58E076F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ext on a piece of paper&#10;&#10;AI-generated content may be incorrect.">
            <a:extLst>
              <a:ext uri="{FF2B5EF4-FFF2-40B4-BE49-F238E27FC236}">
                <a16:creationId xmlns:a16="http://schemas.microsoft.com/office/drawing/2014/main" id="{A9E2A5F2-A730-CE6C-EE0B-A9F820ABF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2" y="2649116"/>
            <a:ext cx="5900396" cy="4208883"/>
          </a:xfrm>
          <a:prstGeom prst="rect">
            <a:avLst/>
          </a:prstGeom>
        </p:spPr>
      </p:pic>
      <p:pic>
        <p:nvPicPr>
          <p:cNvPr id="5" name="Picture 4" descr="A paper with text and symbols&#10;&#10;AI-generated content may be incorrect.">
            <a:extLst>
              <a:ext uri="{FF2B5EF4-FFF2-40B4-BE49-F238E27FC236}">
                <a16:creationId xmlns:a16="http://schemas.microsoft.com/office/drawing/2014/main" id="{BFCA222E-6EC8-8CC0-DEF9-CE6A15FBE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238" y="2864916"/>
            <a:ext cx="6239920" cy="3993083"/>
          </a:xfrm>
          <a:prstGeom prst="rect">
            <a:avLst/>
          </a:prstGeom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D8AD426-2247-6D78-822B-6E70590F3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42" y="0"/>
            <a:ext cx="5422900" cy="2438400"/>
          </a:xfrm>
          <a:prstGeom prst="rect">
            <a:avLst/>
          </a:prstGeom>
        </p:spPr>
      </p:pic>
      <p:pic>
        <p:nvPicPr>
          <p:cNvPr id="11" name="Picture 1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92EEFC6-5C93-E484-D053-93D920F851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2058" y="50800"/>
            <a:ext cx="6134100" cy="2387600"/>
          </a:xfrm>
          <a:prstGeom prst="rect">
            <a:avLst/>
          </a:prstGeom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0295A16D-9067-801B-185D-F92D5CAE4601}"/>
              </a:ext>
            </a:extLst>
          </p:cNvPr>
          <p:cNvSpPr/>
          <p:nvPr/>
        </p:nvSpPr>
        <p:spPr>
          <a:xfrm>
            <a:off x="5359078" y="3935392"/>
            <a:ext cx="672980" cy="70605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69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Expectation and Variance of random variable</a:t>
            </a:r>
          </a:p>
          <a:p>
            <a:r>
              <a:rPr lang="en-US" dirty="0"/>
              <a:t>Expectation and Variance of function of random variable</a:t>
            </a:r>
          </a:p>
          <a:p>
            <a:r>
              <a:rPr lang="en-US" dirty="0"/>
              <a:t>Covariance among variables</a:t>
            </a:r>
          </a:p>
          <a:p>
            <a:r>
              <a:rPr lang="en-US" dirty="0"/>
              <a:t>Matrix and manipulations (</a:t>
            </a:r>
            <a:r>
              <a:rPr lang="en-US" b="1" dirty="0"/>
              <a:t>multiplication</a:t>
            </a:r>
            <a:r>
              <a:rPr lang="en-US" dirty="0"/>
              <a:t>)</a:t>
            </a:r>
          </a:p>
          <a:p>
            <a:r>
              <a:rPr lang="en-US" dirty="0"/>
              <a:t>Special matrices: Identity, symmetric, diagonal, singular, and orthogonal</a:t>
            </a:r>
          </a:p>
          <a:p>
            <a:r>
              <a:rPr lang="en-US" dirty="0"/>
              <a:t>Rank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309721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E023E-01CD-779A-19D0-3EB1ABA48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A4AE2D-F74C-A05E-7F8B-8679EA1E5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736" y="1"/>
            <a:ext cx="11780196" cy="124460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Expectation=Mean 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solidFill>
                  <a:schemeClr val="accent1"/>
                </a:solidFill>
                <a:latin typeface="+mn-lt"/>
              </a:rPr>
              <a:t>when sample size  goes to infinity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882102-0EF1-3C73-EA55-D6CF517A48D6}"/>
              </a:ext>
            </a:extLst>
          </p:cNvPr>
          <p:cNvSpPr/>
          <p:nvPr/>
        </p:nvSpPr>
        <p:spPr>
          <a:xfrm>
            <a:off x="1727200" y="2204642"/>
            <a:ext cx="37084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par(</a:t>
            </a:r>
            <a:r>
              <a:rPr lang="en-US" dirty="0" err="1"/>
              <a:t>mfrow</a:t>
            </a:r>
            <a:r>
              <a:rPr lang="en-US" dirty="0"/>
              <a:t>=c(3,1),mar = c(3,4,1,1))</a:t>
            </a:r>
          </a:p>
          <a:p>
            <a:r>
              <a:rPr lang="en-US" dirty="0"/>
              <a:t>x=</a:t>
            </a:r>
            <a:r>
              <a:rPr lang="en-US" dirty="0" err="1"/>
              <a:t>rchisq</a:t>
            </a:r>
            <a:r>
              <a:rPr lang="en-US" dirty="0"/>
              <a:t>(n=10,df=5)</a:t>
            </a:r>
          </a:p>
          <a:p>
            <a:r>
              <a:rPr lang="en-US" dirty="0" err="1"/>
              <a:t>hist</a:t>
            </a:r>
            <a:r>
              <a:rPr lang="en-US" dirty="0"/>
              <a:t>(x)</a:t>
            </a:r>
          </a:p>
          <a:p>
            <a:r>
              <a:rPr lang="en-US" dirty="0" err="1"/>
              <a:t>abline</a:t>
            </a:r>
            <a:r>
              <a:rPr lang="en-US" dirty="0"/>
              <a:t>(v=mean(x), col = "red")</a:t>
            </a:r>
          </a:p>
          <a:p>
            <a:endParaRPr lang="en-US" dirty="0"/>
          </a:p>
          <a:p>
            <a:r>
              <a:rPr lang="en-US" dirty="0"/>
              <a:t>x=</a:t>
            </a:r>
            <a:r>
              <a:rPr lang="en-US" dirty="0" err="1"/>
              <a:t>rchisq</a:t>
            </a:r>
            <a:r>
              <a:rPr lang="en-US" dirty="0"/>
              <a:t>(n=100,df=5)</a:t>
            </a:r>
          </a:p>
          <a:p>
            <a:r>
              <a:rPr lang="en-US" dirty="0" err="1"/>
              <a:t>hist</a:t>
            </a:r>
            <a:r>
              <a:rPr lang="en-US" dirty="0"/>
              <a:t>(x)</a:t>
            </a:r>
          </a:p>
          <a:p>
            <a:r>
              <a:rPr lang="en-US" dirty="0" err="1"/>
              <a:t>abline</a:t>
            </a:r>
            <a:r>
              <a:rPr lang="en-US" dirty="0"/>
              <a:t>(v=mean(x), col = "red")</a:t>
            </a:r>
          </a:p>
          <a:p>
            <a:endParaRPr lang="en-US" dirty="0"/>
          </a:p>
          <a:p>
            <a:r>
              <a:rPr lang="en-US" dirty="0"/>
              <a:t>x=</a:t>
            </a:r>
            <a:r>
              <a:rPr lang="en-US" dirty="0" err="1"/>
              <a:t>rchisq</a:t>
            </a:r>
            <a:r>
              <a:rPr lang="en-US" dirty="0"/>
              <a:t>(n=10000,df=5)</a:t>
            </a:r>
          </a:p>
          <a:p>
            <a:r>
              <a:rPr lang="en-US" dirty="0" err="1"/>
              <a:t>hist</a:t>
            </a:r>
            <a:r>
              <a:rPr lang="en-US" dirty="0"/>
              <a:t>(x)</a:t>
            </a:r>
          </a:p>
          <a:p>
            <a:r>
              <a:rPr lang="en-US" dirty="0" err="1"/>
              <a:t>abline</a:t>
            </a:r>
            <a:r>
              <a:rPr lang="en-US" dirty="0"/>
              <a:t>(v=mean(x), col = "red")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42DE45-8A2D-DB46-8979-D8E7E9B5D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37160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076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85158" y="986738"/>
            <a:ext cx="8449733" cy="267765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Range</a:t>
            </a:r>
          </a:p>
          <a:p>
            <a:r>
              <a:rPr lang="en-US" dirty="0"/>
              <a:t>Average deviation from mean, but it is always sum to zero</a:t>
            </a:r>
          </a:p>
          <a:p>
            <a:r>
              <a:rPr lang="en-US" dirty="0"/>
              <a:t>Average squared deviation from mean: Variance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Square root of variance = standard deviation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47928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Variance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085158" y="3980260"/>
            <a:ext cx="556542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n=10</a:t>
            </a:r>
          </a:p>
          <a:p>
            <a:r>
              <a:rPr lang="en-US" sz="2800" dirty="0"/>
              <a:t>x=</a:t>
            </a:r>
            <a:r>
              <a:rPr lang="en-US" sz="2800" dirty="0" err="1"/>
              <a:t>rnorm</a:t>
            </a:r>
            <a:r>
              <a:rPr lang="en-US" sz="2800" dirty="0"/>
              <a:t>(n,100,5)</a:t>
            </a:r>
          </a:p>
          <a:p>
            <a:r>
              <a:rPr lang="en-US" sz="2800" dirty="0"/>
              <a:t>c(min(x),max(x))</a:t>
            </a:r>
          </a:p>
          <a:p>
            <a:r>
              <a:rPr lang="en-US" sz="2800" dirty="0"/>
              <a:t>sum(x-mean(x))/(n-1)</a:t>
            </a:r>
          </a:p>
          <a:p>
            <a:r>
              <a:rPr lang="en-US" sz="2800" dirty="0"/>
              <a:t>sum((x-mean(x))^2)/(n-1)</a:t>
            </a:r>
          </a:p>
          <a:p>
            <a:r>
              <a:rPr lang="en-US" sz="2800" dirty="0" err="1"/>
              <a:t>sqrt</a:t>
            </a:r>
            <a:r>
              <a:rPr lang="en-US" sz="2800" dirty="0"/>
              <a:t>(sum((x-mean(x))^2)/(n-1))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3FA5509-33AF-674F-BC2D-0B6A06D6DB72}"/>
                  </a:ext>
                </a:extLst>
              </p:cNvPr>
              <p:cNvSpPr txBox="1"/>
              <p:nvPr/>
            </p:nvSpPr>
            <p:spPr>
              <a:xfrm>
                <a:off x="2305291" y="2325566"/>
                <a:ext cx="3144387" cy="8645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𝑉𝑎𝑟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3FA5509-33AF-674F-BC2D-0B6A06D6DB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291" y="2325566"/>
                <a:ext cx="3144387" cy="864532"/>
              </a:xfrm>
              <a:prstGeom prst="rect">
                <a:avLst/>
              </a:prstGeom>
              <a:blipFill>
                <a:blip r:embed="rId2"/>
                <a:stretch>
                  <a:fillRect l="-2008" t="-80000" b="-7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C912CB45-6487-554A-AAB0-3CAC6F641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0928" y="3664394"/>
            <a:ext cx="42926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99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020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Variance from Expectation perspective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3131FF1-C789-FE48-803B-AD3DF4548E47}"/>
                  </a:ext>
                </a:extLst>
              </p:cNvPr>
              <p:cNvSpPr txBox="1"/>
              <p:nvPr/>
            </p:nvSpPr>
            <p:spPr>
              <a:xfrm>
                <a:off x="4845934" y="1335763"/>
                <a:ext cx="6068992" cy="49000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𝑉𝑎𝑟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60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/>
              </a:p>
              <a:p>
                <a:pPr>
                  <a:lnSpc>
                    <a:spcPct val="150000"/>
                  </a:lnSpc>
                </a:pPr>
                <a:r>
                  <a:rPr lang="en-US" sz="3600" dirty="0"/>
                  <a:t>=E(x-E(x))</a:t>
                </a:r>
                <a:r>
                  <a:rPr lang="en-US" sz="3600" baseline="30000" dirty="0"/>
                  <a:t>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dirty="0"/>
                  <a:t>= E(x</a:t>
                </a:r>
                <a:r>
                  <a:rPr lang="en-US" sz="3600" baseline="30000" dirty="0"/>
                  <a:t>2</a:t>
                </a:r>
                <a:r>
                  <a:rPr lang="en-US" sz="3600" dirty="0"/>
                  <a:t>-2xE(x)+(E(x))</a:t>
                </a:r>
                <a:r>
                  <a:rPr lang="en-US" sz="3600" baseline="30000" dirty="0"/>
                  <a:t>2</a:t>
                </a:r>
                <a:r>
                  <a:rPr lang="en-US" sz="3600" dirty="0"/>
                  <a:t>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dirty="0"/>
                  <a:t>= E(x</a:t>
                </a:r>
                <a:r>
                  <a:rPr lang="en-US" sz="3600" baseline="30000" dirty="0"/>
                  <a:t>2</a:t>
                </a:r>
                <a:r>
                  <a:rPr lang="en-US" sz="3600" dirty="0"/>
                  <a:t>)-E(2xE(x))+E(E(x))</a:t>
                </a:r>
                <a:r>
                  <a:rPr lang="en-US" sz="3600" baseline="30000" dirty="0"/>
                  <a:t>2</a:t>
                </a:r>
                <a:r>
                  <a:rPr lang="en-US" sz="3600" dirty="0"/>
                  <a:t>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dirty="0"/>
                  <a:t>= E(x</a:t>
                </a:r>
                <a:r>
                  <a:rPr lang="en-US" sz="3600" baseline="30000" dirty="0"/>
                  <a:t>2</a:t>
                </a:r>
                <a:r>
                  <a:rPr lang="en-US" sz="3600" dirty="0"/>
                  <a:t>)-2E(x)E(x))+E(x))</a:t>
                </a:r>
                <a:r>
                  <a:rPr lang="en-US" sz="3600" baseline="30000" dirty="0"/>
                  <a:t>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dirty="0"/>
                  <a:t>= E(x</a:t>
                </a:r>
                <a:r>
                  <a:rPr lang="en-US" sz="3600" baseline="30000" dirty="0"/>
                  <a:t>2</a:t>
                </a:r>
                <a:r>
                  <a:rPr lang="en-US" sz="3600" dirty="0"/>
                  <a:t>)-(E(x))</a:t>
                </a:r>
                <a:r>
                  <a:rPr lang="en-US" sz="3600" baseline="30000" dirty="0"/>
                  <a:t>2</a:t>
                </a:r>
                <a:endParaRPr lang="en-US" sz="3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3131FF1-C789-FE48-803B-AD3DF4548E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5934" y="1335763"/>
                <a:ext cx="6068992" cy="4900059"/>
              </a:xfrm>
              <a:prstGeom prst="rect">
                <a:avLst/>
              </a:prstGeom>
              <a:blipFill>
                <a:blip r:embed="rId2"/>
                <a:stretch>
                  <a:fillRect l="-4384" b="-4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4BC134-63E5-6843-81D5-C9AFF02D99C5}"/>
                  </a:ext>
                </a:extLst>
              </p:cNvPr>
              <p:cNvSpPr txBox="1"/>
              <p:nvPr/>
            </p:nvSpPr>
            <p:spPr>
              <a:xfrm>
                <a:off x="591738" y="2610951"/>
                <a:ext cx="3144387" cy="8645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𝑉𝑎𝑟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4BC134-63E5-6843-81D5-C9AFF02D99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738" y="2610951"/>
                <a:ext cx="3144387" cy="864532"/>
              </a:xfrm>
              <a:prstGeom prst="rect">
                <a:avLst/>
              </a:prstGeom>
              <a:blipFill>
                <a:blip r:embed="rId3"/>
                <a:stretch>
                  <a:fillRect l="-2008" t="-82609" b="-7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6628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40780" y="1904721"/>
            <a:ext cx="6556075" cy="3411218"/>
          </a:xfrm>
        </p:spPr>
        <p:txBody>
          <a:bodyPr>
            <a:normAutofit/>
          </a:bodyPr>
          <a:lstStyle/>
          <a:p>
            <a:r>
              <a:rPr lang="en-US" dirty="0"/>
              <a:t>y=ax and a is a scaler, then </a:t>
            </a:r>
          </a:p>
          <a:p>
            <a:pPr marL="0" indent="0">
              <a:buNone/>
            </a:pPr>
            <a:r>
              <a:rPr lang="en-US" dirty="0"/>
              <a:t>	E(y)=</a:t>
            </a:r>
            <a:r>
              <a:rPr lang="en-US" dirty="0" err="1"/>
              <a:t>aE</a:t>
            </a:r>
            <a:r>
              <a:rPr lang="en-US" dirty="0"/>
              <a:t>(x), </a:t>
            </a:r>
          </a:p>
          <a:p>
            <a:pPr marL="0" indent="0">
              <a:buNone/>
            </a:pPr>
            <a:r>
              <a:rPr lang="en-US" dirty="0"/>
              <a:t>	Var(y)=a^2*Var(x)</a:t>
            </a:r>
          </a:p>
          <a:p>
            <a:r>
              <a:rPr lang="en-US" dirty="0"/>
              <a:t>y=</a:t>
            </a:r>
            <a:r>
              <a:rPr lang="en-US" dirty="0" err="1"/>
              <a:t>x+a</a:t>
            </a:r>
            <a:r>
              <a:rPr lang="en-US" dirty="0"/>
              <a:t>, then </a:t>
            </a:r>
          </a:p>
          <a:p>
            <a:pPr marL="0" indent="0">
              <a:buNone/>
            </a:pPr>
            <a:r>
              <a:rPr lang="en-US" dirty="0"/>
              <a:t>	E(y)=E(x)+a</a:t>
            </a:r>
          </a:p>
          <a:p>
            <a:pPr marL="0" indent="0">
              <a:buNone/>
            </a:pPr>
            <a:r>
              <a:rPr lang="en-US" dirty="0"/>
              <a:t>	Var(y)=Var(x)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020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Expectation and variance of linear function of random variables</a:t>
            </a:r>
          </a:p>
        </p:txBody>
      </p:sp>
      <p:sp>
        <p:nvSpPr>
          <p:cNvPr id="7" name="Rectangle 6"/>
          <p:cNvSpPr/>
          <p:nvPr/>
        </p:nvSpPr>
        <p:spPr>
          <a:xfrm>
            <a:off x="7296855" y="1625171"/>
            <a:ext cx="181327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dirty="0">
                <a:solidFill>
                  <a:srgbClr val="000000"/>
                </a:solidFill>
                <a:latin typeface="Candara" charset="0"/>
              </a:rPr>
              <a:t>n</a:t>
            </a:r>
            <a:r>
              <a:rPr lang="is-I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is-IS" dirty="0">
                <a:solidFill>
                  <a:srgbClr val="0B4213"/>
                </a:solidFill>
                <a:latin typeface="Candara" charset="0"/>
              </a:rPr>
              <a:t>10000</a:t>
            </a:r>
            <a:endParaRPr lang="is-IS" dirty="0">
              <a:solidFill>
                <a:srgbClr val="060087"/>
              </a:solidFill>
              <a:latin typeface="Candara" charset="0"/>
            </a:endParaRPr>
          </a:p>
          <a:p>
            <a:r>
              <a:rPr lang="da-DK" dirty="0" err="1">
                <a:solidFill>
                  <a:srgbClr val="000000"/>
                </a:solidFill>
                <a:latin typeface="Candara" charset="0"/>
              </a:rPr>
              <a:t>df</a:t>
            </a:r>
            <a:r>
              <a:rPr lang="da-DK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da-DK" dirty="0">
                <a:solidFill>
                  <a:srgbClr val="0B4213"/>
                </a:solidFill>
                <a:latin typeface="Candara" charset="0"/>
              </a:rPr>
              <a:t>10</a:t>
            </a:r>
            <a:endParaRPr lang="da-DK" dirty="0">
              <a:solidFill>
                <a:srgbClr val="060087"/>
              </a:solidFill>
              <a:latin typeface="Candara" charset="0"/>
            </a:endParaRPr>
          </a:p>
          <a:p>
            <a:r>
              <a:rPr lang="da-DK" dirty="0">
                <a:solidFill>
                  <a:srgbClr val="000000"/>
                </a:solidFill>
                <a:latin typeface="Candara" charset="0"/>
              </a:rPr>
              <a:t>x</a:t>
            </a:r>
            <a:r>
              <a:rPr lang="da-DK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da-DK" dirty="0" err="1">
                <a:solidFill>
                  <a:srgbClr val="060087"/>
                </a:solidFill>
                <a:latin typeface="Candara" charset="0"/>
              </a:rPr>
              <a:t>rchisq</a:t>
            </a:r>
            <a:r>
              <a:rPr lang="da-DK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da-DK" dirty="0" err="1">
                <a:solidFill>
                  <a:srgbClr val="000000"/>
                </a:solidFill>
                <a:latin typeface="Candara" charset="0"/>
              </a:rPr>
              <a:t>n</a:t>
            </a:r>
            <a:r>
              <a:rPr lang="da-DK" dirty="0" err="1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da-DK" dirty="0" err="1">
                <a:solidFill>
                  <a:srgbClr val="000000"/>
                </a:solidFill>
                <a:latin typeface="Candara" charset="0"/>
              </a:rPr>
              <a:t>df</a:t>
            </a:r>
            <a:r>
              <a:rPr lang="da-DK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endParaRPr lang="da-DK" dirty="0">
              <a:solidFill>
                <a:srgbClr val="060087"/>
              </a:solidFill>
              <a:latin typeface="Candara" charset="0"/>
            </a:endParaRPr>
          </a:p>
          <a:p>
            <a:r>
              <a:rPr lang="da-DK" dirty="0" err="1">
                <a:solidFill>
                  <a:srgbClr val="060087"/>
                </a:solidFill>
                <a:latin typeface="Candara" charset="0"/>
              </a:rPr>
              <a:t>mean</a:t>
            </a:r>
            <a:r>
              <a:rPr lang="da-DK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da-DK" dirty="0">
                <a:solidFill>
                  <a:srgbClr val="000000"/>
                </a:solidFill>
                <a:latin typeface="Candara" charset="0"/>
              </a:rPr>
              <a:t>x</a:t>
            </a:r>
            <a:r>
              <a:rPr lang="da-DK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da-DK" dirty="0">
                <a:solidFill>
                  <a:srgbClr val="060087"/>
                </a:solidFill>
                <a:latin typeface="Candara" charset="0"/>
              </a:rPr>
              <a:t>var(</a:t>
            </a:r>
            <a:r>
              <a:rPr lang="da-DK" dirty="0">
                <a:solidFill>
                  <a:srgbClr val="000000"/>
                </a:solidFill>
                <a:latin typeface="Candara" charset="0"/>
              </a:rPr>
              <a:t>x</a:t>
            </a:r>
            <a:r>
              <a:rPr lang="da-DK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endParaRPr lang="da-DK" dirty="0">
              <a:solidFill>
                <a:srgbClr val="060087"/>
              </a:solidFill>
              <a:latin typeface="Candar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andara" charset="0"/>
              </a:rPr>
              <a:t>y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>
                <a:solidFill>
                  <a:srgbClr val="0B4213"/>
                </a:solidFill>
                <a:latin typeface="Candara" charset="0"/>
              </a:rPr>
              <a:t>5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*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x</a:t>
            </a:r>
            <a:endParaRPr lang="en-US" dirty="0">
              <a:solidFill>
                <a:srgbClr val="060087"/>
              </a:solidFill>
              <a:latin typeface="Candara" charset="0"/>
            </a:endParaRPr>
          </a:p>
          <a:p>
            <a:r>
              <a:rPr lang="en-US" dirty="0">
                <a:solidFill>
                  <a:srgbClr val="060087"/>
                </a:solidFill>
                <a:latin typeface="Candara" charset="0"/>
              </a:rPr>
              <a:t>mean(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y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en-US" dirty="0" err="1">
                <a:solidFill>
                  <a:srgbClr val="060087"/>
                </a:solidFill>
                <a:latin typeface="Candara" charset="0"/>
              </a:rPr>
              <a:t>var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y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endParaRPr lang="en-US" dirty="0">
              <a:solidFill>
                <a:srgbClr val="060087"/>
              </a:solidFill>
              <a:latin typeface="Candar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andara" charset="0"/>
              </a:rPr>
              <a:t>z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>
                <a:solidFill>
                  <a:srgbClr val="0B4213"/>
                </a:solidFill>
                <a:latin typeface="Candara" charset="0"/>
              </a:rPr>
              <a:t>5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+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x</a:t>
            </a:r>
            <a:endParaRPr lang="en-US" dirty="0">
              <a:solidFill>
                <a:srgbClr val="060087"/>
              </a:solidFill>
              <a:latin typeface="Candara" charset="0"/>
            </a:endParaRPr>
          </a:p>
          <a:p>
            <a:r>
              <a:rPr lang="en-US" dirty="0">
                <a:solidFill>
                  <a:srgbClr val="060087"/>
                </a:solidFill>
                <a:latin typeface="Candara" charset="0"/>
              </a:rPr>
              <a:t>mean(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z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en-US" dirty="0" err="1">
                <a:solidFill>
                  <a:srgbClr val="060087"/>
                </a:solidFill>
                <a:latin typeface="Candara" charset="0"/>
              </a:rPr>
              <a:t>var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z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9171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40526" y="2385303"/>
            <a:ext cx="10528663" cy="192193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600" dirty="0"/>
              <a:t>x and y are two random variables</a:t>
            </a:r>
          </a:p>
          <a:p>
            <a:r>
              <a:rPr lang="en-US" sz="3600" dirty="0"/>
              <a:t> </a:t>
            </a:r>
            <a:r>
              <a:rPr lang="en-US" sz="3600" dirty="0" err="1"/>
              <a:t>Exp</a:t>
            </a:r>
            <a:r>
              <a:rPr lang="en-US" sz="3600" dirty="0"/>
              <a:t>(</a:t>
            </a:r>
            <a:r>
              <a:rPr lang="en-US" sz="3600" dirty="0" err="1"/>
              <a:t>xy</a:t>
            </a:r>
            <a:r>
              <a:rPr lang="en-US" sz="3600" dirty="0"/>
              <a:t>)=</a:t>
            </a:r>
            <a:r>
              <a:rPr lang="en-US" sz="3600" dirty="0" err="1"/>
              <a:t>Exp</a:t>
            </a:r>
            <a:r>
              <a:rPr lang="en-US" sz="3600" dirty="0"/>
              <a:t>(x) </a:t>
            </a:r>
            <a:r>
              <a:rPr lang="en-US" sz="3600" dirty="0" err="1"/>
              <a:t>Exp</a:t>
            </a:r>
            <a:r>
              <a:rPr lang="en-US" sz="3600" dirty="0"/>
              <a:t>(y)? Yes</a:t>
            </a:r>
          </a:p>
          <a:p>
            <a:r>
              <a:rPr lang="en-US" sz="3600" dirty="0"/>
              <a:t>Var(</a:t>
            </a:r>
            <a:r>
              <a:rPr lang="en-US" sz="3600" dirty="0" err="1"/>
              <a:t>xy</a:t>
            </a:r>
            <a:r>
              <a:rPr lang="en-US" sz="3600" dirty="0"/>
              <a:t>)=Var(x) Var(y)? Yes if x and y are independent</a:t>
            </a:r>
          </a:p>
          <a:p>
            <a:pPr marL="0" indent="0">
              <a:buNone/>
            </a:pPr>
            <a:r>
              <a:rPr lang="en-US" sz="3600" dirty="0"/>
              <a:t>	Otherwise No</a:t>
            </a:r>
          </a:p>
          <a:p>
            <a:endParaRPr lang="en-US" sz="3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47927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Question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0A6FE5-DFFA-B3CD-E94A-6F5CFD161F05}"/>
              </a:ext>
            </a:extLst>
          </p:cNvPr>
          <p:cNvSpPr txBox="1"/>
          <p:nvPr/>
        </p:nvSpPr>
        <p:spPr>
          <a:xfrm>
            <a:off x="3046071" y="4720645"/>
            <a:ext cx="60998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https://stats.stackexchange.com/questions/568666/formula-for-the-variance-of-the-product-of-two-random-variables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82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843</TotalTime>
  <Words>1234</Words>
  <Application>Microsoft Macintosh PowerPoint</Application>
  <PresentationFormat>Widescreen</PresentationFormat>
  <Paragraphs>297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Cambria Math</vt:lpstr>
      <vt:lpstr>Candara</vt:lpstr>
      <vt:lpstr>Office Theme</vt:lpstr>
      <vt:lpstr>Statistical Genomics</vt:lpstr>
      <vt:lpstr>PowerPoint Presentation</vt:lpstr>
      <vt:lpstr>PowerPoint Presentation</vt:lpstr>
      <vt:lpstr>Outline</vt:lpstr>
      <vt:lpstr>Expectation=Mean  when sample size  goes to infinity</vt:lpstr>
      <vt:lpstr>Variance</vt:lpstr>
      <vt:lpstr>Variance from Expectation perspective</vt:lpstr>
      <vt:lpstr>Expectation and variance of linear function of random variables</vt:lpstr>
      <vt:lpstr>Question</vt:lpstr>
      <vt:lpstr>Covariance</vt:lpstr>
      <vt:lpstr>Covariance</vt:lpstr>
      <vt:lpstr>Formula of covariance</vt:lpstr>
      <vt:lpstr>Calculation Coefficient: Standardized Covariate</vt:lpstr>
      <vt:lpstr>Calculation in R</vt:lpstr>
      <vt:lpstr>Element-wise Matrix manipulations</vt:lpstr>
      <vt:lpstr>Matrix multiplication</vt:lpstr>
      <vt:lpstr>Multiplication conformable</vt:lpstr>
      <vt:lpstr>Inverse</vt:lpstr>
      <vt:lpstr>Inverse in R: solve()</vt:lpstr>
      <vt:lpstr>Transpose</vt:lpstr>
      <vt:lpstr>Properties of transpose</vt:lpstr>
      <vt:lpstr>Special matrix</vt:lpstr>
      <vt:lpstr>Rank</vt:lpstr>
      <vt:lpstr>Trace</vt:lpstr>
      <vt:lpstr>Highlight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Zhang, Zhiwu</dc:creator>
  <cp:lastModifiedBy>Zhang, Zhiwu</cp:lastModifiedBy>
  <cp:revision>77</cp:revision>
  <dcterms:created xsi:type="dcterms:W3CDTF">2020-01-18T23:14:17Z</dcterms:created>
  <dcterms:modified xsi:type="dcterms:W3CDTF">2025-01-17T18:19:45Z</dcterms:modified>
</cp:coreProperties>
</file>