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553" r:id="rId2"/>
    <p:sldId id="419" r:id="rId3"/>
    <p:sldId id="383" r:id="rId4"/>
    <p:sldId id="367" r:id="rId5"/>
    <p:sldId id="369" r:id="rId6"/>
    <p:sldId id="554" r:id="rId7"/>
    <p:sldId id="559" r:id="rId8"/>
    <p:sldId id="558" r:id="rId9"/>
    <p:sldId id="556" r:id="rId10"/>
    <p:sldId id="387" r:id="rId11"/>
    <p:sldId id="388" r:id="rId12"/>
    <p:sldId id="391" r:id="rId13"/>
    <p:sldId id="561" r:id="rId14"/>
    <p:sldId id="421" r:id="rId15"/>
    <p:sldId id="563" r:id="rId16"/>
    <p:sldId id="567" r:id="rId17"/>
    <p:sldId id="568" r:id="rId18"/>
    <p:sldId id="562" r:id="rId19"/>
    <p:sldId id="552" r:id="rId20"/>
    <p:sldId id="523" r:id="rId21"/>
    <p:sldId id="564" r:id="rId22"/>
    <p:sldId id="565" r:id="rId23"/>
    <p:sldId id="566" r:id="rId24"/>
    <p:sldId id="423" r:id="rId25"/>
    <p:sldId id="5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3"/>
    <p:restoredTop sz="93937"/>
  </p:normalViewPr>
  <p:slideViewPr>
    <p:cSldViewPr snapToGrid="0" snapToObjects="1">
      <p:cViewPr>
        <p:scale>
          <a:sx n="86" d="100"/>
          <a:sy n="86" d="100"/>
        </p:scale>
        <p:origin x="12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Multiple test correction</a:t>
            </a:r>
          </a:p>
        </p:txBody>
      </p:sp>
    </p:spTree>
    <p:extLst>
      <p:ext uri="{BB962C8B-B14F-4D97-AF65-F5344CB8AC3E}">
        <p14:creationId xmlns:p14="http://schemas.microsoft.com/office/powerpoint/2010/main" val="391651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2F57C77-0357-6E07-CA3A-A83D55CE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37" y="1934509"/>
            <a:ext cx="843332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 values of null SNPs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696" y="2355352"/>
            <a:ext cx="3512697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entury"/>
                <a:cs typeface="Century"/>
              </a:rPr>
              <a:t>p.obs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=p[!index1to5]</a:t>
            </a:r>
          </a:p>
          <a:p>
            <a:r>
              <a:rPr lang="en-US" sz="2400" dirty="0">
                <a:latin typeface="Century"/>
                <a:cs typeface="Century"/>
              </a:rPr>
              <a:t>hist(</a:t>
            </a:r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35689B-10C0-6598-20FC-97CC79944FB6}"/>
              </a:ext>
            </a:extLst>
          </p:cNvPr>
          <p:cNvSpPr txBox="1">
            <a:spLocks/>
          </p:cNvSpPr>
          <p:nvPr/>
        </p:nvSpPr>
        <p:spPr>
          <a:xfrm>
            <a:off x="838199" y="9711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Null SNPs: SNPs on CHR 6-10 without QTNs</a:t>
            </a:r>
          </a:p>
        </p:txBody>
      </p:sp>
    </p:spTree>
    <p:extLst>
      <p:ext uri="{BB962C8B-B14F-4D97-AF65-F5344CB8AC3E}">
        <p14:creationId xmlns:p14="http://schemas.microsoft.com/office/powerpoint/2010/main" val="163523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 on null SNPs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84" y="1393761"/>
            <a:ext cx="668796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  <a:latin typeface="Century"/>
                <a:cs typeface="Century"/>
              </a:rPr>
              <a:t>p.obs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=p[!index1to5]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m=length(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)</a:t>
            </a:r>
            <a:endParaRPr lang="en-US" sz="2400" dirty="0">
              <a:solidFill>
                <a:srgbClr val="FF0000"/>
              </a:solidFill>
              <a:effectLst/>
              <a:latin typeface="Monaco" pitchFamily="2" charset="77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=seq(m)/m</a:t>
            </a:r>
          </a:p>
          <a:p>
            <a:endParaRPr lang="en-US" sz="2400" dirty="0">
              <a:solidFill>
                <a:srgbClr val="060087"/>
              </a:solidFill>
              <a:effectLst/>
              <a:latin typeface="Monaco" pitchFamily="2" charset="77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=order(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]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br>
              <a:rPr lang="en-US" sz="2400" dirty="0">
                <a:solidFill>
                  <a:srgbClr val="000000"/>
                </a:solidFill>
                <a:effectLst/>
                <a:latin typeface="Times"/>
              </a:rPr>
            </a:b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plot(-log10(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p.exp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),-log10(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)) </a:t>
            </a:r>
          </a:p>
          <a:p>
            <a:r>
              <a:rPr lang="en-US" sz="2400" dirty="0" err="1">
                <a:solidFill>
                  <a:srgbClr val="060087"/>
                </a:solidFill>
                <a:effectLst/>
                <a:latin typeface="Helvetica" pitchFamily="2" charset="0"/>
              </a:rPr>
              <a:t>abline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0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b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1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col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9E0003"/>
                </a:solidFill>
                <a:effectLst/>
                <a:latin typeface="Helvetica" pitchFamily="2" charset="0"/>
              </a:rPr>
              <a:t>"red"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</a:p>
          <a:p>
            <a:endParaRPr lang="en-US" sz="24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396B428-4988-5785-ECF0-BD1CED4D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49" y="1393760"/>
            <a:ext cx="4642426" cy="46622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D32AB46-BCF9-73E7-046A-5685FE4FA451}"/>
              </a:ext>
            </a:extLst>
          </p:cNvPr>
          <p:cNvSpPr/>
          <p:nvPr/>
        </p:nvSpPr>
        <p:spPr>
          <a:xfrm rot="18846472">
            <a:off x="8175994" y="2744027"/>
            <a:ext cx="4181277" cy="636652"/>
          </a:xfrm>
          <a:prstGeom prst="ellipse">
            <a:avLst/>
          </a:prstGeom>
          <a:noFill/>
          <a:ln w="25400">
            <a:solidFill>
              <a:schemeClr val="accent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28D187-7A7B-4885-1763-263C7F0CCE6F}"/>
              </a:ext>
            </a:extLst>
          </p:cNvPr>
          <p:cNvSpPr txBox="1">
            <a:spLocks/>
          </p:cNvSpPr>
          <p:nvPr/>
        </p:nvSpPr>
        <p:spPr>
          <a:xfrm>
            <a:off x="1766263" y="5710230"/>
            <a:ext cx="8500369" cy="114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Inflation of P values</a:t>
            </a:r>
          </a:p>
        </p:txBody>
      </p:sp>
    </p:spTree>
    <p:extLst>
      <p:ext uri="{BB962C8B-B14F-4D97-AF65-F5344CB8AC3E}">
        <p14:creationId xmlns:p14="http://schemas.microsoft.com/office/powerpoint/2010/main" val="33408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5" y="2154841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Cutoff (Exact))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00" y="985650"/>
            <a:ext cx="5455024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>
                <a:latin typeface="Arial"/>
                <a:cs typeface="Arial"/>
              </a:rPr>
              <a:t>cutoff=</a:t>
            </a:r>
            <a:r>
              <a:rPr lang="en-US" sz="2400" dirty="0" err="1">
                <a:latin typeface="Arial"/>
                <a:cs typeface="Arial"/>
              </a:rPr>
              <a:t>quantile</a:t>
            </a:r>
            <a:r>
              <a:rPr lang="en-US" sz="2400" dirty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3375" y="2927185"/>
            <a:ext cx="3088536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0.00212527 is equivalent to type 1 error of 1%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D09DE-3C53-FEC0-2ED1-9EC1A83E2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43"/>
          <a:stretch/>
        </p:blipFill>
        <p:spPr>
          <a:xfrm>
            <a:off x="7204706" y="1765675"/>
            <a:ext cx="4572000" cy="48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4DF36-B0B5-CA49-F039-D320641A8526}"/>
              </a:ext>
            </a:extLst>
          </p:cNvPr>
          <p:cNvSpPr txBox="1"/>
          <p:nvPr/>
        </p:nvSpPr>
        <p:spPr>
          <a:xfrm>
            <a:off x="1524000" y="6396335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-log10(0.00212527) = 2.672586</a:t>
            </a:r>
          </a:p>
        </p:txBody>
      </p:sp>
    </p:spTree>
    <p:extLst>
      <p:ext uri="{BB962C8B-B14F-4D97-AF65-F5344CB8AC3E}">
        <p14:creationId xmlns:p14="http://schemas.microsoft.com/office/powerpoint/2010/main" val="38095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536" y="1170484"/>
            <a:ext cx="10130927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(h=2.26,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"red")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F328-3FC2-8D42-7B00-373C7B58E23D}"/>
              </a:ext>
            </a:extLst>
          </p:cNvPr>
          <p:cNvSpPr txBox="1"/>
          <p:nvPr/>
        </p:nvSpPr>
        <p:spPr>
          <a:xfrm>
            <a:off x="9441222" y="4753401"/>
            <a:ext cx="172024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Single test threshold</a:t>
            </a:r>
          </a:p>
        </p:txBody>
      </p:sp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C40D25D-8E84-1ED9-463D-24D1EA4D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36" y="3378200"/>
            <a:ext cx="7404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test correction: Bonferroni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B2BEA-A1DE-0A7F-1A8D-15A245CF6B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Single test threshold: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cs typeface="Arial"/>
                  </a:rPr>
                  <a:t>Number of test: m=3093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cs typeface="Arial"/>
                  </a:rPr>
                  <a:t>Threshold: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3.23311E-06, or -log10(3.23311E-06)=</a:t>
                </a:r>
                <a:r>
                  <a:rPr lang="en-US" sz="3600" dirty="0">
                    <a:solidFill>
                      <a:srgbClr val="FF0000"/>
                    </a:solidFill>
                  </a:rPr>
                  <a:t>5.49</a:t>
                </a:r>
                <a:endParaRPr lang="en-US" sz="3600" dirty="0">
                  <a:solidFill>
                    <a:srgbClr val="FF0000"/>
                  </a:solidFill>
                  <a:cs typeface="Arial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B2BEA-A1DE-0A7F-1A8D-15A245CF6B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9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8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536" y="1170484"/>
            <a:ext cx="10130927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(h=5.49,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"red")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F328-3FC2-8D42-7B00-373C7B58E23D}"/>
              </a:ext>
            </a:extLst>
          </p:cNvPr>
          <p:cNvSpPr txBox="1"/>
          <p:nvPr/>
        </p:nvSpPr>
        <p:spPr>
          <a:xfrm>
            <a:off x="9144616" y="4065672"/>
            <a:ext cx="19081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Bonferroni Multiple test threshold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E1EC37BF-AFFC-A432-1BB4-FAAAA6BF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80" y="3314700"/>
            <a:ext cx="7378700" cy="35433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87DAAD4-D7BA-A982-0F50-F095261C585A}"/>
              </a:ext>
            </a:extLst>
          </p:cNvPr>
          <p:cNvSpPr/>
          <p:nvPr/>
        </p:nvSpPr>
        <p:spPr>
          <a:xfrm rot="2668595">
            <a:off x="1993687" y="3487275"/>
            <a:ext cx="1244183" cy="61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error</a:t>
            </a:r>
          </a:p>
        </p:txBody>
      </p:sp>
    </p:spTree>
    <p:extLst>
      <p:ext uri="{BB962C8B-B14F-4D97-AF65-F5344CB8AC3E}">
        <p14:creationId xmlns:p14="http://schemas.microsoft.com/office/powerpoint/2010/main" val="5552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04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Bonferroni threshold with inflation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2CA109-9545-754C-A90F-5080D207DDB4}"/>
                  </a:ext>
                </a:extLst>
              </p:cNvPr>
              <p:cNvSpPr txBox="1"/>
              <p:nvPr/>
            </p:nvSpPr>
            <p:spPr>
              <a:xfrm>
                <a:off x="1524000" y="2181190"/>
                <a:ext cx="9144000" cy="2495620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Single test threshold: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m:t>0.00212527</m:t>
                    </m:r>
                  </m:oMath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cs typeface="Arial"/>
                  </a:rPr>
                  <a:t>Number of test: m=3093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cs typeface="Arial"/>
                  </a:rPr>
                  <a:t>Threshold: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6.871225</m:t>
                    </m:r>
                  </m:oMath>
                </a14:m>
                <a:r>
                  <a:rPr lang="en-US" sz="3600" dirty="0"/>
                  <a:t>E-07, or -log10(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6.871225</m:t>
                    </m:r>
                  </m:oMath>
                </a14:m>
                <a:r>
                  <a:rPr lang="en-US" sz="3600" dirty="0"/>
                  <a:t>E-07)=6.16</a:t>
                </a:r>
                <a:endParaRPr lang="en-US" sz="3600" dirty="0">
                  <a:cs typeface="Aria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2CA109-9545-754C-A90F-5080D207D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81190"/>
                <a:ext cx="9144000" cy="2495620"/>
              </a:xfrm>
              <a:prstGeom prst="rect">
                <a:avLst/>
              </a:prstGeom>
              <a:blipFill>
                <a:blip r:embed="rId2"/>
                <a:stretch>
                  <a:fillRect l="-1803" t="-3535"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8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536" y="1170484"/>
            <a:ext cx="10130927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(h=6.16,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"red")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F328-3FC2-8D42-7B00-373C7B58E23D}"/>
              </a:ext>
            </a:extLst>
          </p:cNvPr>
          <p:cNvSpPr txBox="1"/>
          <p:nvPr/>
        </p:nvSpPr>
        <p:spPr>
          <a:xfrm>
            <a:off x="9253331" y="3679795"/>
            <a:ext cx="19081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Bonferroni multiple test threshold with inflation correction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456D9D4-7619-C173-2D52-E27D3EFA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36" y="3403600"/>
            <a:ext cx="7442200" cy="34544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522ADB2-27E8-D1C8-9ECC-0BB895501F95}"/>
              </a:ext>
            </a:extLst>
          </p:cNvPr>
          <p:cNvSpPr/>
          <p:nvPr/>
        </p:nvSpPr>
        <p:spPr>
          <a:xfrm rot="2668595">
            <a:off x="2674495" y="3372497"/>
            <a:ext cx="1244183" cy="61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missing</a:t>
            </a:r>
          </a:p>
        </p:txBody>
      </p:sp>
    </p:spTree>
    <p:extLst>
      <p:ext uri="{BB962C8B-B14F-4D97-AF65-F5344CB8AC3E}">
        <p14:creationId xmlns:p14="http://schemas.microsoft.com/office/powerpoint/2010/main" val="6363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88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Problems of Bonferroni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ED0F8-5634-504D-A6DF-1CD94DA495B4}"/>
              </a:ext>
            </a:extLst>
          </p:cNvPr>
          <p:cNvSpPr txBox="1"/>
          <p:nvPr/>
        </p:nvSpPr>
        <p:spPr>
          <a:xfrm>
            <a:off x="1524000" y="2571534"/>
            <a:ext cx="9144000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Bonferroni threshold leads to over correction if multiple tests are not independent, e.g. dense markers or long LD extent.  </a:t>
            </a:r>
            <a:endParaRPr lang="en-US" sz="3600" dirty="0">
              <a:ea typeface="Cambria Math" panose="02040503050406030204" pitchFamily="18" charset="0"/>
            </a:endParaRPr>
          </a:p>
          <a:p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35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7372-E641-3043-AF2A-82186678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Empirical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B9B9-923B-A146-9C9F-B29072610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44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Randomly shuffle observed phenotypes to break the linkage with genotypes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GWAS on the shuffled phenotypes and record the most significant P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1-2 n (e.g. 1,000) times to get the distribution of the minimum P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1% percentile as the threshold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E8263-2BC3-DF4D-9085-18992A25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66" b="-1"/>
          <a:stretch/>
        </p:blipFill>
        <p:spPr>
          <a:xfrm>
            <a:off x="8077200" y="2896666"/>
            <a:ext cx="3962400" cy="1027634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D8C8AD1A-D0CE-BF40-9370-96FDC4DD7341}"/>
              </a:ext>
            </a:extLst>
          </p:cNvPr>
          <p:cNvSpPr/>
          <p:nvPr/>
        </p:nvSpPr>
        <p:spPr>
          <a:xfrm>
            <a:off x="8472552" y="2975038"/>
            <a:ext cx="299804" cy="161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A4E6E-434F-B744-911F-B5AD61D67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" t="7444" b="10667"/>
          <a:stretch/>
        </p:blipFill>
        <p:spPr>
          <a:xfrm>
            <a:off x="8772356" y="3946358"/>
            <a:ext cx="1641075" cy="956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4D3EA-396E-C84D-99F3-0BB7767A7675}"/>
              </a:ext>
            </a:extLst>
          </p:cNvPr>
          <p:cNvSpPr txBox="1"/>
          <p:nvPr/>
        </p:nvSpPr>
        <p:spPr>
          <a:xfrm rot="16200000">
            <a:off x="7891893" y="4163144"/>
            <a:ext cx="101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Cumulative</a:t>
            </a:r>
          </a:p>
          <a:p>
            <a:r>
              <a:rPr lang="en-US" sz="1400" dirty="0"/>
              <a:t> probability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D1A56-045C-9944-9061-0E3224E6D813}"/>
              </a:ext>
            </a:extLst>
          </p:cNvPr>
          <p:cNvSpPr txBox="1"/>
          <p:nvPr/>
        </p:nvSpPr>
        <p:spPr>
          <a:xfrm>
            <a:off x="8813125" y="4896743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69A99-AAB3-744C-B614-7EF2230C06EB}"/>
              </a:ext>
            </a:extLst>
          </p:cNvPr>
          <p:cNvSpPr txBox="1"/>
          <p:nvPr/>
        </p:nvSpPr>
        <p:spPr>
          <a:xfrm>
            <a:off x="9008798" y="4896742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06AA4-4C2F-714D-95EF-3C56813C13EA}"/>
              </a:ext>
            </a:extLst>
          </p:cNvPr>
          <p:cNvSpPr txBox="1"/>
          <p:nvPr/>
        </p:nvSpPr>
        <p:spPr>
          <a:xfrm>
            <a:off x="9163703" y="4896742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DA93A-3F6F-0243-9514-096F785A383A}"/>
              </a:ext>
            </a:extLst>
          </p:cNvPr>
          <p:cNvSpPr txBox="1"/>
          <p:nvPr/>
        </p:nvSpPr>
        <p:spPr>
          <a:xfrm>
            <a:off x="9359376" y="4896741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BF65F3-D601-4F44-8105-3CDB04F0E214}"/>
              </a:ext>
            </a:extLst>
          </p:cNvPr>
          <p:cNvCxnSpPr>
            <a:cxnSpLocks/>
          </p:cNvCxnSpPr>
          <p:nvPr/>
        </p:nvCxnSpPr>
        <p:spPr>
          <a:xfrm>
            <a:off x="8946982" y="4001294"/>
            <a:ext cx="10727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CD59B2-2FF2-894E-80CF-75EDE68BF489}"/>
              </a:ext>
            </a:extLst>
          </p:cNvPr>
          <p:cNvCxnSpPr>
            <a:cxnSpLocks/>
          </p:cNvCxnSpPr>
          <p:nvPr/>
        </p:nvCxnSpPr>
        <p:spPr>
          <a:xfrm>
            <a:off x="10019762" y="4001294"/>
            <a:ext cx="0" cy="8866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FB4BE1-FA5D-5148-ABDF-0ACA766B8D38}"/>
              </a:ext>
            </a:extLst>
          </p:cNvPr>
          <p:cNvSpPr txBox="1"/>
          <p:nvPr/>
        </p:nvSpPr>
        <p:spPr>
          <a:xfrm>
            <a:off x="9187261" y="3946358"/>
            <a:ext cx="55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E2C4F-36B1-214F-BE81-FDA30B389366}"/>
              </a:ext>
            </a:extLst>
          </p:cNvPr>
          <p:cNvSpPr txBox="1"/>
          <p:nvPr/>
        </p:nvSpPr>
        <p:spPr>
          <a:xfrm>
            <a:off x="9538028" y="4896741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54914-00AF-0841-9F7E-B061E57BFFA9}"/>
              </a:ext>
            </a:extLst>
          </p:cNvPr>
          <p:cNvSpPr txBox="1"/>
          <p:nvPr/>
        </p:nvSpPr>
        <p:spPr>
          <a:xfrm>
            <a:off x="9709953" y="4896740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8E977-4218-494D-B7AB-4CF363174652}"/>
              </a:ext>
            </a:extLst>
          </p:cNvPr>
          <p:cNvSpPr txBox="1"/>
          <p:nvPr/>
        </p:nvSpPr>
        <p:spPr>
          <a:xfrm>
            <a:off x="9901482" y="4892349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8ECDC9-3FC8-6D47-A023-F3A9F43BEDD7}"/>
              </a:ext>
            </a:extLst>
          </p:cNvPr>
          <p:cNvSpPr txBox="1"/>
          <p:nvPr/>
        </p:nvSpPr>
        <p:spPr>
          <a:xfrm>
            <a:off x="10066938" y="4887958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E66B3-F143-DA42-965D-7740215D015D}"/>
              </a:ext>
            </a:extLst>
          </p:cNvPr>
          <p:cNvSpPr txBox="1"/>
          <p:nvPr/>
        </p:nvSpPr>
        <p:spPr>
          <a:xfrm>
            <a:off x="10242227" y="4892349"/>
            <a:ext cx="309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775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QQ plot</a:t>
            </a:r>
          </a:p>
          <a:p>
            <a:r>
              <a:rPr lang="en-US" dirty="0">
                <a:latin typeface="Constantia" charset="0"/>
              </a:rPr>
              <a:t>Inflation of P values</a:t>
            </a:r>
          </a:p>
          <a:p>
            <a:r>
              <a:rPr lang="en-US" dirty="0">
                <a:latin typeface="Constantia" charset="0"/>
              </a:rPr>
              <a:t>Bonferroni multiple test correction</a:t>
            </a:r>
          </a:p>
          <a:p>
            <a:r>
              <a:rPr lang="en-US" dirty="0">
                <a:latin typeface="Constantia" charset="0"/>
              </a:rPr>
              <a:t>Empirical multiple test threshold </a:t>
            </a:r>
          </a:p>
        </p:txBody>
      </p:sp>
    </p:spTree>
    <p:extLst>
      <p:ext uri="{BB962C8B-B14F-4D97-AF65-F5344CB8AC3E}">
        <p14:creationId xmlns:p14="http://schemas.microsoft.com/office/powerpoint/2010/main" val="3025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4328A4-AF10-3747-BC1D-CC1E0440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83" y="3537505"/>
            <a:ext cx="62611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6B4E7-1D44-0E4B-9E6A-D9B1063B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83" y="630960"/>
            <a:ext cx="6223000" cy="321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97372-E641-3043-AF2A-82186678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2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Demo of imperial threshold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80AE7-21BE-D647-A7E6-48B9205011D5}"/>
              </a:ext>
            </a:extLst>
          </p:cNvPr>
          <p:cNvSpPr/>
          <p:nvPr/>
        </p:nvSpPr>
        <p:spPr>
          <a:xfrm>
            <a:off x="824962" y="1027905"/>
            <a:ext cx="57275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</a:p>
          <a:p>
            <a:r>
              <a:rPr lang="nl-NL" sz="2400" dirty="0" err="1"/>
              <a:t>nRep</a:t>
            </a:r>
            <a:r>
              <a:rPr lang="nl-NL" sz="2400" dirty="0"/>
              <a:t>=1000</a:t>
            </a:r>
          </a:p>
          <a:p>
            <a:r>
              <a:rPr lang="nl-NL" sz="2400" dirty="0" err="1"/>
              <a:t>P.array</a:t>
            </a:r>
            <a:r>
              <a:rPr lang="nl-NL" sz="2400" dirty="0"/>
              <a:t>=matrix(NA, 1,nRep)</a:t>
            </a:r>
          </a:p>
          <a:p>
            <a:r>
              <a:rPr lang="en-US" sz="2400" dirty="0"/>
              <a:t>n=length(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nl-NL" sz="2400" dirty="0"/>
          </a:p>
          <a:p>
            <a:r>
              <a:rPr lang="nl-NL" sz="2400" dirty="0" err="1"/>
              <a:t>for</a:t>
            </a:r>
            <a:r>
              <a:rPr lang="nl-NL" sz="2400" dirty="0"/>
              <a:t>(i in c(1:nRep)){</a:t>
            </a:r>
          </a:p>
          <a:p>
            <a:r>
              <a:rPr lang="en-US" sz="2400" dirty="0" err="1"/>
              <a:t>theY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[sample(</a:t>
            </a:r>
            <a:r>
              <a:rPr lang="en-US" sz="2400" dirty="0" err="1"/>
              <a:t>n,n</a:t>
            </a:r>
            <a:r>
              <a:rPr lang="en-US" sz="2400" dirty="0"/>
              <a:t>)]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theY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theMinP</a:t>
            </a:r>
            <a:r>
              <a:rPr lang="en-US" sz="2400" dirty="0"/>
              <a:t>=min(</a:t>
            </a:r>
            <a:r>
              <a:rPr lang="en-US" sz="2400" dirty="0" err="1"/>
              <a:t>p,na.rm</a:t>
            </a:r>
            <a:r>
              <a:rPr lang="en-US" sz="2400" dirty="0"/>
              <a:t>=T)</a:t>
            </a:r>
          </a:p>
          <a:p>
            <a:r>
              <a:rPr lang="nl-NL" sz="2400" dirty="0" err="1"/>
              <a:t>P.array</a:t>
            </a:r>
            <a:r>
              <a:rPr lang="nl-NL" sz="2400" dirty="0"/>
              <a:t>[i]=</a:t>
            </a:r>
            <a:r>
              <a:rPr lang="en-US" sz="2400" dirty="0"/>
              <a:t> </a:t>
            </a:r>
            <a:r>
              <a:rPr lang="en-US" sz="2400" dirty="0" err="1"/>
              <a:t>theMinP</a:t>
            </a:r>
            <a:endParaRPr lang="en-US" sz="2400" dirty="0"/>
          </a:p>
          <a:p>
            <a:r>
              <a:rPr lang="en-US" sz="2400" dirty="0"/>
              <a:t>}</a:t>
            </a:r>
          </a:p>
          <a:p>
            <a:r>
              <a:rPr lang="en-US" sz="2400" dirty="0"/>
              <a:t>plot(density(-log10(</a:t>
            </a:r>
            <a:r>
              <a:rPr lang="en-US" sz="2400" dirty="0" err="1"/>
              <a:t>P.array</a:t>
            </a:r>
            <a:r>
              <a:rPr lang="en-US" sz="2400" dirty="0"/>
              <a:t>))) 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(-log10(</a:t>
            </a:r>
            <a:r>
              <a:rPr lang="en-US" sz="2400" dirty="0" err="1"/>
              <a:t>P.array</a:t>
            </a:r>
            <a:r>
              <a:rPr lang="en-US" sz="2400" dirty="0"/>
              <a:t>)))</a:t>
            </a:r>
          </a:p>
          <a:p>
            <a:r>
              <a:rPr lang="en-US" sz="2400" dirty="0"/>
              <a:t>quantile(-log10(</a:t>
            </a:r>
            <a:r>
              <a:rPr lang="en-US" sz="2400" dirty="0" err="1"/>
              <a:t>P.array</a:t>
            </a:r>
            <a:r>
              <a:rPr lang="en-US" sz="2400" dirty="0"/>
              <a:t>),.99)</a:t>
            </a:r>
          </a:p>
          <a:p>
            <a:endParaRPr lang="en-US" sz="2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AFEE2D-57BB-3846-8622-4956A7183052}"/>
              </a:ext>
            </a:extLst>
          </p:cNvPr>
          <p:cNvCxnSpPr>
            <a:cxnSpLocks/>
          </p:cNvCxnSpPr>
          <p:nvPr/>
        </p:nvCxnSpPr>
        <p:spPr>
          <a:xfrm>
            <a:off x="6305362" y="4092940"/>
            <a:ext cx="38646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8F569D-56A6-A944-B889-30C2D1CD2FE4}"/>
              </a:ext>
            </a:extLst>
          </p:cNvPr>
          <p:cNvCxnSpPr>
            <a:cxnSpLocks/>
          </p:cNvCxnSpPr>
          <p:nvPr/>
        </p:nvCxnSpPr>
        <p:spPr>
          <a:xfrm>
            <a:off x="10169981" y="4092940"/>
            <a:ext cx="0" cy="20989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BA0483-DEE8-024D-BCE6-2FD45FB4577A}"/>
              </a:ext>
            </a:extLst>
          </p:cNvPr>
          <p:cNvSpPr txBox="1"/>
          <p:nvPr/>
        </p:nvSpPr>
        <p:spPr>
          <a:xfrm>
            <a:off x="7138832" y="4244665"/>
            <a:ext cx="55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4F30C-D38F-A847-9372-9E5A1874E523}"/>
              </a:ext>
            </a:extLst>
          </p:cNvPr>
          <p:cNvSpPr txBox="1"/>
          <p:nvPr/>
        </p:nvSpPr>
        <p:spPr>
          <a:xfrm>
            <a:off x="10169981" y="5009373"/>
            <a:ext cx="167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5.36 </a:t>
            </a:r>
            <a:r>
              <a:rPr lang="en-US" sz="1400" dirty="0" err="1">
                <a:solidFill>
                  <a:srgbClr val="FF0000"/>
                </a:solidFill>
              </a:rPr>
              <a:t>v.s</a:t>
            </a:r>
            <a:r>
              <a:rPr lang="en-US" sz="1400" dirty="0">
                <a:solidFill>
                  <a:srgbClr val="FF0000"/>
                </a:solidFill>
              </a:rPr>
              <a:t>. Bonferroni 5.49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EBEA7-BDE9-D04E-8755-FFE949063E6C}"/>
              </a:ext>
            </a:extLst>
          </p:cNvPr>
          <p:cNvCxnSpPr>
            <a:cxnSpLocks/>
          </p:cNvCxnSpPr>
          <p:nvPr/>
        </p:nvCxnSpPr>
        <p:spPr>
          <a:xfrm>
            <a:off x="10169981" y="3057993"/>
            <a:ext cx="0" cy="1737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BECEABD-2F96-D04A-BBF1-1F3B0AC82E77}"/>
              </a:ext>
            </a:extLst>
          </p:cNvPr>
          <p:cNvSpPr txBox="1"/>
          <p:nvPr/>
        </p:nvSpPr>
        <p:spPr>
          <a:xfrm>
            <a:off x="7888512" y="2241882"/>
            <a:ext cx="55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289010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536" y="1170484"/>
            <a:ext cx="10130927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(h=5.36,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"red")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F328-3FC2-8D42-7B00-373C7B58E23D}"/>
              </a:ext>
            </a:extLst>
          </p:cNvPr>
          <p:cNvSpPr txBox="1"/>
          <p:nvPr/>
        </p:nvSpPr>
        <p:spPr>
          <a:xfrm>
            <a:off x="9253331" y="3679795"/>
            <a:ext cx="19081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Empirical multiple test threshold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8BFA896-8812-56AB-5685-D32A62DD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6300"/>
            <a:ext cx="7366000" cy="344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23EDB-F8C4-23CD-60AA-A100F9D10893}"/>
              </a:ext>
            </a:extLst>
          </p:cNvPr>
          <p:cNvSpPr txBox="1"/>
          <p:nvPr/>
        </p:nvSpPr>
        <p:spPr>
          <a:xfrm>
            <a:off x="9253331" y="5040540"/>
            <a:ext cx="19081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/>
                <a:cs typeface="Arial"/>
              </a:rPr>
              <a:t>No inflation correction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50AC84-EDD7-BED2-64F7-83D701741023}"/>
              </a:ext>
            </a:extLst>
          </p:cNvPr>
          <p:cNvSpPr/>
          <p:nvPr/>
        </p:nvSpPr>
        <p:spPr>
          <a:xfrm rot="2668595">
            <a:off x="1439055" y="3547235"/>
            <a:ext cx="1244183" cy="61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error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09E7131-32D7-F822-DC56-9D52D88C1904}"/>
              </a:ext>
            </a:extLst>
          </p:cNvPr>
          <p:cNvSpPr/>
          <p:nvPr/>
        </p:nvSpPr>
        <p:spPr>
          <a:xfrm rot="2668595">
            <a:off x="2370942" y="3384840"/>
            <a:ext cx="1244183" cy="61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gain</a:t>
            </a:r>
          </a:p>
        </p:txBody>
      </p:sp>
    </p:spTree>
    <p:extLst>
      <p:ext uri="{BB962C8B-B14F-4D97-AF65-F5344CB8AC3E}">
        <p14:creationId xmlns:p14="http://schemas.microsoft.com/office/powerpoint/2010/main" val="14531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7372-E641-3043-AF2A-82186678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Consideration of P Value Inflation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80AE7-21BE-D647-A7E6-48B9205011D5}"/>
              </a:ext>
            </a:extLst>
          </p:cNvPr>
          <p:cNvSpPr/>
          <p:nvPr/>
        </p:nvSpPr>
        <p:spPr>
          <a:xfrm>
            <a:off x="3232247" y="2651126"/>
            <a:ext cx="5727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quantile(-log10(</a:t>
            </a:r>
            <a:r>
              <a:rPr lang="en-US" sz="2400" dirty="0" err="1"/>
              <a:t>P.array</a:t>
            </a:r>
            <a:r>
              <a:rPr lang="en-US" sz="2400" dirty="0"/>
              <a:t>),1-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0.00212527</a:t>
            </a:r>
            <a:r>
              <a:rPr lang="en-US" sz="24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EB9ED-87B4-EE16-E7A7-3B4D56BCB42D}"/>
              </a:ext>
            </a:extLst>
          </p:cNvPr>
          <p:cNvSpPr txBox="1"/>
          <p:nvPr/>
        </p:nvSpPr>
        <p:spPr>
          <a:xfrm>
            <a:off x="4908029" y="3745210"/>
            <a:ext cx="23759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99.78747% </a:t>
            </a:r>
          </a:p>
          <a:p>
            <a:pPr algn="ctr"/>
            <a:r>
              <a:rPr lang="en-US" sz="3200" dirty="0"/>
              <a:t> 5.995218 </a:t>
            </a:r>
          </a:p>
        </p:txBody>
      </p:sp>
    </p:spTree>
    <p:extLst>
      <p:ext uri="{BB962C8B-B14F-4D97-AF65-F5344CB8AC3E}">
        <p14:creationId xmlns:p14="http://schemas.microsoft.com/office/powerpoint/2010/main" val="397117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536" y="1170484"/>
            <a:ext cx="10130927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(h=5.995,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"red")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F328-3FC2-8D42-7B00-373C7B58E23D}"/>
              </a:ext>
            </a:extLst>
          </p:cNvPr>
          <p:cNvSpPr txBox="1"/>
          <p:nvPr/>
        </p:nvSpPr>
        <p:spPr>
          <a:xfrm>
            <a:off x="9253331" y="3679795"/>
            <a:ext cx="19081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Empirical multiple test threshold with inflation correction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9ECDEF5-4A08-2622-79D4-5BAE1D70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736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29" y="532150"/>
            <a:ext cx="11138941" cy="1963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Null SNPs are not available fir correcting P value inflation in practical data analyses. What is the best way to handle the inflation problem?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ADF73B-C685-3C82-F073-AD1259C0C6E5}"/>
              </a:ext>
            </a:extLst>
          </p:cNvPr>
          <p:cNvSpPr txBox="1">
            <a:spLocks/>
          </p:cNvSpPr>
          <p:nvPr/>
        </p:nvSpPr>
        <p:spPr>
          <a:xfrm>
            <a:off x="1259174" y="2495861"/>
            <a:ext cx="10004685" cy="338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Ignore the inflation of P values.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Use non-significant SNPs for approximation.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Use empirical threshold instead of Bonferroni threshold.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Choose an analytical method that does not have inflation problem on QQ plot.</a:t>
            </a:r>
          </a:p>
        </p:txBody>
      </p:sp>
    </p:spTree>
    <p:extLst>
      <p:ext uri="{BB962C8B-B14F-4D97-AF65-F5344CB8AC3E}">
        <p14:creationId xmlns:p14="http://schemas.microsoft.com/office/powerpoint/2010/main" val="332104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QQ plot</a:t>
            </a:r>
          </a:p>
          <a:p>
            <a:r>
              <a:rPr lang="en-US" dirty="0">
                <a:latin typeface="Constantia" charset="0"/>
              </a:rPr>
              <a:t>Inflation of P values</a:t>
            </a:r>
          </a:p>
          <a:p>
            <a:r>
              <a:rPr lang="en-US" dirty="0">
                <a:latin typeface="Constantia" charset="0"/>
              </a:rPr>
              <a:t>Bonferroni multiple test correction</a:t>
            </a:r>
          </a:p>
          <a:p>
            <a:r>
              <a:rPr lang="en-US" dirty="0">
                <a:latin typeface="Constantia" charset="0"/>
              </a:rPr>
              <a:t>Empirical multiple test threshold </a:t>
            </a:r>
          </a:p>
        </p:txBody>
      </p:sp>
    </p:spTree>
    <p:extLst>
      <p:ext uri="{BB962C8B-B14F-4D97-AF65-F5344CB8AC3E}">
        <p14:creationId xmlns:p14="http://schemas.microsoft.com/office/powerpoint/2010/main" val="3122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840" y="1632149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GWASbyCor</a:t>
            </a:r>
            <a:r>
              <a:rPr lang="en-US" sz="2000" dirty="0"/>
              <a:t>=function(</a:t>
            </a:r>
            <a:r>
              <a:rPr lang="en-US" sz="2000" dirty="0" err="1"/>
              <a:t>X,y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y,X</a:t>
            </a:r>
            <a:r>
              <a:rPr lang="en-US" sz="2000" dirty="0"/>
              <a:t>)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fr-FR" sz="2000" dirty="0" err="1"/>
              <a:t>t</a:t>
            </a:r>
            <a:r>
              <a:rPr lang="fr-FR" sz="2000" dirty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((1-r^2)/(n-2))</a:t>
            </a:r>
          </a:p>
          <a:p>
            <a:r>
              <a:rPr lang="fr-FR" sz="2000" dirty="0"/>
              <a:t>p=2*(1-pt(abs(</a:t>
            </a:r>
            <a:r>
              <a:rPr lang="fr-FR" sz="2000" dirty="0" err="1"/>
              <a:t>t</a:t>
            </a:r>
            <a:r>
              <a:rPr lang="fr-FR" sz="2000" dirty="0"/>
              <a:t>),n-2))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  <a:endParaRPr lang="fr-FR" sz="2000" dirty="0"/>
          </a:p>
          <a:p>
            <a:r>
              <a:rPr lang="fr-FR" sz="2000" dirty="0"/>
              <a:t>return(p)}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10818-2F0F-F149-8DC6-F46FED0FE2D4}"/>
              </a:ext>
            </a:extLst>
          </p:cNvPr>
          <p:cNvSpPr/>
          <p:nvPr/>
        </p:nvSpPr>
        <p:spPr>
          <a:xfrm>
            <a:off x="1640840" y="4898036"/>
            <a:ext cx="848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source("http://</a:t>
            </a:r>
            <a:r>
              <a:rPr lang="en-US" sz="2800" dirty="0" err="1"/>
              <a:t>zzlab.net</a:t>
            </a:r>
            <a:r>
              <a:rPr lang="en-US" sz="2800" dirty="0"/>
              <a:t>/</a:t>
            </a:r>
            <a:r>
              <a:rPr lang="en-US" sz="2800" dirty="0" err="1"/>
              <a:t>StaGen</a:t>
            </a:r>
            <a:r>
              <a:rPr lang="en-US" sz="2800" dirty="0"/>
              <a:t>/2020/R/</a:t>
            </a:r>
            <a:r>
              <a:rPr lang="en-US" sz="2800" dirty="0" err="1"/>
              <a:t>GWASbyCor.R</a:t>
            </a:r>
            <a:r>
              <a:rPr lang="en-US" sz="28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3324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90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4D14935-0BD4-ABA7-0233-645D1158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2928730"/>
            <a:ext cx="10637780" cy="392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Manhattan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plot(t(-log10(p))~seq(1:m),col=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C67CF-CB8A-E66A-92D7-FB17C8606690}"/>
              </a:ext>
            </a:extLst>
          </p:cNvPr>
          <p:cNvCxnSpPr>
            <a:cxnSpLocks/>
          </p:cNvCxnSpPr>
          <p:nvPr/>
        </p:nvCxnSpPr>
        <p:spPr>
          <a:xfrm>
            <a:off x="1948070" y="4210122"/>
            <a:ext cx="93163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 value observed and expected (null)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255" y="2644170"/>
            <a:ext cx="7555522" cy="304698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Monaco" pitchFamily="2" charset="77"/>
              </a:rPr>
              <a:t>p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m=length(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  <a:p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hist(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uni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=</a:t>
            </a:r>
            <a:r>
              <a:rPr lang="en-US" sz="2400" dirty="0" err="1">
                <a:solidFill>
                  <a:srgbClr val="060087"/>
                </a:solidFill>
                <a:effectLst/>
                <a:latin typeface="Monaco" pitchFamily="2" charset="77"/>
              </a:rPr>
              <a:t>runif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(length(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),</a:t>
            </a:r>
            <a:r>
              <a:rPr lang="en-US" sz="2400" dirty="0">
                <a:solidFill>
                  <a:srgbClr val="0B4213"/>
                </a:solidFill>
                <a:effectLst/>
                <a:latin typeface="Monaco" pitchFamily="2" charset="77"/>
              </a:rPr>
              <a:t>0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,</a:t>
            </a:r>
            <a:r>
              <a:rPr lang="en-US" sz="2400" dirty="0">
                <a:solidFill>
                  <a:srgbClr val="0B4213"/>
                </a:solidFill>
                <a:effectLst/>
                <a:latin typeface="Monaco" pitchFamily="2" charset="77"/>
              </a:rPr>
              <a:t>1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hist(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p.uni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=seq(m)/m</a:t>
            </a:r>
          </a:p>
          <a:p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hist(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</p:txBody>
      </p:sp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0EAD8A17-AE53-5A61-F6E8-C589225F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4762500"/>
            <a:ext cx="5232400" cy="2095500"/>
          </a:xfrm>
          <a:prstGeom prst="rect">
            <a:avLst/>
          </a:prstGeom>
        </p:spPr>
      </p:pic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6A0C8C9E-90FC-F060-56A4-C0CEE2FF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3032856"/>
            <a:ext cx="5219700" cy="2095500"/>
          </a:xfrm>
          <a:prstGeom prst="rect">
            <a:avLst/>
          </a:prstGeom>
        </p:spPr>
      </p:pic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55EA0AF1-3378-F189-E55E-417D4AC89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1384300"/>
            <a:ext cx="5219700" cy="2044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C6598-D7A6-CDA4-6104-086F57E344D0}"/>
              </a:ext>
            </a:extLst>
          </p:cNvPr>
          <p:cNvSpPr/>
          <p:nvPr/>
        </p:nvSpPr>
        <p:spPr>
          <a:xfrm>
            <a:off x="7592518" y="1783830"/>
            <a:ext cx="644577" cy="48165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76" y="-10802"/>
            <a:ext cx="10288900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Uniform P values and expected (null)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292" y="1924030"/>
            <a:ext cx="7555522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order.uni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=order(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p.uni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uni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uni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uni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]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2400" dirty="0">
              <a:solidFill>
                <a:srgbClr val="060087"/>
              </a:solidFill>
              <a:effectLst/>
              <a:latin typeface="Monaco" pitchFamily="2" charset="77"/>
            </a:endParaRPr>
          </a:p>
          <a:p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plot(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exp,ps.uni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  <a:p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plot(-log10(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</a:t>
            </a:r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),-log10(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ps.uni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))</a:t>
            </a:r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Monaco" pitchFamily="2" charset="77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41AC12B-3A41-DA87-4188-E5390384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125" y="3822700"/>
            <a:ext cx="2984500" cy="30353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DEE57CF-A8B8-00BD-5FC1-ACC0C8CB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25" y="863600"/>
            <a:ext cx="2946400" cy="29591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23F475-BACB-06CD-A20C-6A63099CF515}"/>
              </a:ext>
            </a:extLst>
          </p:cNvPr>
          <p:cNvSpPr/>
          <p:nvPr/>
        </p:nvSpPr>
        <p:spPr>
          <a:xfrm>
            <a:off x="9532308" y="3035300"/>
            <a:ext cx="237994" cy="246519"/>
          </a:xfrm>
          <a:prstGeom prst="ellipse">
            <a:avLst/>
          </a:prstGeom>
          <a:noFill/>
          <a:ln w="25400">
            <a:solidFill>
              <a:srgbClr val="FF0000">
                <a:alpha val="8203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45AC3C-AD00-48E2-1EDD-48E2BB8A56A0}"/>
              </a:ext>
            </a:extLst>
          </p:cNvPr>
          <p:cNvSpPr/>
          <p:nvPr/>
        </p:nvSpPr>
        <p:spPr>
          <a:xfrm rot="18954591">
            <a:off x="10698131" y="4111783"/>
            <a:ext cx="1401866" cy="636652"/>
          </a:xfrm>
          <a:prstGeom prst="ellipse">
            <a:avLst/>
          </a:prstGeom>
          <a:noFill/>
          <a:ln w="25400">
            <a:solidFill>
              <a:srgbClr val="FF0000">
                <a:alpha val="8203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against expected: 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40" y="1886962"/>
            <a:ext cx="6865975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=order(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]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br>
              <a:rPr lang="en-US" sz="2400" dirty="0">
                <a:solidFill>
                  <a:srgbClr val="000000"/>
                </a:solidFill>
                <a:effectLst/>
                <a:latin typeface="Times"/>
              </a:rPr>
            </a:b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plot(-log10(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p.exp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),-log10(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))</a:t>
            </a:r>
          </a:p>
          <a:p>
            <a:r>
              <a:rPr lang="en-US" sz="2400" dirty="0" err="1">
                <a:solidFill>
                  <a:srgbClr val="060087"/>
                </a:solidFill>
                <a:effectLst/>
                <a:latin typeface="Helvetica" pitchFamily="2" charset="0"/>
              </a:rPr>
              <a:t>abline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0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b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1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col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9E0003"/>
                </a:solidFill>
                <a:effectLst/>
                <a:latin typeface="Helvetica" pitchFamily="2" charset="0"/>
              </a:rPr>
              <a:t>"red"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</a:p>
          <a:p>
            <a:endParaRPr lang="en-US" sz="2400" dirty="0">
              <a:solidFill>
                <a:srgbClr val="060087"/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BB85381-BAA6-1FB2-779C-E87949BC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96" y="1136968"/>
            <a:ext cx="5099883" cy="50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 on Non-QTN SNPs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236" y="1720840"/>
            <a:ext cx="7180768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FF0000"/>
                </a:solidFill>
                <a:effectLst/>
                <a:latin typeface="Monaco" pitchFamily="2" charset="77"/>
              </a:rPr>
              <a:t>=p[-</a:t>
            </a:r>
            <a:r>
              <a:rPr lang="en-US" sz="2400" dirty="0" err="1">
                <a:solidFill>
                  <a:srgbClr val="FF0000"/>
                </a:solidFill>
              </a:rPr>
              <a:t>mySim$QTN.positio</a:t>
            </a:r>
            <a:r>
              <a:rPr lang="en-US" sz="2400" dirty="0">
                <a:solidFill>
                  <a:srgbClr val="FF0000"/>
                </a:solidFill>
                <a:effectLst/>
                <a:latin typeface="Monaco" pitchFamily="2" charset="77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m=length(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p.obs</a:t>
            </a:r>
            <a:r>
              <a:rPr lang="en-US" sz="2400" dirty="0">
                <a:solidFill>
                  <a:srgbClr val="000000"/>
                </a:solidFill>
                <a:latin typeface="Monaco" pitchFamily="2" charset="77"/>
              </a:rPr>
              <a:t>)</a:t>
            </a:r>
            <a:endParaRPr lang="en-US" sz="2400" dirty="0">
              <a:solidFill>
                <a:srgbClr val="FF0000"/>
              </a:solidFill>
              <a:effectLst/>
              <a:latin typeface="Monaco" pitchFamily="2" charset="77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Monaco" pitchFamily="2" charset="77"/>
              </a:rPr>
              <a:t>p.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77"/>
              </a:rPr>
              <a:t>exp</a:t>
            </a:r>
            <a:r>
              <a:rPr lang="en-US" sz="2400" dirty="0">
                <a:solidFill>
                  <a:srgbClr val="060087"/>
                </a:solidFill>
                <a:effectLst/>
                <a:latin typeface="Monaco" pitchFamily="2" charset="77"/>
              </a:rPr>
              <a:t>=seq(m)/m</a:t>
            </a:r>
          </a:p>
          <a:p>
            <a:endParaRPr lang="en-US" sz="2400" dirty="0">
              <a:solidFill>
                <a:srgbClr val="060087"/>
              </a:solidFill>
              <a:effectLst/>
              <a:latin typeface="Monaco" pitchFamily="2" charset="77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=order(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order.obs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]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br>
              <a:rPr lang="en-US" sz="2400" dirty="0">
                <a:solidFill>
                  <a:srgbClr val="000000"/>
                </a:solidFill>
                <a:effectLst/>
                <a:latin typeface="Times"/>
              </a:rPr>
            </a:b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plot(-log10(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p.exp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),-log10(</a:t>
            </a:r>
            <a:r>
              <a:rPr lang="en-US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ps.obs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)) </a:t>
            </a:r>
          </a:p>
          <a:p>
            <a:r>
              <a:rPr lang="en-US" sz="2400" dirty="0" err="1">
                <a:solidFill>
                  <a:srgbClr val="060087"/>
                </a:solidFill>
                <a:effectLst/>
                <a:latin typeface="Helvetica" pitchFamily="2" charset="0"/>
              </a:rPr>
              <a:t>abline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0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b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0B4213"/>
                </a:solidFill>
                <a:effectLst/>
                <a:latin typeface="Helvetica" pitchFamily="2" charset="0"/>
              </a:rPr>
              <a:t>1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col 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9E0003"/>
                </a:solidFill>
                <a:effectLst/>
                <a:latin typeface="Helvetica" pitchFamily="2" charset="0"/>
              </a:rPr>
              <a:t>"red"</a:t>
            </a:r>
            <a:r>
              <a:rPr lang="en-US" sz="24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</a:p>
          <a:p>
            <a:endParaRPr lang="en-US" sz="2400" dirty="0">
              <a:solidFill>
                <a:srgbClr val="060087"/>
              </a:solidFill>
              <a:effectLst/>
              <a:latin typeface="Helvetica" pitchFamily="2" charset="0"/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D006BAC-0077-62DC-D532-F7B29A08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03" y="1720840"/>
            <a:ext cx="4352001" cy="43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</TotalTime>
  <Words>1705</Words>
  <Application>Microsoft Macintosh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</vt:lpstr>
      <vt:lpstr>Arial</vt:lpstr>
      <vt:lpstr>Calibri</vt:lpstr>
      <vt:lpstr>Calibri Light</vt:lpstr>
      <vt:lpstr>Cambria Math</vt:lpstr>
      <vt:lpstr>Century</vt:lpstr>
      <vt:lpstr>Constantia</vt:lpstr>
      <vt:lpstr>Helvetica</vt:lpstr>
      <vt:lpstr>Monaco</vt:lpstr>
      <vt:lpstr>Symbol</vt:lpstr>
      <vt:lpstr>Office Theme</vt:lpstr>
      <vt:lpstr>Statistical Genomics</vt:lpstr>
      <vt:lpstr>Outline</vt:lpstr>
      <vt:lpstr>GWAS by correlation</vt:lpstr>
      <vt:lpstr>QTNs 0n CHR 1-5, leave 6-10 empty</vt:lpstr>
      <vt:lpstr>Manhattan Plot</vt:lpstr>
      <vt:lpstr>P value observed and expected (null)</vt:lpstr>
      <vt:lpstr>Uniform P values and expected (null)</vt:lpstr>
      <vt:lpstr>Observed against expected: QQ plot</vt:lpstr>
      <vt:lpstr>QQ plot on Non-QTN SNPs</vt:lpstr>
      <vt:lpstr>P values of null SNPs</vt:lpstr>
      <vt:lpstr>QQ plot on null SNPs</vt:lpstr>
      <vt:lpstr>Cutoff (Exact))</vt:lpstr>
      <vt:lpstr>Manhattan Plot</vt:lpstr>
      <vt:lpstr>Multiple test correction: Bonferroni</vt:lpstr>
      <vt:lpstr>Manhattan Plot</vt:lpstr>
      <vt:lpstr>Bonferroni threshold with inflation correction</vt:lpstr>
      <vt:lpstr>Manhattan Plot</vt:lpstr>
      <vt:lpstr>Problems of Bonferroni Threshold</vt:lpstr>
      <vt:lpstr>Empirical threshold</vt:lpstr>
      <vt:lpstr>Demo of imperial threshold </vt:lpstr>
      <vt:lpstr>Manhattan Plot</vt:lpstr>
      <vt:lpstr>Consideration of P Value Inflation</vt:lpstr>
      <vt:lpstr>Manhattan Plot</vt:lpstr>
      <vt:lpstr>Null SNPs are not available fir correcting P value inflation in practical data analyses. What is the best way to handle the inflation problem? 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183</cp:revision>
  <dcterms:created xsi:type="dcterms:W3CDTF">2020-01-18T23:14:17Z</dcterms:created>
  <dcterms:modified xsi:type="dcterms:W3CDTF">2023-02-03T03:48:30Z</dcterms:modified>
</cp:coreProperties>
</file>