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4"/>
  </p:notesMasterIdLst>
  <p:sldIdLst>
    <p:sldId id="307" r:id="rId2"/>
    <p:sldId id="343" r:id="rId3"/>
    <p:sldId id="374" r:id="rId4"/>
    <p:sldId id="379" r:id="rId5"/>
    <p:sldId id="375" r:id="rId6"/>
    <p:sldId id="394" r:id="rId7"/>
    <p:sldId id="395" r:id="rId8"/>
    <p:sldId id="396" r:id="rId9"/>
    <p:sldId id="397" r:id="rId10"/>
    <p:sldId id="391" r:id="rId11"/>
    <p:sldId id="392" r:id="rId12"/>
    <p:sldId id="373" r:id="rId13"/>
    <p:sldId id="368" r:id="rId14"/>
    <p:sldId id="393" r:id="rId15"/>
    <p:sldId id="369" r:id="rId16"/>
    <p:sldId id="370" r:id="rId17"/>
    <p:sldId id="401" r:id="rId18"/>
    <p:sldId id="398" r:id="rId19"/>
    <p:sldId id="399" r:id="rId20"/>
    <p:sldId id="400" r:id="rId21"/>
    <p:sldId id="403" r:id="rId22"/>
    <p:sldId id="4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0"/>
    <p:restoredTop sz="81536"/>
  </p:normalViewPr>
  <p:slideViewPr>
    <p:cSldViewPr snapToGrid="0" snapToObjects="1">
      <p:cViewPr varScale="1">
        <p:scale>
          <a:sx n="109" d="100"/>
          <a:sy n="109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2/7/25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273232" y="3135632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Power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, type I error and FDR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38328"/>
            <a:ext cx="8229600" cy="791972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</a:rPr>
              <a:t>GAPIT.FDR.TypeI</a:t>
            </a:r>
            <a:r>
              <a:rPr lang="en-US" b="1" dirty="0">
                <a:solidFill>
                  <a:schemeClr val="accent1"/>
                </a:solidFill>
              </a:rPr>
              <a:t> Function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7814" y="1130300"/>
            <a:ext cx="103807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source("http://</a:t>
            </a:r>
            <a:r>
              <a:rPr lang="en-US" sz="3200" dirty="0" err="1"/>
              <a:t>zzlab.net</a:t>
            </a:r>
            <a:r>
              <a:rPr lang="en-US" sz="3200" dirty="0"/>
              <a:t>/GAPIT/</a:t>
            </a:r>
            <a:r>
              <a:rPr lang="en-US" sz="3200" dirty="0" err="1"/>
              <a:t>gapit_functions.txt</a:t>
            </a:r>
            <a:r>
              <a:rPr lang="en-US" sz="3200" dirty="0"/>
              <a:t>")</a:t>
            </a:r>
          </a:p>
          <a:p>
            <a:r>
              <a:rPr lang="en-US" sz="3200" dirty="0" err="1"/>
              <a:t>myStat</a:t>
            </a:r>
            <a:r>
              <a:rPr lang="en-US" sz="3200" dirty="0"/>
              <a:t>=</a:t>
            </a:r>
            <a:r>
              <a:rPr lang="en-US" sz="3200" dirty="0" err="1"/>
              <a:t>GAPIT.FDR.TypeI</a:t>
            </a:r>
            <a:r>
              <a:rPr lang="en-US" sz="3200" dirty="0"/>
              <a:t>(</a:t>
            </a:r>
          </a:p>
          <a:p>
            <a:r>
              <a:rPr lang="en-US" sz="3200" dirty="0"/>
              <a:t>WS=c(1e0,1e3,1e4,1e5), GM=</a:t>
            </a:r>
            <a:r>
              <a:rPr lang="en-US" sz="3200" dirty="0" err="1"/>
              <a:t>myGM</a:t>
            </a:r>
            <a:r>
              <a:rPr lang="en-US" sz="3200" dirty="0"/>
              <a:t>,</a:t>
            </a:r>
          </a:p>
          <a:p>
            <a:r>
              <a:rPr lang="en-US" sz="3200" dirty="0" err="1"/>
              <a:t>seqQTN</a:t>
            </a:r>
            <a:r>
              <a:rPr lang="en-US" sz="3200" dirty="0"/>
              <a:t>=</a:t>
            </a:r>
            <a:r>
              <a:rPr lang="en-US" sz="3200" dirty="0" err="1"/>
              <a:t>mySim$QTN.position</a:t>
            </a:r>
            <a:r>
              <a:rPr lang="en-US" sz="3200" dirty="0"/>
              <a:t>,</a:t>
            </a:r>
          </a:p>
          <a:p>
            <a:r>
              <a:rPr lang="en-US" sz="3200" dirty="0"/>
              <a:t>GWAS=result)</a:t>
            </a:r>
          </a:p>
          <a:p>
            <a:endParaRPr lang="en-US" sz="3200" dirty="0"/>
          </a:p>
          <a:p>
            <a:r>
              <a:rPr lang="en-US" sz="3200" dirty="0" err="1"/>
              <a:t>str</a:t>
            </a:r>
            <a:r>
              <a:rPr lang="en-US" sz="3200" dirty="0"/>
              <a:t>(</a:t>
            </a:r>
            <a:r>
              <a:rPr lang="en-US" sz="3200" dirty="0" err="1"/>
              <a:t>myStat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6525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69" y="0"/>
            <a:ext cx="8229600" cy="79197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Return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42" y="1315794"/>
            <a:ext cx="85725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96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Area Under Curve (AUC)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4994" y="1325563"/>
            <a:ext cx="8910320" cy="15696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3200" dirty="0"/>
              <a:t>par(</a:t>
            </a:r>
            <a:r>
              <a:rPr lang="pl-PL" sz="3200" dirty="0" err="1"/>
              <a:t>mfrow</a:t>
            </a:r>
            <a:r>
              <a:rPr lang="pl-PL" sz="3200" dirty="0"/>
              <a:t>=c(1,2),mar = c(5,2,5,2))</a:t>
            </a:r>
          </a:p>
          <a:p>
            <a:r>
              <a:rPr lang="en-US" sz="3200" dirty="0"/>
              <a:t>plot(</a:t>
            </a:r>
            <a:r>
              <a:rPr lang="en-US" sz="3200" dirty="0" err="1"/>
              <a:t>myStat$FDR</a:t>
            </a:r>
            <a:r>
              <a:rPr lang="en-US" sz="3200" dirty="0"/>
              <a:t>[,1],</a:t>
            </a:r>
            <a:r>
              <a:rPr lang="en-US" sz="3200" dirty="0" err="1"/>
              <a:t>myStat$Power,type</a:t>
            </a:r>
            <a:r>
              <a:rPr lang="en-US" sz="3200" dirty="0"/>
              <a:t>="b")</a:t>
            </a:r>
          </a:p>
          <a:p>
            <a:r>
              <a:rPr lang="en-US" sz="3200" dirty="0"/>
              <a:t>plot(</a:t>
            </a:r>
            <a:r>
              <a:rPr lang="en-US" sz="3200" dirty="0" err="1"/>
              <a:t>myStat$TypeI</a:t>
            </a:r>
            <a:r>
              <a:rPr lang="en-US" sz="3200" dirty="0"/>
              <a:t>[,1],</a:t>
            </a:r>
            <a:r>
              <a:rPr lang="en-US" sz="3200" dirty="0" err="1"/>
              <a:t>myStat$Power,type</a:t>
            </a:r>
            <a:r>
              <a:rPr lang="en-US" sz="3200" dirty="0"/>
              <a:t>="b")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0" y="2691384"/>
            <a:ext cx="58547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23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92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Replicates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992" y="1332280"/>
            <a:ext cx="10982374" cy="483209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/>
              <a:t>nrep</a:t>
            </a:r>
            <a:r>
              <a:rPr lang="en-US" sz="2800" dirty="0"/>
              <a:t>=100</a:t>
            </a:r>
          </a:p>
          <a:p>
            <a:r>
              <a:rPr lang="en-US" sz="2800" dirty="0" err="1"/>
              <a:t>set.seed</a:t>
            </a:r>
            <a:r>
              <a:rPr lang="en-US" sz="2800" dirty="0"/>
              <a:t>(99164)</a:t>
            </a:r>
          </a:p>
          <a:p>
            <a:r>
              <a:rPr lang="en-US" sz="2800" dirty="0" err="1"/>
              <a:t>statRep</a:t>
            </a:r>
            <a:r>
              <a:rPr lang="en-US" sz="2800" dirty="0"/>
              <a:t>=replicate(</a:t>
            </a:r>
            <a:r>
              <a:rPr lang="en-US" sz="2800" dirty="0" err="1"/>
              <a:t>nrep</a:t>
            </a:r>
            <a:r>
              <a:rPr lang="en-US" sz="2800" dirty="0"/>
              <a:t>, {</a:t>
            </a:r>
          </a:p>
          <a:p>
            <a:r>
              <a:rPr lang="en-US" sz="2800" dirty="0" err="1"/>
              <a:t>mySim</a:t>
            </a:r>
            <a:r>
              <a:rPr lang="en-US" sz="2800" dirty="0"/>
              <a:t>=G2P(X=</a:t>
            </a:r>
            <a:r>
              <a:rPr lang="en-US" sz="2800" dirty="0" err="1"/>
              <a:t>myGD</a:t>
            </a:r>
            <a:r>
              <a:rPr lang="en-US" sz="2800" dirty="0"/>
              <a:t>[,-1],h2=.5,alpha=1,NQTN=10,distribution="norm")</a:t>
            </a:r>
          </a:p>
          <a:p>
            <a:r>
              <a:rPr lang="en-US" sz="2800" dirty="0"/>
              <a:t>p=p= </a:t>
            </a:r>
            <a:r>
              <a:rPr lang="en-US" sz="2800" dirty="0" err="1"/>
              <a:t>GWASbyCor</a:t>
            </a:r>
            <a:r>
              <a:rPr lang="en-US" sz="2800" dirty="0"/>
              <a:t>(X=</a:t>
            </a:r>
            <a:r>
              <a:rPr lang="en-US" sz="2800" dirty="0" err="1"/>
              <a:t>myGD</a:t>
            </a:r>
            <a:r>
              <a:rPr lang="en-US" sz="2800" dirty="0"/>
              <a:t>[,-1],y=</a:t>
            </a:r>
            <a:r>
              <a:rPr lang="en-US" sz="2800" dirty="0" err="1"/>
              <a:t>mySim$y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seqQTN</a:t>
            </a:r>
            <a:r>
              <a:rPr lang="en-US" sz="2800" dirty="0"/>
              <a:t>=</a:t>
            </a:r>
            <a:r>
              <a:rPr lang="en-US" sz="2800" dirty="0" err="1"/>
              <a:t>mySim$QTN.position</a:t>
            </a:r>
            <a:endParaRPr lang="en-US" sz="2800" dirty="0"/>
          </a:p>
          <a:p>
            <a:r>
              <a:rPr lang="en-US" sz="2800" dirty="0" err="1"/>
              <a:t>myGWAS</a:t>
            </a:r>
            <a:r>
              <a:rPr lang="en-US" sz="2800" dirty="0"/>
              <a:t>=</a:t>
            </a:r>
            <a:r>
              <a:rPr lang="en-US" sz="2800" dirty="0" err="1"/>
              <a:t>cbind</a:t>
            </a:r>
            <a:r>
              <a:rPr lang="en-US" sz="2800" dirty="0"/>
              <a:t>(</a:t>
            </a:r>
            <a:r>
              <a:rPr lang="en-US" sz="2800" dirty="0" err="1"/>
              <a:t>myGM,t</a:t>
            </a:r>
            <a:r>
              <a:rPr lang="en-US" sz="2800" dirty="0"/>
              <a:t>(p),NA)</a:t>
            </a:r>
          </a:p>
          <a:p>
            <a:r>
              <a:rPr lang="en-US" sz="2800" dirty="0" err="1"/>
              <a:t>myStat</a:t>
            </a:r>
            <a:r>
              <a:rPr lang="en-US" sz="2800" dirty="0"/>
              <a:t>=</a:t>
            </a:r>
            <a:r>
              <a:rPr lang="en-US" sz="2800" dirty="0" err="1"/>
              <a:t>GAPIT.FDR.TypeI</a:t>
            </a:r>
            <a:r>
              <a:rPr lang="en-US" sz="2800" dirty="0"/>
              <a:t>(WS=c(1e0,1e3,1e4,1e5), GM=</a:t>
            </a:r>
            <a:r>
              <a:rPr lang="en-US" sz="2800" dirty="0" err="1"/>
              <a:t>myGM,seqQTN</a:t>
            </a:r>
            <a:r>
              <a:rPr lang="en-US" sz="2800" dirty="0"/>
              <a:t>=</a:t>
            </a:r>
            <a:r>
              <a:rPr lang="en-US" sz="2800" dirty="0" err="1"/>
              <a:t>mySim$QTN.position,GWAS</a:t>
            </a:r>
            <a:r>
              <a:rPr lang="en-US" sz="2800" dirty="0"/>
              <a:t>=</a:t>
            </a:r>
            <a:r>
              <a:rPr lang="en-US" sz="2800" dirty="0" err="1"/>
              <a:t>myGWAS,maxOut</a:t>
            </a:r>
            <a:r>
              <a:rPr lang="en-US" sz="2800" dirty="0"/>
              <a:t>=100,MaxBP=1e10)</a:t>
            </a:r>
          </a:p>
          <a:p>
            <a:r>
              <a:rPr lang="en-US" sz="2800" dirty="0"/>
              <a:t>})</a:t>
            </a:r>
          </a:p>
        </p:txBody>
      </p:sp>
    </p:spTree>
    <p:extLst>
      <p:ext uri="{BB962C8B-B14F-4D97-AF65-F5344CB8AC3E}">
        <p14:creationId xmlns:p14="http://schemas.microsoft.com/office/powerpoint/2010/main" val="3163091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55472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</a:rPr>
              <a:t>str</a:t>
            </a:r>
            <a:r>
              <a:rPr lang="en-US" b="1" dirty="0">
                <a:solidFill>
                  <a:schemeClr val="accent1"/>
                </a:solidFill>
              </a:rPr>
              <a:t>(</a:t>
            </a:r>
            <a:r>
              <a:rPr lang="en-US" b="1" dirty="0" err="1">
                <a:solidFill>
                  <a:schemeClr val="accent1"/>
                </a:solidFill>
              </a:rPr>
              <a:t>statRep</a:t>
            </a:r>
            <a:r>
              <a:rPr lang="en-US" b="1" dirty="0">
                <a:solidFill>
                  <a:schemeClr val="accent1"/>
                </a:solidFill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55472"/>
            <a:ext cx="7702550" cy="54545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68476" y="4759691"/>
            <a:ext cx="7915275" cy="1550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9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Means over replicates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755" y="1325563"/>
            <a:ext cx="8910320" cy="526297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power=</a:t>
            </a:r>
            <a:r>
              <a:rPr lang="en-US" sz="2800" dirty="0" err="1"/>
              <a:t>statRep</a:t>
            </a:r>
            <a:r>
              <a:rPr lang="en-US" sz="2800" dirty="0"/>
              <a:t>[[2]]</a:t>
            </a:r>
          </a:p>
          <a:p>
            <a:endParaRPr lang="en-US" sz="2800" dirty="0"/>
          </a:p>
          <a:p>
            <a:r>
              <a:rPr lang="en-US" sz="2800" dirty="0"/>
              <a:t>#FDR</a:t>
            </a:r>
          </a:p>
          <a:p>
            <a:r>
              <a:rPr lang="en-US" sz="2800" dirty="0" err="1"/>
              <a:t>s.fdr</a:t>
            </a:r>
            <a:r>
              <a:rPr lang="en-US" sz="2800" dirty="0"/>
              <a:t>=</a:t>
            </a:r>
            <a:r>
              <a:rPr lang="en-US" sz="2800" dirty="0" err="1"/>
              <a:t>seq</a:t>
            </a:r>
            <a:r>
              <a:rPr lang="en-US" sz="2800" dirty="0"/>
              <a:t>(</a:t>
            </a:r>
            <a:r>
              <a:rPr lang="en-US" sz="2800" dirty="0">
                <a:solidFill>
                  <a:schemeClr val="accent2"/>
                </a:solidFill>
              </a:rPr>
              <a:t>3</a:t>
            </a:r>
            <a:r>
              <a:rPr lang="en-US" sz="2800" dirty="0"/>
              <a:t>,length(</a:t>
            </a:r>
            <a:r>
              <a:rPr lang="en-US" sz="2800" dirty="0" err="1"/>
              <a:t>statRep</a:t>
            </a:r>
            <a:r>
              <a:rPr lang="en-US" sz="2800" dirty="0"/>
              <a:t>),</a:t>
            </a:r>
            <a:r>
              <a:rPr lang="en-US" sz="2800" dirty="0">
                <a:solidFill>
                  <a:srgbClr val="FF0000"/>
                </a:solidFill>
              </a:rPr>
              <a:t>7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fdr</a:t>
            </a:r>
            <a:r>
              <a:rPr lang="en-US" sz="2800" dirty="0"/>
              <a:t>=</a:t>
            </a:r>
            <a:r>
              <a:rPr lang="en-US" sz="2800" dirty="0" err="1"/>
              <a:t>statRep</a:t>
            </a:r>
            <a:r>
              <a:rPr lang="en-US" sz="2800" dirty="0"/>
              <a:t>[</a:t>
            </a:r>
            <a:r>
              <a:rPr lang="en-US" sz="2800" dirty="0" err="1"/>
              <a:t>s.fdr</a:t>
            </a:r>
            <a:r>
              <a:rPr lang="en-US" sz="2800" dirty="0"/>
              <a:t>]</a:t>
            </a:r>
          </a:p>
          <a:p>
            <a:r>
              <a:rPr lang="en-US" sz="2800" dirty="0" err="1"/>
              <a:t>fdr.mean</a:t>
            </a:r>
            <a:r>
              <a:rPr lang="en-US" sz="2800" dirty="0"/>
              <a:t>=Reduce ("+", </a:t>
            </a:r>
            <a:r>
              <a:rPr lang="en-US" sz="2800" dirty="0" err="1"/>
              <a:t>fdr</a:t>
            </a:r>
            <a:r>
              <a:rPr lang="en-US" sz="2800" dirty="0"/>
              <a:t>) / length(</a:t>
            </a:r>
            <a:r>
              <a:rPr lang="en-US" sz="2800" dirty="0" err="1"/>
              <a:t>fdr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r>
              <a:rPr lang="en-US" sz="2800" dirty="0"/>
              <a:t>#AUC: power vs. FDR</a:t>
            </a:r>
          </a:p>
          <a:p>
            <a:r>
              <a:rPr lang="en-US" sz="2800" dirty="0" err="1"/>
              <a:t>s.auc.fdr</a:t>
            </a:r>
            <a:r>
              <a:rPr lang="en-US" sz="2800" dirty="0"/>
              <a:t>=</a:t>
            </a:r>
            <a:r>
              <a:rPr lang="en-US" sz="2800" dirty="0" err="1"/>
              <a:t>seq</a:t>
            </a:r>
            <a:r>
              <a:rPr lang="en-US" sz="2800" dirty="0"/>
              <a:t>(</a:t>
            </a:r>
            <a:r>
              <a:rPr lang="en-US" sz="2800" dirty="0">
                <a:solidFill>
                  <a:schemeClr val="accent2"/>
                </a:solidFill>
              </a:rPr>
              <a:t>6</a:t>
            </a:r>
            <a:r>
              <a:rPr lang="en-US" sz="2800" dirty="0"/>
              <a:t>,length(</a:t>
            </a:r>
            <a:r>
              <a:rPr lang="en-US" sz="2800" dirty="0" err="1"/>
              <a:t>statRep</a:t>
            </a:r>
            <a:r>
              <a:rPr lang="en-US" sz="2800" dirty="0"/>
              <a:t>),</a:t>
            </a:r>
            <a:r>
              <a:rPr lang="en-US" sz="2800" dirty="0">
                <a:solidFill>
                  <a:srgbClr val="FF0000"/>
                </a:solidFill>
              </a:rPr>
              <a:t>7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auc.fdr</a:t>
            </a:r>
            <a:r>
              <a:rPr lang="en-US" sz="2800" dirty="0"/>
              <a:t>=</a:t>
            </a:r>
            <a:r>
              <a:rPr lang="en-US" sz="2800" dirty="0" err="1"/>
              <a:t>statRep</a:t>
            </a:r>
            <a:r>
              <a:rPr lang="en-US" sz="2800" dirty="0"/>
              <a:t>[</a:t>
            </a:r>
            <a:r>
              <a:rPr lang="en-US" sz="2800" dirty="0" err="1"/>
              <a:t>s.auc.fdr</a:t>
            </a:r>
            <a:r>
              <a:rPr lang="en-US" sz="2800" dirty="0"/>
              <a:t>]</a:t>
            </a:r>
          </a:p>
          <a:p>
            <a:r>
              <a:rPr lang="en-US" sz="2800" dirty="0" err="1"/>
              <a:t>auc.fdr.mean</a:t>
            </a:r>
            <a:r>
              <a:rPr lang="en-US" sz="2800" dirty="0"/>
              <a:t>=Reduce ("+", </a:t>
            </a:r>
            <a:r>
              <a:rPr lang="en-US" sz="2800" dirty="0" err="1"/>
              <a:t>auc.fdr</a:t>
            </a:r>
            <a:r>
              <a:rPr lang="en-US" sz="2800" dirty="0"/>
              <a:t>) / length(</a:t>
            </a:r>
            <a:r>
              <a:rPr lang="en-US" sz="2800" dirty="0" err="1"/>
              <a:t>auc.fdr</a:t>
            </a:r>
            <a:r>
              <a:rPr lang="en-US" sz="2800" dirty="0"/>
              <a:t>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0200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Plots of power vs. FDR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6371" y="1325563"/>
            <a:ext cx="9997636" cy="224676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/>
              <a:t>theColor</a:t>
            </a:r>
            <a:r>
              <a:rPr lang="en-US" sz="2800" dirty="0"/>
              <a:t>=rainbow(4)</a:t>
            </a:r>
          </a:p>
          <a:p>
            <a:r>
              <a:rPr lang="en-US" sz="2800" dirty="0"/>
              <a:t>plot(</a:t>
            </a:r>
            <a:r>
              <a:rPr lang="en-US" sz="2800" dirty="0" err="1"/>
              <a:t>fdr.mean</a:t>
            </a:r>
            <a:r>
              <a:rPr lang="en-US" sz="2800" dirty="0"/>
              <a:t>[,1],power , type="b", col=</a:t>
            </a:r>
            <a:r>
              <a:rPr lang="en-US" sz="2800" dirty="0" err="1"/>
              <a:t>theColor</a:t>
            </a:r>
            <a:r>
              <a:rPr lang="en-US" sz="2800" dirty="0"/>
              <a:t> [1],</a:t>
            </a:r>
            <a:r>
              <a:rPr lang="en-US" sz="2800" dirty="0" err="1"/>
              <a:t>xlim</a:t>
            </a:r>
            <a:r>
              <a:rPr lang="en-US" sz="2800" dirty="0"/>
              <a:t>=c(0,1))</a:t>
            </a:r>
          </a:p>
          <a:p>
            <a:r>
              <a:rPr lang="en-US" sz="2800" dirty="0"/>
              <a:t>for(</a:t>
            </a:r>
            <a:r>
              <a:rPr lang="en-US" sz="2800" dirty="0" err="1"/>
              <a:t>i</a:t>
            </a:r>
            <a:r>
              <a:rPr lang="en-US" sz="2800" dirty="0"/>
              <a:t> in 2:ncol(</a:t>
            </a:r>
            <a:r>
              <a:rPr lang="en-US" sz="2800" dirty="0" err="1"/>
              <a:t>fdr.mean</a:t>
            </a:r>
            <a:r>
              <a:rPr lang="en-US" sz="2800" dirty="0"/>
              <a:t>)){</a:t>
            </a:r>
          </a:p>
          <a:p>
            <a:r>
              <a:rPr lang="en-US" sz="2800" dirty="0"/>
              <a:t>  lines(</a:t>
            </a:r>
            <a:r>
              <a:rPr lang="en-US" sz="2800" dirty="0" err="1"/>
              <a:t>fdr.mean</a:t>
            </a:r>
            <a:r>
              <a:rPr lang="en-US" sz="2800" dirty="0"/>
              <a:t>[,</a:t>
            </a:r>
            <a:r>
              <a:rPr lang="en-US" sz="2800" dirty="0" err="1"/>
              <a:t>i</a:t>
            </a:r>
            <a:r>
              <a:rPr lang="en-US" sz="2800" dirty="0"/>
              <a:t>], power , type="b", col= </a:t>
            </a:r>
            <a:r>
              <a:rPr lang="en-US" sz="2800" dirty="0" err="1"/>
              <a:t>theColor</a:t>
            </a:r>
            <a:r>
              <a:rPr lang="en-US" sz="2800" dirty="0"/>
              <a:t> [</a:t>
            </a:r>
            <a:r>
              <a:rPr lang="en-US" sz="2800" dirty="0" err="1"/>
              <a:t>i</a:t>
            </a:r>
            <a:r>
              <a:rPr lang="en-US" sz="2800" dirty="0"/>
              <a:t>])</a:t>
            </a:r>
          </a:p>
          <a:p>
            <a:r>
              <a:rPr lang="en-US" sz="2800" dirty="0"/>
              <a:t>}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633"/>
          <a:stretch/>
        </p:blipFill>
        <p:spPr>
          <a:xfrm>
            <a:off x="2868734" y="3572332"/>
            <a:ext cx="5413619" cy="310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49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448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Plots of AUC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161" y="1325563"/>
            <a:ext cx="8676144" cy="181588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/>
              <a:t>barplot</a:t>
            </a:r>
            <a:r>
              <a:rPr lang="en-US" sz="2800" dirty="0"/>
              <a:t>(</a:t>
            </a:r>
            <a:r>
              <a:rPr lang="en-US" sz="2800" dirty="0" err="1"/>
              <a:t>auc.fdr.mean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names.arg</a:t>
            </a:r>
            <a:r>
              <a:rPr lang="en-US" sz="2800" dirty="0"/>
              <a:t>=c("1bp", "1K", "10K","100K"), </a:t>
            </a:r>
          </a:p>
          <a:p>
            <a:r>
              <a:rPr lang="en-US" sz="2800" dirty="0" err="1"/>
              <a:t>xlab</a:t>
            </a:r>
            <a:r>
              <a:rPr lang="en-US" sz="2800" dirty="0"/>
              <a:t>="Resolution",</a:t>
            </a:r>
          </a:p>
          <a:p>
            <a:r>
              <a:rPr lang="en-US" sz="2800" dirty="0" err="1"/>
              <a:t>ylab</a:t>
            </a:r>
            <a:r>
              <a:rPr lang="en-US" sz="2800" dirty="0"/>
              <a:t>="AUC")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036" y="3124200"/>
            <a:ext cx="7086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16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4023" y="1325562"/>
            <a:ext cx="8201962" cy="3518999"/>
          </a:xfrm>
        </p:spPr>
        <p:txBody>
          <a:bodyPr>
            <a:noAutofit/>
          </a:bodyPr>
          <a:lstStyle/>
          <a:p>
            <a:r>
              <a:rPr lang="en-US" sz="3200" dirty="0"/>
              <a:t>h</a:t>
            </a:r>
            <a:r>
              <a:rPr lang="en-US" sz="3200" baseline="30000" dirty="0"/>
              <a:t>2</a:t>
            </a:r>
            <a:r>
              <a:rPr lang="en-US" sz="3200" dirty="0"/>
              <a:t>= 25% vs. 75%</a:t>
            </a:r>
          </a:p>
          <a:p>
            <a:r>
              <a:rPr lang="en-US" sz="3200" dirty="0"/>
              <a:t>10 QTNs</a:t>
            </a:r>
          </a:p>
          <a:p>
            <a:r>
              <a:rPr lang="en-US" sz="3200" dirty="0"/>
              <a:t>Normal distributed QTN effect</a:t>
            </a:r>
          </a:p>
          <a:p>
            <a:r>
              <a:rPr lang="en-US" sz="3200" dirty="0"/>
              <a:t>100kb resolution</a:t>
            </a:r>
          </a:p>
          <a:p>
            <a:r>
              <a:rPr lang="en-US" sz="3200" dirty="0"/>
              <a:t>Power against Type I error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577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ROC with different heritability</a:t>
            </a:r>
          </a:p>
        </p:txBody>
      </p:sp>
    </p:spTree>
    <p:extLst>
      <p:ext uri="{BB962C8B-B14F-4D97-AF65-F5344CB8AC3E}">
        <p14:creationId xmlns:p14="http://schemas.microsoft.com/office/powerpoint/2010/main" val="2859390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0278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Simulation and GWAS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2242" y="986494"/>
            <a:ext cx="8947516" cy="313932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nrep</a:t>
            </a:r>
            <a:r>
              <a:rPr lang="en-US" dirty="0"/>
              <a:t>=100</a:t>
            </a:r>
          </a:p>
          <a:p>
            <a:r>
              <a:rPr lang="en-US" dirty="0" err="1"/>
              <a:t>set.seed</a:t>
            </a:r>
            <a:r>
              <a:rPr lang="en-US" dirty="0"/>
              <a:t>(99164)</a:t>
            </a:r>
          </a:p>
          <a:p>
            <a:r>
              <a:rPr lang="en-US" dirty="0"/>
              <a:t>#h2=25%</a:t>
            </a:r>
          </a:p>
          <a:p>
            <a:r>
              <a:rPr lang="en-US" dirty="0"/>
              <a:t>statRep</a:t>
            </a:r>
            <a:r>
              <a:rPr lang="en-US" dirty="0">
                <a:solidFill>
                  <a:srgbClr val="FF0000"/>
                </a:solidFill>
              </a:rPr>
              <a:t>25</a:t>
            </a:r>
            <a:r>
              <a:rPr lang="en-US" dirty="0"/>
              <a:t>=replicate(</a:t>
            </a:r>
            <a:r>
              <a:rPr lang="en-US" dirty="0" err="1"/>
              <a:t>nrep</a:t>
            </a:r>
            <a:r>
              <a:rPr lang="en-US" dirty="0"/>
              <a:t>, {</a:t>
            </a:r>
          </a:p>
          <a:p>
            <a:r>
              <a:rPr lang="en-US" dirty="0" err="1"/>
              <a:t>mySim</a:t>
            </a:r>
            <a:r>
              <a:rPr lang="en-US" dirty="0"/>
              <a:t>=G2P(X=</a:t>
            </a:r>
            <a:r>
              <a:rPr lang="en-US" dirty="0" err="1"/>
              <a:t>myGD</a:t>
            </a:r>
            <a:r>
              <a:rPr lang="en-US" dirty="0"/>
              <a:t>[,-1],h2=</a:t>
            </a:r>
            <a:r>
              <a:rPr lang="en-US" dirty="0">
                <a:solidFill>
                  <a:srgbClr val="FF0000"/>
                </a:solidFill>
              </a:rPr>
              <a:t>.25</a:t>
            </a:r>
            <a:r>
              <a:rPr lang="en-US" dirty="0"/>
              <a:t>,alpha=1,NQTN=10,distribution="norm")</a:t>
            </a:r>
          </a:p>
          <a:p>
            <a:r>
              <a:rPr lang="en-US" dirty="0"/>
              <a:t>p=p= </a:t>
            </a:r>
            <a:r>
              <a:rPr lang="en-US" dirty="0" err="1"/>
              <a:t>GWASbyCor</a:t>
            </a:r>
            <a:r>
              <a:rPr lang="en-US" dirty="0"/>
              <a:t>(X=</a:t>
            </a:r>
            <a:r>
              <a:rPr lang="en-US" dirty="0" err="1"/>
              <a:t>myGD</a:t>
            </a:r>
            <a:r>
              <a:rPr lang="en-US" dirty="0"/>
              <a:t>[,-1],y=</a:t>
            </a:r>
            <a:r>
              <a:rPr lang="en-US" dirty="0" err="1"/>
              <a:t>mySim$y</a:t>
            </a:r>
            <a:r>
              <a:rPr lang="en-US" dirty="0"/>
              <a:t>)</a:t>
            </a:r>
          </a:p>
          <a:p>
            <a:r>
              <a:rPr lang="en-US" dirty="0" err="1"/>
              <a:t>seqQTN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endParaRPr lang="en-US" dirty="0"/>
          </a:p>
          <a:p>
            <a:r>
              <a:rPr lang="en-US" dirty="0" err="1"/>
              <a:t>myGWAS</a:t>
            </a:r>
            <a:r>
              <a:rPr lang="en-US" dirty="0"/>
              <a:t>=</a:t>
            </a:r>
            <a:r>
              <a:rPr lang="en-US" dirty="0" err="1"/>
              <a:t>cbind</a:t>
            </a:r>
            <a:r>
              <a:rPr lang="en-US" dirty="0"/>
              <a:t>(</a:t>
            </a:r>
            <a:r>
              <a:rPr lang="en-US" dirty="0" err="1"/>
              <a:t>myGM,t</a:t>
            </a:r>
            <a:r>
              <a:rPr lang="en-US" dirty="0"/>
              <a:t>(p),NA)</a:t>
            </a:r>
          </a:p>
          <a:p>
            <a:r>
              <a:rPr lang="en-US" dirty="0" err="1"/>
              <a:t>myStat</a:t>
            </a:r>
            <a:r>
              <a:rPr lang="en-US" dirty="0"/>
              <a:t>=</a:t>
            </a:r>
            <a:r>
              <a:rPr lang="en-US" dirty="0" err="1"/>
              <a:t>GAPIT.FDR.TypeI</a:t>
            </a:r>
            <a:r>
              <a:rPr lang="en-US" dirty="0"/>
              <a:t>(WS=c(1e0,1e3,1e4,1e5), GM=</a:t>
            </a:r>
            <a:r>
              <a:rPr lang="en-US" dirty="0" err="1"/>
              <a:t>myGM,seqQTN</a:t>
            </a:r>
            <a:r>
              <a:rPr lang="en-US" dirty="0"/>
              <a:t>=</a:t>
            </a:r>
            <a:r>
              <a:rPr lang="en-US" dirty="0" err="1"/>
              <a:t>mySim$QTN.position,GWAS</a:t>
            </a:r>
            <a:r>
              <a:rPr lang="en-US" dirty="0"/>
              <a:t>=</a:t>
            </a:r>
            <a:r>
              <a:rPr lang="en-US" dirty="0" err="1"/>
              <a:t>myGWAS,maxOut</a:t>
            </a:r>
            <a:r>
              <a:rPr lang="en-US" dirty="0"/>
              <a:t>=100,MaxBP=1e10)})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22242" y="4276364"/>
            <a:ext cx="8947516" cy="230832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#h2=75%</a:t>
            </a:r>
          </a:p>
          <a:p>
            <a:r>
              <a:rPr lang="en-US" dirty="0"/>
              <a:t>statRep</a:t>
            </a:r>
            <a:r>
              <a:rPr lang="en-US" dirty="0">
                <a:solidFill>
                  <a:srgbClr val="FF0000"/>
                </a:solidFill>
              </a:rPr>
              <a:t>75</a:t>
            </a:r>
            <a:r>
              <a:rPr lang="en-US" dirty="0"/>
              <a:t>=replicate(</a:t>
            </a:r>
            <a:r>
              <a:rPr lang="en-US" dirty="0" err="1"/>
              <a:t>nrep</a:t>
            </a:r>
            <a:r>
              <a:rPr lang="en-US" dirty="0"/>
              <a:t>, {</a:t>
            </a:r>
          </a:p>
          <a:p>
            <a:r>
              <a:rPr lang="en-US" dirty="0" err="1"/>
              <a:t>mySim</a:t>
            </a:r>
            <a:r>
              <a:rPr lang="en-US" dirty="0"/>
              <a:t>=G2P(X=</a:t>
            </a:r>
            <a:r>
              <a:rPr lang="en-US" dirty="0" err="1"/>
              <a:t>myGD</a:t>
            </a:r>
            <a:r>
              <a:rPr lang="en-US" dirty="0"/>
              <a:t>[,-1],h2=</a:t>
            </a:r>
            <a:r>
              <a:rPr lang="en-US" dirty="0">
                <a:solidFill>
                  <a:srgbClr val="FF0000"/>
                </a:solidFill>
              </a:rPr>
              <a:t>.75</a:t>
            </a:r>
            <a:r>
              <a:rPr lang="en-US" dirty="0"/>
              <a:t>,alpha=1,NQTN=10,distribution="norm")</a:t>
            </a:r>
          </a:p>
          <a:p>
            <a:r>
              <a:rPr lang="en-US" dirty="0"/>
              <a:t>p= </a:t>
            </a:r>
            <a:r>
              <a:rPr lang="en-US" dirty="0" err="1"/>
              <a:t>GWASbyCor</a:t>
            </a:r>
            <a:r>
              <a:rPr lang="en-US" dirty="0"/>
              <a:t>(X=</a:t>
            </a:r>
            <a:r>
              <a:rPr lang="en-US" dirty="0" err="1"/>
              <a:t>myGD</a:t>
            </a:r>
            <a:r>
              <a:rPr lang="en-US" dirty="0"/>
              <a:t>[,-1],y=</a:t>
            </a:r>
            <a:r>
              <a:rPr lang="en-US" dirty="0" err="1"/>
              <a:t>mySim$y</a:t>
            </a:r>
            <a:r>
              <a:rPr lang="en-US" dirty="0"/>
              <a:t>)</a:t>
            </a:r>
          </a:p>
          <a:p>
            <a:r>
              <a:rPr lang="en-US" dirty="0" err="1"/>
              <a:t>seqQTN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endParaRPr lang="en-US" dirty="0"/>
          </a:p>
          <a:p>
            <a:r>
              <a:rPr lang="en-US" dirty="0" err="1"/>
              <a:t>myGWAS</a:t>
            </a:r>
            <a:r>
              <a:rPr lang="en-US" dirty="0"/>
              <a:t>=</a:t>
            </a:r>
            <a:r>
              <a:rPr lang="en-US" dirty="0" err="1"/>
              <a:t>cbind</a:t>
            </a:r>
            <a:r>
              <a:rPr lang="en-US" dirty="0"/>
              <a:t>(</a:t>
            </a:r>
            <a:r>
              <a:rPr lang="en-US" dirty="0" err="1"/>
              <a:t>myGM,t</a:t>
            </a:r>
            <a:r>
              <a:rPr lang="en-US" dirty="0"/>
              <a:t>(p),NA)</a:t>
            </a:r>
          </a:p>
          <a:p>
            <a:r>
              <a:rPr lang="en-US" dirty="0" err="1"/>
              <a:t>myStat</a:t>
            </a:r>
            <a:r>
              <a:rPr lang="en-US" dirty="0"/>
              <a:t>=</a:t>
            </a:r>
            <a:r>
              <a:rPr lang="en-US" dirty="0" err="1"/>
              <a:t>GAPIT.FDR.TypeI</a:t>
            </a:r>
            <a:r>
              <a:rPr lang="en-US" dirty="0"/>
              <a:t>(WS=c(1e0,1e3,1e4,1e5), GM=</a:t>
            </a:r>
            <a:r>
              <a:rPr lang="en-US" dirty="0" err="1"/>
              <a:t>myGM,seqQTN</a:t>
            </a:r>
            <a:r>
              <a:rPr lang="en-US" dirty="0"/>
              <a:t>=</a:t>
            </a:r>
            <a:r>
              <a:rPr lang="en-US" dirty="0" err="1"/>
              <a:t>mySim$QTN.position,GWAS</a:t>
            </a:r>
            <a:r>
              <a:rPr lang="en-US" dirty="0"/>
              <a:t>=</a:t>
            </a:r>
            <a:r>
              <a:rPr lang="en-US" dirty="0" err="1"/>
              <a:t>myGWAS,maxOut</a:t>
            </a:r>
            <a:r>
              <a:rPr lang="en-US" dirty="0"/>
              <a:t>=100,MaxBP=1e10)})</a:t>
            </a:r>
          </a:p>
        </p:txBody>
      </p:sp>
    </p:spTree>
    <p:extLst>
      <p:ext uri="{BB962C8B-B14F-4D97-AF65-F5344CB8AC3E}">
        <p14:creationId xmlns:p14="http://schemas.microsoft.com/office/powerpoint/2010/main" val="421657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6745" y="1325563"/>
            <a:ext cx="8229599" cy="36115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onstantia" charset="0"/>
              </a:rPr>
              <a:t>Simulation of phenotype from genotype</a:t>
            </a:r>
          </a:p>
          <a:p>
            <a:r>
              <a:rPr lang="en-US" dirty="0">
                <a:latin typeface="Constantia" charset="0"/>
              </a:rPr>
              <a:t>GWAS by correlation</a:t>
            </a:r>
          </a:p>
          <a:p>
            <a:r>
              <a:rPr lang="en-US" dirty="0">
                <a:latin typeface="Constantia" charset="0"/>
              </a:rPr>
              <a:t>Power</a:t>
            </a:r>
          </a:p>
          <a:p>
            <a:r>
              <a:rPr lang="en-US" dirty="0">
                <a:latin typeface="Constantia" charset="0"/>
              </a:rPr>
              <a:t>FDR</a:t>
            </a:r>
          </a:p>
          <a:p>
            <a:r>
              <a:rPr lang="en-US" dirty="0">
                <a:latin typeface="Constantia" charset="0"/>
              </a:rPr>
              <a:t>Cutoff</a:t>
            </a:r>
          </a:p>
          <a:p>
            <a:r>
              <a:rPr lang="en-US" dirty="0">
                <a:latin typeface="Constantia" charset="0"/>
              </a:rPr>
              <a:t>Null distribution of p values</a:t>
            </a:r>
          </a:p>
          <a:p>
            <a:r>
              <a:rPr lang="en-US" dirty="0">
                <a:latin typeface="Constantia" charset="0"/>
              </a:rPr>
              <a:t>Resolution</a:t>
            </a:r>
          </a:p>
          <a:p>
            <a:r>
              <a:rPr lang="en-US" dirty="0">
                <a:latin typeface="Constantia" charset="0"/>
              </a:rPr>
              <a:t>QTN bins and non-QTN bins</a:t>
            </a:r>
          </a:p>
          <a:p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BF64B0-0752-B24A-897C-32EA445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598" y="5175250"/>
            <a:ext cx="6929402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6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1D24C6-BE23-014E-AD82-3A3F64F94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771" y="1141113"/>
            <a:ext cx="4412706" cy="408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14111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Means and plot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868" y="1141113"/>
            <a:ext cx="8680624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power25=statRep25[[2]]</a:t>
            </a:r>
          </a:p>
          <a:p>
            <a:r>
              <a:rPr lang="en-US" sz="2400" dirty="0"/>
              <a:t>s.t1=</a:t>
            </a:r>
            <a:r>
              <a:rPr lang="en-US" sz="2400" dirty="0" err="1"/>
              <a:t>seq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4</a:t>
            </a:r>
            <a:r>
              <a:rPr lang="en-US" sz="2400" dirty="0"/>
              <a:t>,length(statRep25),7)</a:t>
            </a:r>
          </a:p>
          <a:p>
            <a:r>
              <a:rPr lang="en-US" sz="2400" dirty="0"/>
              <a:t>t1=statRep25[s.t1]</a:t>
            </a:r>
          </a:p>
          <a:p>
            <a:r>
              <a:rPr lang="en-US" sz="2400" dirty="0"/>
              <a:t>t1.mean.25=Reduce ("+", t1) / length(t1)</a:t>
            </a:r>
          </a:p>
          <a:p>
            <a:endParaRPr lang="en-US" sz="2400" dirty="0"/>
          </a:p>
          <a:p>
            <a:r>
              <a:rPr lang="en-US" sz="2400" dirty="0"/>
              <a:t>power75=statRep75[[2]]</a:t>
            </a:r>
          </a:p>
          <a:p>
            <a:r>
              <a:rPr lang="en-US" sz="2400" dirty="0"/>
              <a:t>s.t1=</a:t>
            </a:r>
            <a:r>
              <a:rPr lang="en-US" sz="2400" dirty="0" err="1"/>
              <a:t>seq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4</a:t>
            </a:r>
            <a:r>
              <a:rPr lang="en-US" sz="2400" dirty="0"/>
              <a:t>,length(statRep75),7)</a:t>
            </a:r>
          </a:p>
          <a:p>
            <a:r>
              <a:rPr lang="en-US" sz="2400" dirty="0"/>
              <a:t>t1=statRep75[s.t1]</a:t>
            </a:r>
          </a:p>
          <a:p>
            <a:r>
              <a:rPr lang="en-US" sz="2400" dirty="0"/>
              <a:t>t1.mean.75=Reduce ("+", t1) / length(t1)</a:t>
            </a:r>
          </a:p>
          <a:p>
            <a:endParaRPr lang="en-US" sz="2400" dirty="0"/>
          </a:p>
          <a:p>
            <a:r>
              <a:rPr lang="en-US" sz="2400" dirty="0"/>
              <a:t>plot(t1.mean.25[,4],power25, type="b", col="blue",</a:t>
            </a:r>
            <a:r>
              <a:rPr lang="en-US" sz="2400" dirty="0" err="1"/>
              <a:t>xlim</a:t>
            </a:r>
            <a:r>
              <a:rPr lang="en-US" sz="2400" dirty="0"/>
              <a:t>=c(0,0.6))</a:t>
            </a:r>
          </a:p>
          <a:p>
            <a:r>
              <a:rPr lang="en-US" sz="2400" dirty="0"/>
              <a:t>lines(t1.mean.75[,4], power75, type="b", col= "red")</a:t>
            </a:r>
          </a:p>
        </p:txBody>
      </p:sp>
    </p:spTree>
    <p:extLst>
      <p:ext uri="{BB962C8B-B14F-4D97-AF65-F5344CB8AC3E}">
        <p14:creationId xmlns:p14="http://schemas.microsoft.com/office/powerpoint/2010/main" val="954173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14111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Factors Affecting Statistical Power</a:t>
            </a:r>
          </a:p>
        </p:txBody>
      </p:sp>
      <p:pic>
        <p:nvPicPr>
          <p:cNvPr id="5" name="Picture 4" descr="Screen Shot 2015-11-17 at 3.14.39 PM.png">
            <a:extLst>
              <a:ext uri="{FF2B5EF4-FFF2-40B4-BE49-F238E27FC236}">
                <a16:creationId xmlns:a16="http://schemas.microsoft.com/office/drawing/2014/main" id="{2746351D-E64D-CB49-B697-030A4604E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41113"/>
            <a:ext cx="7315200" cy="1121009"/>
          </a:xfrm>
          <a:prstGeom prst="rect">
            <a:avLst/>
          </a:prstGeom>
        </p:spPr>
      </p:pic>
      <p:pic>
        <p:nvPicPr>
          <p:cNvPr id="7" name="Picture 6" descr="Screen Shot 2015-11-17 at 3.21.19 PM.png">
            <a:extLst>
              <a:ext uri="{FF2B5EF4-FFF2-40B4-BE49-F238E27FC236}">
                <a16:creationId xmlns:a16="http://schemas.microsoft.com/office/drawing/2014/main" id="{A1810825-1A6C-2E4E-89B2-C742FFBC8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530675"/>
            <a:ext cx="7315200" cy="1327325"/>
          </a:xfrm>
          <a:prstGeom prst="rect">
            <a:avLst/>
          </a:prstGeom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6B941B99-8B64-704D-916A-DA8983AADF69}"/>
              </a:ext>
            </a:extLst>
          </p:cNvPr>
          <p:cNvSpPr/>
          <p:nvPr/>
        </p:nvSpPr>
        <p:spPr>
          <a:xfrm>
            <a:off x="1026242" y="2344994"/>
            <a:ext cx="10139516" cy="3134032"/>
          </a:xfrm>
          <a:prstGeom prst="downArrow">
            <a:avLst>
              <a:gd name="adj1" fmla="val 70509"/>
              <a:gd name="adj2" fmla="val 25305"/>
            </a:avLst>
          </a:prstGeom>
          <a:solidFill>
            <a:schemeClr val="bg1">
              <a:lumMod val="95000"/>
            </a:schemeClr>
          </a:solidFill>
          <a:ln w="25400"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97AD93-E76E-EC47-A055-978244BBD10C}"/>
              </a:ext>
            </a:extLst>
          </p:cNvPr>
          <p:cNvSpPr txBox="1"/>
          <p:nvPr/>
        </p:nvSpPr>
        <p:spPr>
          <a:xfrm rot="16200000">
            <a:off x="1482214" y="3362346"/>
            <a:ext cx="271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Statistical methods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9F1EB1-A45F-834C-8EA2-9A5CDFC155BA}"/>
              </a:ext>
            </a:extLst>
          </p:cNvPr>
          <p:cNvSpPr txBox="1"/>
          <p:nvPr/>
        </p:nvSpPr>
        <p:spPr>
          <a:xfrm rot="16200000">
            <a:off x="2018072" y="3362345"/>
            <a:ext cx="271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Number of genes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D2E21E-2AD1-0E4A-ABD7-A99FD89BF1D0}"/>
              </a:ext>
            </a:extLst>
          </p:cNvPr>
          <p:cNvSpPr txBox="1"/>
          <p:nvPr/>
        </p:nvSpPr>
        <p:spPr>
          <a:xfrm rot="16200000">
            <a:off x="2553929" y="3408244"/>
            <a:ext cx="271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Gene effect size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5072CF-DCCD-3247-82D8-FC54A961DA1E}"/>
              </a:ext>
            </a:extLst>
          </p:cNvPr>
          <p:cNvSpPr txBox="1"/>
          <p:nvPr/>
        </p:nvSpPr>
        <p:spPr>
          <a:xfrm rot="16200000">
            <a:off x="3027886" y="3439790"/>
            <a:ext cx="271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Heritability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0F006-C3AA-F64C-AB35-0C67705BAF50}"/>
              </a:ext>
            </a:extLst>
          </p:cNvPr>
          <p:cNvSpPr txBox="1"/>
          <p:nvPr/>
        </p:nvSpPr>
        <p:spPr>
          <a:xfrm rot="16200000">
            <a:off x="3535927" y="3471013"/>
            <a:ext cx="271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Population size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DB2217-F45D-A649-95A4-84AD160A93B8}"/>
              </a:ext>
            </a:extLst>
          </p:cNvPr>
          <p:cNvSpPr txBox="1"/>
          <p:nvPr/>
        </p:nvSpPr>
        <p:spPr>
          <a:xfrm rot="16200000">
            <a:off x="4043968" y="3471013"/>
            <a:ext cx="271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Marker density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5BA790-EF87-954C-AFE2-F695C50A113A}"/>
              </a:ext>
            </a:extLst>
          </p:cNvPr>
          <p:cNvSpPr txBox="1"/>
          <p:nvPr/>
        </p:nvSpPr>
        <p:spPr>
          <a:xfrm rot="16200000">
            <a:off x="4320146" y="3707001"/>
            <a:ext cx="318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Multiple test correction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7EF96E-0BD8-4D4C-8FBE-8BF94E3C664A}"/>
              </a:ext>
            </a:extLst>
          </p:cNvPr>
          <p:cNvSpPr txBox="1"/>
          <p:nvPr/>
        </p:nvSpPr>
        <p:spPr>
          <a:xfrm rot="16200000">
            <a:off x="4826344" y="3675779"/>
            <a:ext cx="318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Population structure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E852FD-4B3E-E74C-A538-57EC24B1A51C}"/>
              </a:ext>
            </a:extLst>
          </p:cNvPr>
          <p:cNvSpPr txBox="1"/>
          <p:nvPr/>
        </p:nvSpPr>
        <p:spPr>
          <a:xfrm rot="16200000">
            <a:off x="7736191" y="3471012"/>
            <a:ext cx="318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Resolution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931F80-3B03-FA4B-B622-D1B7AB863EA0}"/>
              </a:ext>
            </a:extLst>
          </p:cNvPr>
          <p:cNvSpPr txBox="1"/>
          <p:nvPr/>
        </p:nvSpPr>
        <p:spPr>
          <a:xfrm rot="16200000">
            <a:off x="7232965" y="3439789"/>
            <a:ext cx="318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LD decay</a:t>
            </a:r>
          </a:p>
        </p:txBody>
      </p:sp>
    </p:spTree>
    <p:extLst>
      <p:ext uri="{BB962C8B-B14F-4D97-AF65-F5344CB8AC3E}">
        <p14:creationId xmlns:p14="http://schemas.microsoft.com/office/powerpoint/2010/main" val="40705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90688"/>
            <a:ext cx="8229599" cy="36115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onstantia" charset="0"/>
              </a:rPr>
              <a:t>Simulation of phenotype from genotype</a:t>
            </a:r>
          </a:p>
          <a:p>
            <a:r>
              <a:rPr lang="en-US" dirty="0">
                <a:latin typeface="Constantia" charset="0"/>
              </a:rPr>
              <a:t>GWAS by correlation</a:t>
            </a:r>
          </a:p>
          <a:p>
            <a:r>
              <a:rPr lang="en-US" dirty="0">
                <a:latin typeface="Constantia" charset="0"/>
              </a:rPr>
              <a:t>Power</a:t>
            </a:r>
          </a:p>
          <a:p>
            <a:r>
              <a:rPr lang="en-US" dirty="0">
                <a:latin typeface="Constantia" charset="0"/>
              </a:rPr>
              <a:t>FDR</a:t>
            </a:r>
          </a:p>
          <a:p>
            <a:r>
              <a:rPr lang="en-US" dirty="0">
                <a:latin typeface="Constantia" charset="0"/>
              </a:rPr>
              <a:t>Cutoff</a:t>
            </a:r>
          </a:p>
          <a:p>
            <a:r>
              <a:rPr lang="en-US" dirty="0">
                <a:latin typeface="Constantia" charset="0"/>
              </a:rPr>
              <a:t>Null distribution of p values</a:t>
            </a:r>
          </a:p>
          <a:p>
            <a:r>
              <a:rPr lang="en-US" dirty="0">
                <a:latin typeface="Constantia" charset="0"/>
              </a:rPr>
              <a:t>Resolution</a:t>
            </a:r>
          </a:p>
          <a:p>
            <a:r>
              <a:rPr lang="en-US" dirty="0">
                <a:latin typeface="Constantia" charset="0"/>
              </a:rPr>
              <a:t>QTN bins and non-QTN bins</a:t>
            </a:r>
          </a:p>
          <a:p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4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92479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GWAS by correlation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1063429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myGD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mdp_numeric.txt",head</a:t>
            </a:r>
            <a:r>
              <a:rPr lang="en-US" dirty="0"/>
              <a:t>=T)</a:t>
            </a:r>
          </a:p>
          <a:p>
            <a:r>
              <a:rPr lang="en-US" dirty="0" err="1"/>
              <a:t>myGM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=T)</a:t>
            </a:r>
          </a:p>
          <a:p>
            <a:r>
              <a:rPr lang="en-US" dirty="0"/>
              <a:t>source("http://</a:t>
            </a:r>
            <a:r>
              <a:rPr lang="en-US" dirty="0" err="1"/>
              <a:t>zzlab.net</a:t>
            </a:r>
            <a:r>
              <a:rPr lang="en-US" dirty="0"/>
              <a:t>/</a:t>
            </a:r>
            <a:r>
              <a:rPr lang="en-US" dirty="0" err="1"/>
              <a:t>StaGen</a:t>
            </a:r>
            <a:r>
              <a:rPr lang="en-US" dirty="0"/>
              <a:t>/2020/R/G2P.R")</a:t>
            </a:r>
          </a:p>
          <a:p>
            <a:r>
              <a:rPr lang="en-US" dirty="0"/>
              <a:t>source("http://</a:t>
            </a:r>
            <a:r>
              <a:rPr lang="en-US" dirty="0" err="1"/>
              <a:t>zzlab.net</a:t>
            </a:r>
            <a:r>
              <a:rPr lang="en-US" dirty="0"/>
              <a:t>/</a:t>
            </a:r>
            <a:r>
              <a:rPr lang="en-US" dirty="0" err="1"/>
              <a:t>StaGen</a:t>
            </a:r>
            <a:r>
              <a:rPr lang="en-US" dirty="0"/>
              <a:t>/2020/R/</a:t>
            </a:r>
            <a:r>
              <a:rPr lang="en-US" dirty="0" err="1"/>
              <a:t>GWASbyCor.R</a:t>
            </a:r>
            <a:r>
              <a:rPr lang="en-US" dirty="0"/>
              <a:t>")</a:t>
            </a:r>
          </a:p>
          <a:p>
            <a:r>
              <a:rPr lang="en-US" dirty="0"/>
              <a:t>X=</a:t>
            </a:r>
            <a:r>
              <a:rPr lang="en-US" dirty="0" err="1"/>
              <a:t>myGD</a:t>
            </a:r>
            <a:r>
              <a:rPr lang="en-US" dirty="0"/>
              <a:t>[,-1]</a:t>
            </a:r>
          </a:p>
          <a:p>
            <a:r>
              <a:rPr lang="nl-NL" dirty="0" err="1"/>
              <a:t>set.seed</a:t>
            </a:r>
            <a:r>
              <a:rPr lang="nl-NL" dirty="0"/>
              <a:t>(99164)</a:t>
            </a:r>
            <a:endParaRPr lang="en-US" dirty="0"/>
          </a:p>
          <a:p>
            <a:r>
              <a:rPr lang="en-US" dirty="0" err="1"/>
              <a:t>mySim</a:t>
            </a:r>
            <a:r>
              <a:rPr lang="en-US" dirty="0"/>
              <a:t>=G2P(X= </a:t>
            </a:r>
            <a:r>
              <a:rPr lang="en-US" dirty="0" err="1"/>
              <a:t>myGD</a:t>
            </a:r>
            <a:r>
              <a:rPr lang="en-US" dirty="0"/>
              <a:t>[,-1],h2=.75,alpha=1,NQTN=10,distribution="normal")</a:t>
            </a:r>
          </a:p>
          <a:p>
            <a:r>
              <a:rPr lang="en-US" dirty="0"/>
              <a:t>p= </a:t>
            </a:r>
            <a:r>
              <a:rPr lang="en-US" dirty="0" err="1"/>
              <a:t>GWASbyCor</a:t>
            </a:r>
            <a:r>
              <a:rPr lang="en-US" dirty="0"/>
              <a:t>(X=</a:t>
            </a:r>
            <a:r>
              <a:rPr lang="en-US" dirty="0" err="1"/>
              <a:t>X,y</a:t>
            </a:r>
            <a:r>
              <a:rPr lang="en-US" dirty="0"/>
              <a:t>=</a:t>
            </a:r>
            <a:r>
              <a:rPr lang="en-US" dirty="0" err="1"/>
              <a:t>mySim$y</a:t>
            </a:r>
            <a:r>
              <a:rPr lang="en-US" dirty="0"/>
              <a:t>)</a:t>
            </a:r>
          </a:p>
          <a:p>
            <a:r>
              <a:rPr lang="en-US" dirty="0" err="1"/>
              <a:t>color.vector</a:t>
            </a:r>
            <a:r>
              <a:rPr lang="en-US" dirty="0"/>
              <a:t> &lt;- rep(c("deepskyblue","orange","forestgreen","indianred3"),10)</a:t>
            </a:r>
          </a:p>
          <a:p>
            <a:r>
              <a:rPr lang="en-US" dirty="0"/>
              <a:t>m=</a:t>
            </a:r>
            <a:r>
              <a:rPr lang="en-US" dirty="0" err="1"/>
              <a:t>nrow</a:t>
            </a:r>
            <a:r>
              <a:rPr lang="en-US" dirty="0"/>
              <a:t>(</a:t>
            </a:r>
            <a:r>
              <a:rPr lang="en-US" dirty="0" err="1"/>
              <a:t>myGM</a:t>
            </a:r>
            <a:r>
              <a:rPr lang="en-US" dirty="0"/>
              <a:t>)</a:t>
            </a:r>
          </a:p>
          <a:p>
            <a:r>
              <a:rPr lang="en-US" dirty="0"/>
              <a:t>plot(t(-log10(p))~</a:t>
            </a:r>
            <a:r>
              <a:rPr lang="en-US" dirty="0" err="1"/>
              <a:t>seq</a:t>
            </a:r>
            <a:r>
              <a:rPr lang="en-US" dirty="0"/>
              <a:t>(1:m),col=</a:t>
            </a:r>
            <a:r>
              <a:rPr lang="en-US" dirty="0" err="1"/>
              <a:t>color.vector</a:t>
            </a:r>
            <a:r>
              <a:rPr lang="en-US" dirty="0"/>
              <a:t>[</a:t>
            </a:r>
            <a:r>
              <a:rPr lang="en-US" dirty="0" err="1"/>
              <a:t>myGM</a:t>
            </a:r>
            <a:r>
              <a:rPr lang="en-US" dirty="0"/>
              <a:t>[,2]])</a:t>
            </a:r>
          </a:p>
          <a:p>
            <a:r>
              <a:rPr lang="en-US" dirty="0" err="1"/>
              <a:t>abline</a:t>
            </a:r>
            <a:r>
              <a:rPr lang="en-US" dirty="0"/>
              <a:t>(v=</a:t>
            </a:r>
            <a:r>
              <a:rPr lang="en-US" dirty="0" err="1"/>
              <a:t>mySim$QTN.position</a:t>
            </a:r>
            <a:r>
              <a:rPr lang="en-US" dirty="0"/>
              <a:t>, </a:t>
            </a:r>
            <a:r>
              <a:rPr lang="en-US" dirty="0" err="1"/>
              <a:t>lty</a:t>
            </a:r>
            <a:r>
              <a:rPr lang="en-US" dirty="0"/>
              <a:t> = 2, </a:t>
            </a:r>
            <a:r>
              <a:rPr lang="en-US" dirty="0" err="1"/>
              <a:t>lwd</a:t>
            </a:r>
            <a:r>
              <a:rPr lang="en-US" dirty="0"/>
              <a:t>=2, col = "black")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948" b="16901"/>
          <a:stretch/>
        </p:blipFill>
        <p:spPr>
          <a:xfrm>
            <a:off x="1453661" y="4479749"/>
            <a:ext cx="9933482" cy="213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7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10Kb is really good, 100Kb is OK</a:t>
            </a:r>
          </a:p>
          <a:p>
            <a:r>
              <a:rPr lang="en-US" sz="3600" dirty="0"/>
              <a:t>Bins with QTNs for power</a:t>
            </a:r>
          </a:p>
          <a:p>
            <a:r>
              <a:rPr lang="en-US" sz="3600" dirty="0"/>
              <a:t>Bins without QTNs for type I error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Resolution and bin approach</a:t>
            </a:r>
          </a:p>
        </p:txBody>
      </p:sp>
    </p:spTree>
    <p:extLst>
      <p:ext uri="{BB962C8B-B14F-4D97-AF65-F5344CB8AC3E}">
        <p14:creationId xmlns:p14="http://schemas.microsoft.com/office/powerpoint/2010/main" val="202662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Bins (e.g. 100Kb)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0353" y="1325563"/>
            <a:ext cx="105673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bigNum</a:t>
            </a:r>
            <a:r>
              <a:rPr lang="en-US" sz="2800" dirty="0"/>
              <a:t>=1e9</a:t>
            </a:r>
          </a:p>
          <a:p>
            <a:r>
              <a:rPr lang="en-US" sz="2800" dirty="0"/>
              <a:t>resolution=100000</a:t>
            </a:r>
          </a:p>
          <a:p>
            <a:r>
              <a:rPr lang="en-US" sz="2800" dirty="0"/>
              <a:t>bin=round((</a:t>
            </a:r>
            <a:r>
              <a:rPr lang="en-US" sz="2800" dirty="0" err="1"/>
              <a:t>myGM</a:t>
            </a:r>
            <a:r>
              <a:rPr lang="en-US" sz="2800" dirty="0"/>
              <a:t>[,2]*</a:t>
            </a:r>
            <a:r>
              <a:rPr lang="en-US" sz="2800" dirty="0" err="1"/>
              <a:t>bigNum+myGM</a:t>
            </a:r>
            <a:r>
              <a:rPr lang="en-US" sz="2800" dirty="0"/>
              <a:t>[,3])/resolution)</a:t>
            </a:r>
          </a:p>
          <a:p>
            <a:r>
              <a:rPr lang="en-US" sz="2800" dirty="0"/>
              <a:t>result=</a:t>
            </a:r>
            <a:r>
              <a:rPr lang="en-US" sz="2800" dirty="0" err="1"/>
              <a:t>cbind</a:t>
            </a:r>
            <a:r>
              <a:rPr lang="en-US" sz="2800" dirty="0"/>
              <a:t>(</a:t>
            </a:r>
            <a:r>
              <a:rPr lang="en-US" sz="2800" dirty="0" err="1"/>
              <a:t>myGM,t</a:t>
            </a:r>
            <a:r>
              <a:rPr lang="en-US" sz="2800" dirty="0"/>
              <a:t>(p),bin)</a:t>
            </a:r>
          </a:p>
          <a:p>
            <a:r>
              <a:rPr lang="en-US" sz="2800" dirty="0"/>
              <a:t>head(result)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14" y="3572331"/>
            <a:ext cx="6386937" cy="193810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846277" y="5224686"/>
            <a:ext cx="1532792" cy="3672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027390"/>
            <a:ext cx="9144000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Minimum p value within bin</a:t>
            </a:r>
          </a:p>
        </p:txBody>
      </p:sp>
    </p:spTree>
    <p:extLst>
      <p:ext uri="{BB962C8B-B14F-4D97-AF65-F5344CB8AC3E}">
        <p14:creationId xmlns:p14="http://schemas.microsoft.com/office/powerpoint/2010/main" val="115054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Bins of QTNs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3592" y="1325563"/>
            <a:ext cx="840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QTN.bin</a:t>
            </a:r>
            <a:r>
              <a:rPr lang="en-US" sz="3200" dirty="0"/>
              <a:t>=result[</a:t>
            </a:r>
            <a:r>
              <a:rPr lang="en-US" sz="3200" dirty="0" err="1"/>
              <a:t>mySim$QTN.position</a:t>
            </a:r>
            <a:r>
              <a:rPr lang="en-US" sz="3200" dirty="0"/>
              <a:t>,]</a:t>
            </a:r>
          </a:p>
          <a:p>
            <a:r>
              <a:rPr lang="en-US" sz="3200" dirty="0" err="1"/>
              <a:t>QTN.bin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91" y="2402781"/>
            <a:ext cx="9223817" cy="33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8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708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Sorted bins of QTNs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6008" y="1325563"/>
            <a:ext cx="840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index.qtn.p</a:t>
            </a:r>
            <a:r>
              <a:rPr lang="en-US" sz="3200" dirty="0"/>
              <a:t>=order(</a:t>
            </a:r>
            <a:r>
              <a:rPr lang="en-US" sz="3200" dirty="0" err="1"/>
              <a:t>QTN.bin</a:t>
            </a:r>
            <a:r>
              <a:rPr lang="en-US" sz="3200" dirty="0"/>
              <a:t>[,4])</a:t>
            </a:r>
          </a:p>
          <a:p>
            <a:r>
              <a:rPr lang="en-US" sz="3200" dirty="0" err="1"/>
              <a:t>QTN.bin</a:t>
            </a:r>
            <a:r>
              <a:rPr lang="en-US" sz="3200" dirty="0"/>
              <a:t>[</a:t>
            </a:r>
            <a:r>
              <a:rPr lang="en-US" sz="3200" dirty="0" err="1"/>
              <a:t>index.qtn.p</a:t>
            </a:r>
            <a:r>
              <a:rPr lang="en-US" sz="3200" dirty="0"/>
              <a:t>,]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08" y="2651126"/>
            <a:ext cx="8886789" cy="335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44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654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FDR and type I error</a:t>
            </a:r>
          </a:p>
        </p:txBody>
      </p:sp>
      <p:sp>
        <p:nvSpPr>
          <p:cNvPr id="4" name="Rectangle 3"/>
          <p:cNvSpPr/>
          <p:nvPr/>
        </p:nvSpPr>
        <p:spPr>
          <a:xfrm>
            <a:off x="551598" y="1444169"/>
            <a:ext cx="840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Total number of bins: </a:t>
            </a:r>
            <a:r>
              <a:rPr lang="en-US" dirty="0">
                <a:solidFill>
                  <a:srgbClr val="FF0000"/>
                </a:solidFill>
              </a:rPr>
              <a:t>3054</a:t>
            </a:r>
            <a:r>
              <a:rPr lang="en-US" dirty="0"/>
              <a:t> (size of 100kb)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01645"/>
              </p:ext>
            </p:extLst>
          </p:nvPr>
        </p:nvGraphicFramePr>
        <p:xfrm>
          <a:off x="462693" y="2057621"/>
          <a:ext cx="3692238" cy="2882900"/>
        </p:xfrm>
        <a:graphic>
          <a:graphicData uri="http://schemas.openxmlformats.org/drawingml/2006/table">
            <a:tbl>
              <a:tblPr/>
              <a:tblGrid>
                <a:gridCol w="123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bin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t(p)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50120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4.44E-16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12235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1.00E-10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60985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1.38E-10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12918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7.02E-08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31482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2.05E-05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101348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9.58E-02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31573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1.88E-01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42222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2.94E-01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10502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4.98E-01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22331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9.91E-01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553195" y="5487913"/>
            <a:ext cx="2433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solidFill>
                  <a:srgbClr val="FF0000"/>
                </a:solidFill>
                <a:latin typeface="Calibri" charset="0"/>
              </a:rPr>
              <a:t>0.285714286=2/(2+5)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807989"/>
              </p:ext>
            </p:extLst>
          </p:nvPr>
        </p:nvGraphicFramePr>
        <p:xfrm>
          <a:off x="5385677" y="2057621"/>
          <a:ext cx="1230746" cy="2882900"/>
        </p:xfrm>
        <a:graphic>
          <a:graphicData uri="http://schemas.openxmlformats.org/drawingml/2006/table">
            <a:tbl>
              <a:tblPr/>
              <a:tblGrid>
                <a:gridCol w="123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#False bins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048947"/>
              </p:ext>
            </p:extLst>
          </p:nvPr>
        </p:nvGraphicFramePr>
        <p:xfrm>
          <a:off x="4085203" y="2057621"/>
          <a:ext cx="1230746" cy="2882900"/>
        </p:xfrm>
        <a:graphic>
          <a:graphicData uri="http://schemas.openxmlformats.org/drawingml/2006/table">
            <a:tbl>
              <a:tblPr/>
              <a:tblGrid>
                <a:gridCol w="123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Power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332952"/>
              </p:ext>
            </p:extLst>
          </p:nvPr>
        </p:nvGraphicFramePr>
        <p:xfrm>
          <a:off x="6686151" y="2057621"/>
          <a:ext cx="1230746" cy="2882900"/>
        </p:xfrm>
        <a:graphic>
          <a:graphicData uri="http://schemas.openxmlformats.org/drawingml/2006/table">
            <a:tbl>
              <a:tblPr/>
              <a:tblGrid>
                <a:gridCol w="123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FDR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0.285714286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0.985781991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0.988617886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0.989873418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0.991089109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0.992565056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986624" y="5487913"/>
            <a:ext cx="3408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0.00065703</a:t>
            </a:r>
            <a:r>
              <a:rPr lang="en-US" dirty="0">
                <a:solidFill>
                  <a:srgbClr val="FF0000"/>
                </a:solidFill>
                <a:latin typeface="Aptos Narrow" panose="020B0004020202020204" pitchFamily="34" charset="0"/>
              </a:rPr>
              <a:t> </a:t>
            </a:r>
            <a:r>
              <a:rPr lang="fi-FI" dirty="0">
                <a:solidFill>
                  <a:srgbClr val="FF0000"/>
                </a:solidFill>
                <a:latin typeface="Calibri" charset="0"/>
              </a:rPr>
              <a:t>= 2/(</a:t>
            </a:r>
            <a:r>
              <a:rPr lang="en-US" dirty="0">
                <a:solidFill>
                  <a:srgbClr val="FF0000"/>
                </a:solidFill>
              </a:rPr>
              <a:t>3054-10)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55D78F-6057-D35A-03BF-AC4FC49E6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079007"/>
              </p:ext>
            </p:extLst>
          </p:nvPr>
        </p:nvGraphicFramePr>
        <p:xfrm>
          <a:off x="8157653" y="1723290"/>
          <a:ext cx="1561612" cy="32172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1612">
                  <a:extLst>
                    <a:ext uri="{9D8B030D-6E8A-4147-A177-3AD203B41FA5}">
                      <a16:colId xmlns:a16="http://schemas.microsoft.com/office/drawing/2014/main" val="1588867774"/>
                    </a:ext>
                  </a:extLst>
                </a:gridCol>
              </a:tblGrid>
              <a:tr h="6074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Type I error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505"/>
                  </a:ext>
                </a:extLst>
              </a:tr>
              <a:tr h="260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003553"/>
                  </a:ext>
                </a:extLst>
              </a:tr>
              <a:tr h="260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797118"/>
                  </a:ext>
                </a:extLst>
              </a:tr>
              <a:tr h="260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994565"/>
                  </a:ext>
                </a:extLst>
              </a:tr>
              <a:tr h="260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8424291"/>
                  </a:ext>
                </a:extLst>
              </a:tr>
              <a:tr h="260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0.00065703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286505"/>
                  </a:ext>
                </a:extLst>
              </a:tr>
              <a:tr h="260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0.13666229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635219"/>
                  </a:ext>
                </a:extLst>
              </a:tr>
              <a:tr h="260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0.19973719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963326"/>
                  </a:ext>
                </a:extLst>
              </a:tr>
              <a:tr h="260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0.25689882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8096"/>
                  </a:ext>
                </a:extLst>
              </a:tr>
              <a:tr h="260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0.32884363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272266"/>
                  </a:ext>
                </a:extLst>
              </a:tr>
              <a:tr h="260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0.43856767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49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53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55670" y="1325563"/>
            <a:ext cx="5658499" cy="345069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Receiver Operating Characteristic</a:t>
            </a:r>
          </a:p>
          <a:p>
            <a:r>
              <a:rPr lang="en-US" dirty="0"/>
              <a:t>"The curve is created by plotting the true positive rate against the false positive rate at various threshold settings." -Wikipedia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785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ROC curve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309" y="1325563"/>
            <a:ext cx="2728401" cy="32578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01509" y="4583447"/>
            <a:ext cx="941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charset="0"/>
              </a:rPr>
              <a:t>FDR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6770133" y="2891934"/>
            <a:ext cx="941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charset="0"/>
              </a:rPr>
              <a:t>Power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4045" y="4947092"/>
            <a:ext cx="3254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Liu et. al. </a:t>
            </a:r>
            <a:r>
              <a:rPr lang="en-US" dirty="0" err="1"/>
              <a:t>PLoS</a:t>
            </a:r>
            <a:r>
              <a:rPr lang="en-US" dirty="0"/>
              <a:t> Genetics, 2016 </a:t>
            </a:r>
          </a:p>
        </p:txBody>
      </p:sp>
    </p:spTree>
    <p:extLst>
      <p:ext uri="{BB962C8B-B14F-4D97-AF65-F5344CB8AC3E}">
        <p14:creationId xmlns:p14="http://schemas.microsoft.com/office/powerpoint/2010/main" val="163568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</TotalTime>
  <Words>1407</Words>
  <Application>Microsoft Macintosh PowerPoint</Application>
  <PresentationFormat>Widescreen</PresentationFormat>
  <Paragraphs>234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 Narrow</vt:lpstr>
      <vt:lpstr>Arial</vt:lpstr>
      <vt:lpstr>Calibri</vt:lpstr>
      <vt:lpstr>Calibri Light</vt:lpstr>
      <vt:lpstr>Constantia</vt:lpstr>
      <vt:lpstr>Office Theme</vt:lpstr>
      <vt:lpstr>Statistical Genomics</vt:lpstr>
      <vt:lpstr>Outline</vt:lpstr>
      <vt:lpstr>GWAS by correlation</vt:lpstr>
      <vt:lpstr>Resolution and bin approach</vt:lpstr>
      <vt:lpstr>Bins (e.g. 100Kb)</vt:lpstr>
      <vt:lpstr>Bins of QTNs</vt:lpstr>
      <vt:lpstr>Sorted bins of QTNs</vt:lpstr>
      <vt:lpstr>FDR and type I error</vt:lpstr>
      <vt:lpstr>ROC curve</vt:lpstr>
      <vt:lpstr>GAPIT.FDR.TypeI Function</vt:lpstr>
      <vt:lpstr>Return</vt:lpstr>
      <vt:lpstr>Area Under Curve (AUC)</vt:lpstr>
      <vt:lpstr>Replicates</vt:lpstr>
      <vt:lpstr>str(statRep)</vt:lpstr>
      <vt:lpstr>Means over replicates</vt:lpstr>
      <vt:lpstr>Plots of power vs. FDR</vt:lpstr>
      <vt:lpstr>Plots of AUC</vt:lpstr>
      <vt:lpstr>ROC with different heritability</vt:lpstr>
      <vt:lpstr>Simulation and GWAS</vt:lpstr>
      <vt:lpstr>Means and plot</vt:lpstr>
      <vt:lpstr>Factors Affecting Statistical Power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87</cp:revision>
  <dcterms:created xsi:type="dcterms:W3CDTF">2020-01-18T23:14:17Z</dcterms:created>
  <dcterms:modified xsi:type="dcterms:W3CDTF">2025-02-07T20:09:55Z</dcterms:modified>
</cp:coreProperties>
</file>