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9"/>
  </p:notesMasterIdLst>
  <p:sldIdLst>
    <p:sldId id="307" r:id="rId2"/>
    <p:sldId id="385" r:id="rId3"/>
    <p:sldId id="398" r:id="rId4"/>
    <p:sldId id="399" r:id="rId5"/>
    <p:sldId id="400" r:id="rId6"/>
    <p:sldId id="401" r:id="rId7"/>
    <p:sldId id="362" r:id="rId8"/>
    <p:sldId id="402" r:id="rId9"/>
    <p:sldId id="403" r:id="rId10"/>
    <p:sldId id="365" r:id="rId11"/>
    <p:sldId id="384" r:id="rId12"/>
    <p:sldId id="383" r:id="rId13"/>
    <p:sldId id="404" r:id="rId14"/>
    <p:sldId id="423" r:id="rId15"/>
    <p:sldId id="421" r:id="rId16"/>
    <p:sldId id="426" r:id="rId17"/>
    <p:sldId id="424" r:id="rId18"/>
    <p:sldId id="425" r:id="rId19"/>
    <p:sldId id="427" r:id="rId20"/>
    <p:sldId id="422" r:id="rId21"/>
    <p:sldId id="429" r:id="rId22"/>
    <p:sldId id="428" r:id="rId23"/>
    <p:sldId id="430" r:id="rId24"/>
    <p:sldId id="432" r:id="rId25"/>
    <p:sldId id="433" r:id="rId26"/>
    <p:sldId id="431" r:id="rId27"/>
    <p:sldId id="40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66"/>
    <p:restoredTop sz="81536"/>
  </p:normalViewPr>
  <p:slideViewPr>
    <p:cSldViewPr snapToGrid="0" snapToObjects="1">
      <p:cViewPr>
        <p:scale>
          <a:sx n="96" d="100"/>
          <a:sy n="96" d="100"/>
        </p:scale>
        <p:origin x="1120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2/27/23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43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2/27/23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2/27/23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557669" y="303012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>
                <a:solidFill>
                  <a:schemeClr val="bg2">
                    <a:lumMod val="50000"/>
                  </a:schemeClr>
                </a:solidFill>
              </a:rPr>
              <a:t>   Mixed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Linear Model</a:t>
            </a: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MLM for GWAS</a:t>
            </a:r>
          </a:p>
        </p:txBody>
      </p:sp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4800600" y="1428751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Phenotype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4343400" y="2571751"/>
            <a:ext cx="190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</a:rPr>
              <a:t>Population </a:t>
            </a:r>
          </a:p>
          <a:p>
            <a:pPr algn="ctr" eaLnBrk="1" hangingPunct="1"/>
            <a:r>
              <a:rPr lang="en-US">
                <a:solidFill>
                  <a:srgbClr val="FF0000"/>
                </a:solidFill>
              </a:rPr>
              <a:t>structure</a:t>
            </a:r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7162800" y="2571751"/>
            <a:ext cx="198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70C0"/>
                </a:solidFill>
              </a:rPr>
              <a:t>Unequal </a:t>
            </a:r>
          </a:p>
          <a:p>
            <a:pPr algn="ctr" eaLnBrk="1" hangingPunct="1"/>
            <a:r>
              <a:rPr lang="en-US" dirty="0">
                <a:solidFill>
                  <a:srgbClr val="0070C0"/>
                </a:solidFill>
              </a:rPr>
              <a:t>relatedness</a:t>
            </a:r>
          </a:p>
        </p:txBody>
      </p:sp>
      <p:cxnSp>
        <p:nvCxnSpPr>
          <p:cNvPr id="30725" name="Straight Arrow Connector 8"/>
          <p:cNvCxnSpPr>
            <a:cxnSpLocks noChangeShapeType="1"/>
          </p:cNvCxnSpPr>
          <p:nvPr/>
        </p:nvCxnSpPr>
        <p:spPr bwMode="auto">
          <a:xfrm rot="10800000" flipV="1">
            <a:off x="5334000" y="1962150"/>
            <a:ext cx="1143000" cy="533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726" name="Straight Arrow Connector 9"/>
          <p:cNvCxnSpPr>
            <a:cxnSpLocks noChangeShapeType="1"/>
            <a:endCxn id="30724" idx="0"/>
          </p:cNvCxnSpPr>
          <p:nvPr/>
        </p:nvCxnSpPr>
        <p:spPr bwMode="auto">
          <a:xfrm>
            <a:off x="7239000" y="1962150"/>
            <a:ext cx="914400" cy="60960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30727" name="TextBox 12"/>
          <p:cNvSpPr txBox="1">
            <a:spLocks noChangeArrowheads="1"/>
          </p:cNvSpPr>
          <p:nvPr/>
        </p:nvSpPr>
        <p:spPr bwMode="auto">
          <a:xfrm>
            <a:off x="1676400" y="4248151"/>
            <a:ext cx="883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/>
              <a:t>Y = SNP + </a:t>
            </a:r>
            <a:r>
              <a:rPr lang="en-US" sz="3600">
                <a:solidFill>
                  <a:srgbClr val="FF0000"/>
                </a:solidFill>
              </a:rPr>
              <a:t>Q (or PCs)</a:t>
            </a:r>
            <a:r>
              <a:rPr lang="en-US" sz="3600"/>
              <a:t> + </a:t>
            </a:r>
            <a:r>
              <a:rPr lang="en-US" sz="3600">
                <a:solidFill>
                  <a:srgbClr val="0070C0"/>
                </a:solidFill>
              </a:rPr>
              <a:t>Kinship</a:t>
            </a:r>
            <a:r>
              <a:rPr lang="en-US" sz="3600"/>
              <a:t> + e</a:t>
            </a:r>
          </a:p>
        </p:txBody>
      </p:sp>
      <p:sp>
        <p:nvSpPr>
          <p:cNvPr id="30728" name="TextBox 13"/>
          <p:cNvSpPr txBox="1">
            <a:spLocks noChangeArrowheads="1"/>
          </p:cNvSpPr>
          <p:nvPr/>
        </p:nvSpPr>
        <p:spPr bwMode="auto">
          <a:xfrm>
            <a:off x="4267200" y="4800601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(fixed effect)</a:t>
            </a:r>
          </a:p>
        </p:txBody>
      </p:sp>
      <p:sp>
        <p:nvSpPr>
          <p:cNvPr id="30729" name="TextBox 14"/>
          <p:cNvSpPr txBox="1">
            <a:spLocks noChangeArrowheads="1"/>
          </p:cNvSpPr>
          <p:nvPr/>
        </p:nvSpPr>
        <p:spPr bwMode="auto">
          <a:xfrm>
            <a:off x="7162800" y="4800601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(random effect)</a:t>
            </a:r>
          </a:p>
        </p:txBody>
      </p:sp>
      <p:sp>
        <p:nvSpPr>
          <p:cNvPr id="30730" name="TextBox 15"/>
          <p:cNvSpPr txBox="1">
            <a:spLocks noChangeArrowheads="1"/>
          </p:cNvSpPr>
          <p:nvPr/>
        </p:nvSpPr>
        <p:spPr bwMode="auto">
          <a:xfrm>
            <a:off x="1828800" y="5257801"/>
            <a:ext cx="487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General Linear Model (GLM)</a:t>
            </a:r>
          </a:p>
        </p:txBody>
      </p:sp>
      <p:cxnSp>
        <p:nvCxnSpPr>
          <p:cNvPr id="30731" name="Straight Arrow Connector 16"/>
          <p:cNvCxnSpPr>
            <a:cxnSpLocks noChangeShapeType="1"/>
          </p:cNvCxnSpPr>
          <p:nvPr/>
        </p:nvCxnSpPr>
        <p:spPr bwMode="auto">
          <a:xfrm rot="10800000">
            <a:off x="1828800" y="5257800"/>
            <a:ext cx="50292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32" name="Straight Arrow Connector 19"/>
          <p:cNvCxnSpPr>
            <a:cxnSpLocks noChangeShapeType="1"/>
          </p:cNvCxnSpPr>
          <p:nvPr/>
        </p:nvCxnSpPr>
        <p:spPr bwMode="auto">
          <a:xfrm rot="5400000">
            <a:off x="4838701" y="3905251"/>
            <a:ext cx="838200" cy="31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733" name="Straight Arrow Connector 21"/>
          <p:cNvCxnSpPr>
            <a:cxnSpLocks noChangeShapeType="1"/>
          </p:cNvCxnSpPr>
          <p:nvPr/>
        </p:nvCxnSpPr>
        <p:spPr bwMode="auto">
          <a:xfrm rot="5400000">
            <a:off x="7735094" y="3904456"/>
            <a:ext cx="8382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4" name="Straight Arrow Connector 24"/>
          <p:cNvCxnSpPr>
            <a:cxnSpLocks noChangeShapeType="1"/>
          </p:cNvCxnSpPr>
          <p:nvPr/>
        </p:nvCxnSpPr>
        <p:spPr bwMode="auto">
          <a:xfrm rot="5400000">
            <a:off x="8686800" y="2952750"/>
            <a:ext cx="2592388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5" name="Straight Arrow Connector 27"/>
          <p:cNvCxnSpPr>
            <a:cxnSpLocks noChangeShapeType="1"/>
          </p:cNvCxnSpPr>
          <p:nvPr/>
        </p:nvCxnSpPr>
        <p:spPr bwMode="auto">
          <a:xfrm rot="10800000">
            <a:off x="8305800" y="1657350"/>
            <a:ext cx="16764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30736" name="Straight Arrow Connector 25"/>
          <p:cNvCxnSpPr>
            <a:cxnSpLocks noChangeShapeType="1"/>
          </p:cNvCxnSpPr>
          <p:nvPr/>
        </p:nvCxnSpPr>
        <p:spPr bwMode="auto">
          <a:xfrm rot="5400000">
            <a:off x="2057400" y="2952750"/>
            <a:ext cx="2592388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7" name="Straight Arrow Connector 26"/>
          <p:cNvCxnSpPr>
            <a:cxnSpLocks noChangeShapeType="1"/>
          </p:cNvCxnSpPr>
          <p:nvPr/>
        </p:nvCxnSpPr>
        <p:spPr bwMode="auto">
          <a:xfrm rot="10800000">
            <a:off x="3352800" y="1657350"/>
            <a:ext cx="15240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sp>
        <p:nvSpPr>
          <p:cNvPr id="30738" name="TextBox 31"/>
          <p:cNvSpPr txBox="1">
            <a:spLocks noChangeArrowheads="1"/>
          </p:cNvSpPr>
          <p:nvPr/>
        </p:nvSpPr>
        <p:spPr bwMode="auto">
          <a:xfrm>
            <a:off x="3886200" y="5878513"/>
            <a:ext cx="495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70C0"/>
                </a:solidFill>
              </a:rPr>
              <a:t>Mixed Linear Model (MLM)</a:t>
            </a:r>
          </a:p>
        </p:txBody>
      </p:sp>
      <p:cxnSp>
        <p:nvCxnSpPr>
          <p:cNvPr id="30739" name="Straight Arrow Connector 32"/>
          <p:cNvCxnSpPr>
            <a:cxnSpLocks noChangeShapeType="1"/>
          </p:cNvCxnSpPr>
          <p:nvPr/>
        </p:nvCxnSpPr>
        <p:spPr bwMode="auto">
          <a:xfrm rot="10800000">
            <a:off x="1828800" y="5878514"/>
            <a:ext cx="7315200" cy="158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sp>
        <p:nvSpPr>
          <p:cNvPr id="30740" name="TextBox 34"/>
          <p:cNvSpPr txBox="1">
            <a:spLocks noChangeArrowheads="1"/>
          </p:cNvSpPr>
          <p:nvPr/>
        </p:nvSpPr>
        <p:spPr bwMode="auto">
          <a:xfrm>
            <a:off x="1828800" y="4800601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(fixed effect)</a:t>
            </a:r>
          </a:p>
        </p:txBody>
      </p:sp>
      <p:sp>
        <p:nvSpPr>
          <p:cNvPr id="30741" name="TextBox 22"/>
          <p:cNvSpPr txBox="1">
            <a:spLocks noChangeArrowheads="1"/>
          </p:cNvSpPr>
          <p:nvPr/>
        </p:nvSpPr>
        <p:spPr bwMode="auto">
          <a:xfrm>
            <a:off x="3505200" y="6324601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(Yu et al. 2005, Nature Genetics)</a:t>
            </a:r>
          </a:p>
        </p:txBody>
      </p:sp>
    </p:spTree>
    <p:extLst>
      <p:ext uri="{BB962C8B-B14F-4D97-AF65-F5344CB8AC3E}">
        <p14:creationId xmlns:p14="http://schemas.microsoft.com/office/powerpoint/2010/main" val="3437921179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Fixed effect</a:t>
            </a:r>
          </a:p>
          <a:p>
            <a:pPr lvl="1">
              <a:buFont typeface="Wingdings" charset="2"/>
              <a:buChar char="ü"/>
            </a:pPr>
            <a:r>
              <a:rPr lang="en-US" sz="3600" dirty="0"/>
              <a:t>Limited levels</a:t>
            </a:r>
          </a:p>
          <a:p>
            <a:pPr lvl="1">
              <a:buFont typeface="Wingdings" charset="2"/>
              <a:buChar char="ü"/>
            </a:pPr>
            <a:r>
              <a:rPr lang="en-US" sz="3600" dirty="0"/>
              <a:t>Interest on levels</a:t>
            </a:r>
          </a:p>
          <a:p>
            <a:r>
              <a:rPr lang="en-US" sz="3600" dirty="0"/>
              <a:t>Radom effect</a:t>
            </a:r>
          </a:p>
          <a:p>
            <a:pPr lvl="1">
              <a:buFont typeface="Wingdings" charset="2"/>
              <a:buChar char="ü"/>
            </a:pPr>
            <a:r>
              <a:rPr lang="en-US" sz="3600" dirty="0"/>
              <a:t>Many levels</a:t>
            </a:r>
          </a:p>
          <a:p>
            <a:pPr lvl="1">
              <a:buFont typeface="Wingdings" charset="2"/>
              <a:buChar char="ü"/>
            </a:pPr>
            <a:r>
              <a:rPr lang="en-US" sz="3600" dirty="0"/>
              <a:t>Interest on population behind the levels (mean, variance)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Fixed vs. Random Effects</a:t>
            </a:r>
          </a:p>
        </p:txBody>
      </p:sp>
    </p:spTree>
    <p:extLst>
      <p:ext uri="{BB962C8B-B14F-4D97-AF65-F5344CB8AC3E}">
        <p14:creationId xmlns:p14="http://schemas.microsoft.com/office/powerpoint/2010/main" val="157162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Mixed Linear Model (MLM)</a:t>
            </a:r>
          </a:p>
        </p:txBody>
      </p:sp>
      <p:sp>
        <p:nvSpPr>
          <p:cNvPr id="37893" name="TextBox 12"/>
          <p:cNvSpPr txBox="1">
            <a:spLocks noChangeArrowheads="1"/>
          </p:cNvSpPr>
          <p:nvPr/>
        </p:nvSpPr>
        <p:spPr bwMode="auto">
          <a:xfrm>
            <a:off x="1981200" y="1219200"/>
            <a:ext cx="84029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/>
              <a:t>y = </a:t>
            </a:r>
            <a:r>
              <a:rPr lang="en-US" sz="3600" dirty="0" err="1"/>
              <a:t>Xb</a:t>
            </a:r>
            <a:r>
              <a:rPr lang="en-US" sz="3600" dirty="0"/>
              <a:t> + </a:t>
            </a:r>
            <a:r>
              <a:rPr lang="en-US" sz="3600" dirty="0" err="1"/>
              <a:t>Zu</a:t>
            </a:r>
            <a:r>
              <a:rPr lang="en-US" sz="3600" dirty="0"/>
              <a:t> + 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67857" y="5127145"/>
            <a:ext cx="840291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/>
              <a:t>b prediction: Best Linear Unbiased Estimate, BLUE)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67857" y="2636836"/>
                <a:ext cx="508145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3600" dirty="0"/>
                  <a:t>Var(</a:t>
                </a:r>
                <a:r>
                  <a:rPr lang="pt-BR" sz="3600" dirty="0" err="1"/>
                  <a:t>u</a:t>
                </a:r>
                <a:r>
                  <a:rPr lang="pt-BR" sz="3600" dirty="0"/>
                  <a:t>)=</a:t>
                </a:r>
                <a:r>
                  <a:rPr lang="pt-BR" sz="3600" dirty="0" err="1"/>
                  <a:t>G</a:t>
                </a:r>
                <a:r>
                  <a:rPr lang="pt-BR" sz="3600" dirty="0"/>
                  <a:t>=2K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3600" i="1">
                            <a:latin typeface="Cambria Math" charset="0"/>
                          </a:rPr>
                          <m:t>𝑎</m:t>
                        </m:r>
                      </m:sub>
                      <m:sup>
                        <m:r>
                          <a:rPr lang="en-US" sz="3600" i="1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857" y="2636836"/>
                <a:ext cx="5081451" cy="553998"/>
              </a:xfrm>
              <a:prstGeom prst="rect">
                <a:avLst/>
              </a:prstGeom>
              <a:blipFill>
                <a:blip r:embed="rId2"/>
                <a:stretch>
                  <a:fillRect l="-5237" t="-25000" b="-47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67857" y="3320427"/>
                <a:ext cx="508145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3600" dirty="0"/>
                  <a:t>Var(e)=</a:t>
                </a:r>
                <a:r>
                  <a:rPr lang="pt-BR" sz="3600" dirty="0" err="1"/>
                  <a:t>R</a:t>
                </a:r>
                <a:r>
                  <a:rPr lang="pt-BR" sz="3600" dirty="0"/>
                  <a:t>=</a:t>
                </a:r>
                <a:r>
                  <a:rPr lang="pt-BR" sz="3600" dirty="0" err="1"/>
                  <a:t>I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3600" i="1"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en-US" sz="3600" i="1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857" y="3320427"/>
                <a:ext cx="5081451" cy="553998"/>
              </a:xfrm>
              <a:prstGeom prst="rect">
                <a:avLst/>
              </a:prstGeom>
              <a:blipFill>
                <a:blip r:embed="rId3"/>
                <a:stretch>
                  <a:fillRect l="-5237" t="-22222" b="-4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81200" y="1958796"/>
            <a:ext cx="84029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 err="1"/>
              <a:t>Var</a:t>
            </a:r>
            <a:r>
              <a:rPr lang="en-US" sz="3200" dirty="0"/>
              <a:t>(y)=V=</a:t>
            </a:r>
            <a:r>
              <a:rPr lang="en-US" sz="3200" dirty="0" err="1"/>
              <a:t>Var</a:t>
            </a:r>
            <a:r>
              <a:rPr lang="en-US" sz="3200" dirty="0"/>
              <a:t>(u)+</a:t>
            </a:r>
            <a:r>
              <a:rPr lang="en-US" sz="3200" dirty="0" err="1"/>
              <a:t>Var</a:t>
            </a:r>
            <a:r>
              <a:rPr lang="en-US" sz="3200" dirty="0"/>
              <a:t>(e)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67856" y="3923704"/>
            <a:ext cx="840291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/>
              <a:t>u prediction: Best Linear Unbiased Prediction, BLUP)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7691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981200" y="22944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Mixed Model Equation</a:t>
            </a:r>
          </a:p>
        </p:txBody>
      </p:sp>
      <p:sp>
        <p:nvSpPr>
          <p:cNvPr id="37893" name="TextBox 12"/>
          <p:cNvSpPr txBox="1">
            <a:spLocks noChangeArrowheads="1"/>
          </p:cNvSpPr>
          <p:nvPr/>
        </p:nvSpPr>
        <p:spPr bwMode="auto">
          <a:xfrm>
            <a:off x="3205140" y="1928792"/>
            <a:ext cx="67987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/>
              <a:t>y = </a:t>
            </a:r>
            <a:r>
              <a:rPr lang="en-US" sz="3600" dirty="0" err="1"/>
              <a:t>Xb</a:t>
            </a:r>
            <a:r>
              <a:rPr lang="en-US" sz="3600" dirty="0"/>
              <a:t> + </a:t>
            </a:r>
            <a:r>
              <a:rPr lang="en-US" sz="3600" dirty="0" err="1"/>
              <a:t>Zu</a:t>
            </a:r>
            <a:r>
              <a:rPr lang="en-US" sz="3600" dirty="0"/>
              <a:t> + 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05141" y="2654958"/>
                <a:ext cx="5081451" cy="1117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uk-UA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charset="0"/>
                                </a:rPr>
                                <m:t>𝑋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charset="0"/>
                                </a:rPr>
                                <m:t>𝑍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charset="0"/>
                                </a:rPr>
                                <m:t>𝑋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charset="0"/>
                                </a:rPr>
                                <m:t>𝑍</m:t>
                              </m:r>
                              <m:r>
                                <a:rPr lang="en-US" sz="2800" i="1">
                                  <a:latin typeface="Cambria Math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bg-BG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𝑒</m:t>
                                          </m:r>
                                        </m:sub>
                                        <m:sup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sub>
                                        <m:sup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𝑢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141" y="2654958"/>
                <a:ext cx="5081451" cy="1117550"/>
              </a:xfrm>
              <a:prstGeom prst="rect">
                <a:avLst/>
              </a:prstGeom>
              <a:blipFill>
                <a:blip r:embed="rId2"/>
                <a:stretch>
                  <a:fillRect b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05140" y="3852344"/>
                <a:ext cx="6453052" cy="14536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charset="0"/>
                                  </a:rPr>
                                  <m:t>𝑢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i="1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uk-UA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800" i="1">
                                            <a:latin typeface="Cambria Math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n-US" sz="2800" i="1"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𝑍</m:t>
                                    </m:r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f>
                                          <m:fPr>
                                            <m:ctrlPr>
                                              <a:rPr lang="bg-BG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Sup>
                                              <m:sSubSupPr>
                                                <m:ctrlPr>
                                                  <a:rPr lang="en-US" sz="2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  <a:ea typeface="Cambria Math" charset="0"/>
                                                    <a:cs typeface="Cambria Math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𝑒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num>
                                          <m:den>
                                            <m:sSubSup>
                                              <m:sSubSupPr>
                                                <m:ctrlPr>
                                                  <a:rPr lang="en-US" sz="2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  <a:ea typeface="Cambria Math" charset="0"/>
                                                    <a:cs typeface="Cambria Math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𝑎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den>
                                        </m:f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i="1"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140" y="3852344"/>
                <a:ext cx="6453052" cy="1453668"/>
              </a:xfrm>
              <a:prstGeom prst="rect">
                <a:avLst/>
              </a:prstGeom>
              <a:blipFill>
                <a:blip r:embed="rId3"/>
                <a:stretch>
                  <a:fillRect b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61059"/>
            <a:ext cx="1676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318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981200" y="22944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Mixed Model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07429" y="2828130"/>
                <a:ext cx="6453052" cy="12017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2800" dirty="0"/>
                  <a:t>Var(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𝑢</m:t>
                              </m:r>
                            </m:e>
                          </m:mr>
                        </m:m>
                      </m:e>
                    </m:d>
                    <m:r>
                      <a:rPr lang="en-US" sz="2800" i="1">
                        <a:latin typeface="Cambria Math" charset="0"/>
                      </a:rPr>
                      <m:t>)=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uk-UA" sz="2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𝑍</m:t>
                                  </m:r>
                                </m:e>
                              </m:mr>
                              <m:mr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𝑍</m:t>
                                  </m:r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f>
                                        <m:fPr>
                                          <m:ctrlPr>
                                            <a:rPr lang="bg-BG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Sup>
                                            <m:sSubSup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  <m:t>𝑒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  <m:t>𝑎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sz="2800" i="1">
                            <a:latin typeface="Cambria Math" charset="0"/>
                          </a:rPr>
                          <m:t>−1</m:t>
                        </m:r>
                      </m:sup>
                    </m:sSup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en-US" sz="2800" i="1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429" y="2828130"/>
                <a:ext cx="6453052" cy="1201739"/>
              </a:xfrm>
              <a:prstGeom prst="rect">
                <a:avLst/>
              </a:prstGeom>
              <a:blipFill>
                <a:blip r:embed="rId2"/>
                <a:stretch>
                  <a:fillRect l="-3536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01BA0C-0734-5398-2014-BA17BC7B75E7}"/>
                  </a:ext>
                </a:extLst>
              </p:cNvPr>
              <p:cNvSpPr txBox="1"/>
              <p:nvPr/>
            </p:nvSpPr>
            <p:spPr>
              <a:xfrm>
                <a:off x="2707429" y="4175282"/>
                <a:ext cx="2825325" cy="10021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</a:rPr>
                        <m:t>𝑡</m:t>
                      </m:r>
                      <m:r>
                        <a:rPr lang="en-US" sz="3200" i="1">
                          <a:latin typeface="Cambria Math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charset="0"/>
                            </a:rPr>
                            <m:t>𝑏</m:t>
                          </m:r>
                        </m:e>
                      </m:acc>
                      <m:r>
                        <a:rPr lang="en-US" sz="3200" i="1">
                          <a:latin typeface="Cambria Math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>
                              <a:latin typeface="Cambria Math" charset="0"/>
                            </a:rPr>
                            <m:t>𝑉𝑎𝑟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d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01BA0C-0734-5398-2014-BA17BC7B7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429" y="4175282"/>
                <a:ext cx="2825325" cy="1002134"/>
              </a:xfrm>
              <a:prstGeom prst="rect">
                <a:avLst/>
              </a:prstGeom>
              <a:blipFill>
                <a:blip r:embed="rId3"/>
                <a:stretch>
                  <a:fillRect l="-2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50E873-FE4B-7AA9-2DB7-EC6FBED9E353}"/>
                  </a:ext>
                </a:extLst>
              </p:cNvPr>
              <p:cNvSpPr txBox="1"/>
              <p:nvPr/>
            </p:nvSpPr>
            <p:spPr>
              <a:xfrm>
                <a:off x="5936836" y="4430128"/>
                <a:ext cx="185204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</a:rPr>
                        <m:t>~</m:t>
                      </m:r>
                      <m:r>
                        <a:rPr lang="en-US" sz="3200" i="1">
                          <a:latin typeface="Cambria Math" charset="0"/>
                        </a:rPr>
                        <m:t>𝑡</m:t>
                      </m:r>
                      <m:r>
                        <a:rPr lang="en-US" sz="3200" i="1">
                          <a:latin typeface="Cambria Math" charset="0"/>
                        </a:rPr>
                        <m:t>(</m:t>
                      </m:r>
                      <m:r>
                        <a:rPr lang="en-US" sz="3200" i="1">
                          <a:latin typeface="Cambria Math" charset="0"/>
                        </a:rPr>
                        <m:t>𝑛</m:t>
                      </m:r>
                      <m:r>
                        <a:rPr lang="en-US" sz="3200" i="1">
                          <a:latin typeface="Cambria Math" charset="0"/>
                        </a:rPr>
                        <m:t>−1)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50E873-FE4B-7AA9-2DB7-EC6FBED9E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836" y="4430128"/>
                <a:ext cx="1852045" cy="492443"/>
              </a:xfrm>
              <a:prstGeom prst="rect">
                <a:avLst/>
              </a:prstGeom>
              <a:blipFill>
                <a:blip r:embed="rId4"/>
                <a:stretch>
                  <a:fillRect l="-1361" r="-7483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047D7F-F24C-0291-1A7F-A75105869C1B}"/>
                  </a:ext>
                </a:extLst>
              </p:cNvPr>
              <p:cNvSpPr txBox="1"/>
              <p:nvPr/>
            </p:nvSpPr>
            <p:spPr>
              <a:xfrm>
                <a:off x="2558005" y="1678329"/>
                <a:ext cx="94217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Estimation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3200" i="1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3200" i="1"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en-US" sz="3200" i="1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3200" dirty="0"/>
                  <a:t>: Maximum Likelihood (EMMA)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047D7F-F24C-0291-1A7F-A75105869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005" y="1678329"/>
                <a:ext cx="9421792" cy="584775"/>
              </a:xfrm>
              <a:prstGeom prst="rect">
                <a:avLst/>
              </a:prstGeom>
              <a:blipFill>
                <a:blip r:embed="rId5"/>
                <a:stretch>
                  <a:fillRect l="-1615" t="-12766" r="-1211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0009611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8881" y="77682"/>
            <a:ext cx="8212183" cy="125874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Simulation with GAPIT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AC756C-16F4-1B49-A914-00E9A24DF60F}"/>
              </a:ext>
            </a:extLst>
          </p:cNvPr>
          <p:cNvSpPr/>
          <p:nvPr/>
        </p:nvSpPr>
        <p:spPr>
          <a:xfrm>
            <a:off x="359152" y="1676195"/>
            <a:ext cx="114736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source("http://</a:t>
            </a:r>
            <a:r>
              <a:rPr lang="en-US" sz="2400" dirty="0" err="1"/>
              <a:t>zzlab.net</a:t>
            </a:r>
            <a:r>
              <a:rPr lang="en-US" sz="2400" dirty="0"/>
              <a:t>/GAPIT/</a:t>
            </a:r>
            <a:r>
              <a:rPr lang="en-US" sz="2400" dirty="0" err="1"/>
              <a:t>gapit_functions.txt</a:t>
            </a:r>
            <a:r>
              <a:rPr lang="en-US" sz="2400" dirty="0"/>
              <a:t>") </a:t>
            </a:r>
          </a:p>
          <a:p>
            <a:r>
              <a:rPr lang="en-US" sz="2400" dirty="0" err="1"/>
              <a:t>myGD</a:t>
            </a:r>
            <a:r>
              <a:rPr lang="en-US" sz="2400" dirty="0"/>
              <a:t>=</a:t>
            </a:r>
            <a:r>
              <a:rPr lang="en-US" sz="2400" dirty="0" err="1"/>
              <a:t>read.table</a:t>
            </a:r>
            <a:r>
              <a:rPr lang="en-US" sz="2400" dirty="0"/>
              <a:t>(file="http://</a:t>
            </a:r>
            <a:r>
              <a:rPr lang="en-US" sz="2400" dirty="0" err="1"/>
              <a:t>zzlab.net</a:t>
            </a:r>
            <a:r>
              <a:rPr lang="en-US" sz="2400" dirty="0"/>
              <a:t>/GAPIT/data/</a:t>
            </a:r>
            <a:r>
              <a:rPr lang="en-US" sz="2400" dirty="0" err="1"/>
              <a:t>mdp_numeric.txt",head</a:t>
            </a:r>
            <a:r>
              <a:rPr lang="en-US" sz="2400" dirty="0"/>
              <a:t>=T) </a:t>
            </a:r>
          </a:p>
          <a:p>
            <a:r>
              <a:rPr lang="en-US" sz="2400" dirty="0" err="1"/>
              <a:t>myGM</a:t>
            </a:r>
            <a:r>
              <a:rPr lang="en-US" sz="2400" dirty="0"/>
              <a:t>=</a:t>
            </a:r>
            <a:r>
              <a:rPr lang="en-US" sz="2400" dirty="0" err="1"/>
              <a:t>read.table</a:t>
            </a:r>
            <a:r>
              <a:rPr lang="en-US" sz="2400" dirty="0"/>
              <a:t>(file="http://</a:t>
            </a:r>
            <a:r>
              <a:rPr lang="en-US" sz="2400" dirty="0" err="1"/>
              <a:t>zzlab.net</a:t>
            </a:r>
            <a:r>
              <a:rPr lang="en-US" sz="2400" dirty="0"/>
              <a:t>/GAPIT/data/</a:t>
            </a:r>
            <a:r>
              <a:rPr lang="en-US" sz="2400" dirty="0" err="1"/>
              <a:t>mdp_SNP_information.txt",head</a:t>
            </a:r>
            <a:r>
              <a:rPr lang="en-US" sz="2400" dirty="0"/>
              <a:t>=T)</a:t>
            </a:r>
          </a:p>
          <a:p>
            <a:r>
              <a:rPr lang="en-US" sz="2400" dirty="0"/>
              <a:t>index1to5=</a:t>
            </a:r>
            <a:r>
              <a:rPr lang="en-US" sz="2400" dirty="0" err="1"/>
              <a:t>myGM</a:t>
            </a:r>
            <a:r>
              <a:rPr lang="en-US" sz="2400" dirty="0"/>
              <a:t>[,2]&lt;6 </a:t>
            </a:r>
          </a:p>
          <a:p>
            <a:endParaRPr lang="en-US" sz="2400" dirty="0"/>
          </a:p>
          <a:p>
            <a:r>
              <a:rPr lang="en-US" sz="2400" dirty="0" err="1"/>
              <a:t>set.seed</a:t>
            </a:r>
            <a:r>
              <a:rPr lang="en-US" sz="2400" dirty="0"/>
              <a:t>(99164) </a:t>
            </a:r>
          </a:p>
          <a:p>
            <a:r>
              <a:rPr lang="en-US" sz="2400" dirty="0" err="1"/>
              <a:t>mySim</a:t>
            </a:r>
            <a:r>
              <a:rPr lang="en-US" sz="2400" dirty="0"/>
              <a:t>=</a:t>
            </a:r>
            <a:r>
              <a:rPr lang="en-US" sz="2400" dirty="0" err="1"/>
              <a:t>GAPIT.Phenotype.Simulation</a:t>
            </a:r>
            <a:r>
              <a:rPr lang="en-US" sz="2400" dirty="0"/>
              <a:t>(GD=</a:t>
            </a:r>
            <a:r>
              <a:rPr lang="en-US" sz="2400" dirty="0" err="1"/>
              <a:t>myGD</a:t>
            </a:r>
            <a:r>
              <a:rPr lang="en-US" sz="2400" dirty="0"/>
              <a:t>[,c(TRUE,index1to5)],</a:t>
            </a:r>
          </a:p>
          <a:p>
            <a:r>
              <a:rPr lang="en-US" sz="2400" dirty="0"/>
              <a:t>GM=</a:t>
            </a:r>
            <a:r>
              <a:rPr lang="en-US" sz="2400" dirty="0" err="1"/>
              <a:t>myGM</a:t>
            </a:r>
            <a:r>
              <a:rPr lang="en-US" sz="2400" dirty="0"/>
              <a:t>[index1to5,],</a:t>
            </a:r>
          </a:p>
          <a:p>
            <a:r>
              <a:rPr lang="en-US" sz="2400" dirty="0"/>
              <a:t>h2=.7,</a:t>
            </a:r>
          </a:p>
          <a:p>
            <a:r>
              <a:rPr lang="en-US" sz="2400" dirty="0"/>
              <a:t>NQTN=40, </a:t>
            </a:r>
          </a:p>
          <a:p>
            <a:r>
              <a:rPr lang="en-US" sz="2400" dirty="0" err="1"/>
              <a:t>effectunit</a:t>
            </a:r>
            <a:r>
              <a:rPr lang="en-US" sz="2400" dirty="0"/>
              <a:t> =.95,</a:t>
            </a:r>
          </a:p>
          <a:p>
            <a:r>
              <a:rPr lang="en-US" sz="2400" dirty="0" err="1"/>
              <a:t>QTNDist</a:t>
            </a:r>
            <a:r>
              <a:rPr lang="en-US" sz="2400" dirty="0"/>
              <a:t>="normal")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6212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8881" y="77682"/>
            <a:ext cx="8212183" cy="68411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MLM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AC756C-16F4-1B49-A914-00E9A24DF60F}"/>
              </a:ext>
            </a:extLst>
          </p:cNvPr>
          <p:cNvSpPr/>
          <p:nvPr/>
        </p:nvSpPr>
        <p:spPr>
          <a:xfrm>
            <a:off x="246355" y="761795"/>
            <a:ext cx="114736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setwd</a:t>
            </a:r>
            <a:r>
              <a:rPr lang="en-US" sz="2800" dirty="0"/>
              <a:t>("~/Desktop/temp")</a:t>
            </a:r>
            <a:endParaRPr lang="fr-FR" sz="2800" dirty="0"/>
          </a:p>
          <a:p>
            <a:r>
              <a:rPr lang="en-US" sz="2800" dirty="0" err="1"/>
              <a:t>myGAPIT</a:t>
            </a:r>
            <a:r>
              <a:rPr lang="en-US" sz="2800" dirty="0"/>
              <a:t>=GAPIT(Y=</a:t>
            </a:r>
            <a:r>
              <a:rPr lang="en-US" sz="2800" dirty="0" err="1"/>
              <a:t>mySim$Y</a:t>
            </a:r>
            <a:r>
              <a:rPr lang="en-US" sz="2800" dirty="0"/>
              <a:t>, GD=</a:t>
            </a:r>
            <a:r>
              <a:rPr lang="en-US" sz="2800" dirty="0" err="1"/>
              <a:t>myGD</a:t>
            </a:r>
            <a:r>
              <a:rPr lang="en-US" sz="2800" dirty="0"/>
              <a:t>, GM=</a:t>
            </a:r>
            <a:r>
              <a:rPr lang="en-US" sz="2800" dirty="0" err="1"/>
              <a:t>myGM</a:t>
            </a:r>
            <a:r>
              <a:rPr lang="en-US" sz="2800" dirty="0"/>
              <a:t>,</a:t>
            </a:r>
          </a:p>
          <a:p>
            <a:r>
              <a:rPr lang="en-US" sz="2800" dirty="0" err="1"/>
              <a:t>PCA.total</a:t>
            </a:r>
            <a:r>
              <a:rPr lang="en-US" sz="2800" dirty="0"/>
              <a:t>=3, </a:t>
            </a:r>
          </a:p>
          <a:p>
            <a:r>
              <a:rPr lang="en-US" sz="2800" dirty="0" err="1"/>
              <a:t>QTN.position</a:t>
            </a:r>
            <a:r>
              <a:rPr lang="en-US" sz="2800" dirty="0"/>
              <a:t>=</a:t>
            </a:r>
            <a:r>
              <a:rPr lang="en-US" sz="2800" dirty="0" err="1"/>
              <a:t>mySim$QTN.position</a:t>
            </a:r>
            <a:r>
              <a:rPr lang="en-US" sz="2800" dirty="0"/>
              <a:t>, </a:t>
            </a:r>
          </a:p>
          <a:p>
            <a:r>
              <a:rPr lang="en-US" sz="2800" dirty="0"/>
              <a:t>model="</a:t>
            </a:r>
            <a:r>
              <a:rPr lang="en-US" sz="2800" dirty="0">
                <a:solidFill>
                  <a:srgbClr val="FF0000"/>
                </a:solidFill>
              </a:rPr>
              <a:t>MLM</a:t>
            </a:r>
            <a:r>
              <a:rPr lang="en-US" sz="2800" dirty="0"/>
              <a:t>")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AAFC28-C467-32FD-D8FA-57BC0577C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35" y="3081407"/>
            <a:ext cx="1144987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00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8881" y="77682"/>
            <a:ext cx="8212183" cy="68411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GLM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AC756C-16F4-1B49-A914-00E9A24DF60F}"/>
              </a:ext>
            </a:extLst>
          </p:cNvPr>
          <p:cNvSpPr/>
          <p:nvPr/>
        </p:nvSpPr>
        <p:spPr>
          <a:xfrm>
            <a:off x="246355" y="761795"/>
            <a:ext cx="114736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setwd</a:t>
            </a:r>
            <a:r>
              <a:rPr lang="en-US" sz="3200" dirty="0"/>
              <a:t>("~/Desktop/temp")</a:t>
            </a:r>
            <a:endParaRPr lang="fr-FR" sz="3200" dirty="0"/>
          </a:p>
          <a:p>
            <a:r>
              <a:rPr lang="en-US" sz="3200" dirty="0" err="1"/>
              <a:t>myGAPIT</a:t>
            </a:r>
            <a:r>
              <a:rPr lang="en-US" sz="3200" dirty="0"/>
              <a:t>=GAPIT(Y=</a:t>
            </a:r>
            <a:r>
              <a:rPr lang="en-US" sz="3200" dirty="0" err="1"/>
              <a:t>mySim$Y,GD</a:t>
            </a:r>
            <a:r>
              <a:rPr lang="en-US" sz="3200" dirty="0"/>
              <a:t>=</a:t>
            </a:r>
            <a:r>
              <a:rPr lang="en-US" sz="3200" dirty="0" err="1"/>
              <a:t>myGD,GM</a:t>
            </a:r>
            <a:r>
              <a:rPr lang="en-US" sz="3200" dirty="0"/>
              <a:t>=</a:t>
            </a:r>
            <a:r>
              <a:rPr lang="en-US" sz="3200" dirty="0" err="1"/>
              <a:t>myGM</a:t>
            </a:r>
            <a:r>
              <a:rPr lang="en-US" sz="3200" dirty="0"/>
              <a:t>,</a:t>
            </a:r>
          </a:p>
          <a:p>
            <a:r>
              <a:rPr lang="en-US" sz="3200" dirty="0" err="1"/>
              <a:t>PCA.total</a:t>
            </a:r>
            <a:r>
              <a:rPr lang="en-US" sz="3200" dirty="0"/>
              <a:t>=3, </a:t>
            </a:r>
          </a:p>
          <a:p>
            <a:r>
              <a:rPr lang="en-US" sz="3200" dirty="0" err="1"/>
              <a:t>QTN.position</a:t>
            </a:r>
            <a:r>
              <a:rPr lang="en-US" sz="3200" dirty="0"/>
              <a:t>=</a:t>
            </a:r>
            <a:r>
              <a:rPr lang="en-US" sz="3200" dirty="0" err="1"/>
              <a:t>mySim$QTN.position</a:t>
            </a:r>
            <a:r>
              <a:rPr lang="en-US" sz="3200" dirty="0"/>
              <a:t>, </a:t>
            </a:r>
          </a:p>
          <a:p>
            <a:r>
              <a:rPr lang="en-US" sz="3200" dirty="0"/>
              <a:t>model="</a:t>
            </a:r>
            <a:r>
              <a:rPr lang="en-US" sz="3200" dirty="0">
                <a:solidFill>
                  <a:srgbClr val="FF0000"/>
                </a:solidFill>
              </a:rPr>
              <a:t>GLM</a:t>
            </a:r>
            <a:r>
              <a:rPr lang="en-US" sz="3200" dirty="0"/>
              <a:t>")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1DD31B-591B-FC3C-8EF3-DC5987790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55" y="3122718"/>
            <a:ext cx="1144987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93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8881" y="77682"/>
            <a:ext cx="8212183" cy="68411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t Test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AC756C-16F4-1B49-A914-00E9A24DF60F}"/>
              </a:ext>
            </a:extLst>
          </p:cNvPr>
          <p:cNvSpPr/>
          <p:nvPr/>
        </p:nvSpPr>
        <p:spPr>
          <a:xfrm>
            <a:off x="246355" y="761795"/>
            <a:ext cx="114736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setwd</a:t>
            </a:r>
            <a:r>
              <a:rPr lang="en-US" sz="2800" dirty="0"/>
              <a:t>("~/Desktop/temp")</a:t>
            </a:r>
            <a:endParaRPr lang="fr-FR" sz="2800" dirty="0"/>
          </a:p>
          <a:p>
            <a:r>
              <a:rPr lang="en-US" sz="2800" dirty="0" err="1"/>
              <a:t>myGAPIT</a:t>
            </a:r>
            <a:r>
              <a:rPr lang="en-US" sz="2800" dirty="0"/>
              <a:t>=GAPIT(Y=</a:t>
            </a:r>
            <a:r>
              <a:rPr lang="en-US" sz="2800" dirty="0" err="1"/>
              <a:t>mySim$Y,GD</a:t>
            </a:r>
            <a:r>
              <a:rPr lang="en-US" sz="2800" dirty="0"/>
              <a:t>=</a:t>
            </a:r>
            <a:r>
              <a:rPr lang="en-US" sz="2800" dirty="0" err="1"/>
              <a:t>myGD,GM</a:t>
            </a:r>
            <a:r>
              <a:rPr lang="en-US" sz="2800" dirty="0"/>
              <a:t>=</a:t>
            </a:r>
            <a:r>
              <a:rPr lang="en-US" sz="2800" dirty="0" err="1"/>
              <a:t>myGM</a:t>
            </a:r>
            <a:r>
              <a:rPr lang="en-US" sz="2800" dirty="0"/>
              <a:t>,</a:t>
            </a:r>
          </a:p>
          <a:p>
            <a:r>
              <a:rPr lang="en-US" sz="2800" dirty="0" err="1"/>
              <a:t>PCA.total</a:t>
            </a:r>
            <a:r>
              <a:rPr lang="en-US" sz="2800" dirty="0"/>
              <a:t>=</a:t>
            </a:r>
            <a:r>
              <a:rPr lang="en-US" sz="2800" dirty="0">
                <a:solidFill>
                  <a:srgbClr val="FF0000"/>
                </a:solidFill>
              </a:rPr>
              <a:t>0</a:t>
            </a:r>
            <a:r>
              <a:rPr lang="en-US" sz="2800" dirty="0"/>
              <a:t>, </a:t>
            </a:r>
          </a:p>
          <a:p>
            <a:r>
              <a:rPr lang="en-US" sz="2800" dirty="0" err="1"/>
              <a:t>QTN.position</a:t>
            </a:r>
            <a:r>
              <a:rPr lang="en-US" sz="2800" dirty="0"/>
              <a:t>=</a:t>
            </a:r>
            <a:r>
              <a:rPr lang="en-US" sz="2800" dirty="0" err="1"/>
              <a:t>mySim$QTN.position</a:t>
            </a:r>
            <a:r>
              <a:rPr lang="en-US" sz="2800" dirty="0"/>
              <a:t>, </a:t>
            </a:r>
          </a:p>
          <a:p>
            <a:r>
              <a:rPr lang="en-US" sz="2800" dirty="0"/>
              <a:t>model="</a:t>
            </a:r>
            <a:r>
              <a:rPr lang="en-US" sz="2800" dirty="0">
                <a:solidFill>
                  <a:srgbClr val="FF0000"/>
                </a:solidFill>
              </a:rPr>
              <a:t>GLM</a:t>
            </a:r>
            <a:r>
              <a:rPr lang="en-US" sz="2800" dirty="0"/>
              <a:t>",</a:t>
            </a:r>
          </a:p>
          <a:p>
            <a:r>
              <a:rPr lang="en-US" sz="2800" dirty="0">
                <a:solidFill>
                  <a:srgbClr val="FF0000"/>
                </a:solidFill>
              </a:rPr>
              <a:t>memo="</a:t>
            </a:r>
            <a:r>
              <a:rPr lang="en-US" sz="2800" dirty="0" err="1">
                <a:solidFill>
                  <a:srgbClr val="FF0000"/>
                </a:solidFill>
              </a:rPr>
              <a:t>tTest</a:t>
            </a:r>
            <a:r>
              <a:rPr lang="en-US" sz="2800" dirty="0">
                <a:solidFill>
                  <a:srgbClr val="FF0000"/>
                </a:solidFill>
              </a:rPr>
              <a:t>"</a:t>
            </a:r>
            <a:r>
              <a:rPr lang="en-US" sz="2800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1BFACF-A0C8-3209-E8B3-31E819921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67" y="3122718"/>
            <a:ext cx="1144987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56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8881" y="77682"/>
            <a:ext cx="8212183" cy="103348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Multiple models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AC756C-16F4-1B49-A914-00E9A24DF60F}"/>
              </a:ext>
            </a:extLst>
          </p:cNvPr>
          <p:cNvSpPr/>
          <p:nvPr/>
        </p:nvSpPr>
        <p:spPr>
          <a:xfrm>
            <a:off x="246355" y="1874728"/>
            <a:ext cx="417324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setwd</a:t>
            </a:r>
            <a:r>
              <a:rPr lang="en-US" sz="2800" dirty="0"/>
              <a:t>("~/Desktop/temp")</a:t>
            </a:r>
            <a:endParaRPr lang="fr-FR" sz="2800" dirty="0"/>
          </a:p>
          <a:p>
            <a:r>
              <a:rPr lang="en-US" sz="2800" dirty="0" err="1"/>
              <a:t>myGAPIT</a:t>
            </a:r>
            <a:r>
              <a:rPr lang="en-US" sz="2800" dirty="0"/>
              <a:t>=GAPIT(Y=</a:t>
            </a:r>
            <a:r>
              <a:rPr lang="en-US" sz="2800" dirty="0" err="1"/>
              <a:t>mySim$Y,GD</a:t>
            </a:r>
            <a:r>
              <a:rPr lang="en-US" sz="2800" dirty="0"/>
              <a:t>=</a:t>
            </a:r>
            <a:r>
              <a:rPr lang="en-US" sz="2800" dirty="0" err="1"/>
              <a:t>myGD,GM</a:t>
            </a:r>
            <a:r>
              <a:rPr lang="en-US" sz="2800" dirty="0"/>
              <a:t>=</a:t>
            </a:r>
            <a:r>
              <a:rPr lang="en-US" sz="2800" dirty="0" err="1"/>
              <a:t>myGM</a:t>
            </a:r>
            <a:r>
              <a:rPr lang="en-US" sz="2800" dirty="0"/>
              <a:t>,</a:t>
            </a:r>
          </a:p>
          <a:p>
            <a:r>
              <a:rPr lang="en-US" sz="2800" dirty="0" err="1"/>
              <a:t>PCA.total</a:t>
            </a:r>
            <a:r>
              <a:rPr lang="en-US" sz="2800" dirty="0"/>
              <a:t>=</a:t>
            </a:r>
            <a:r>
              <a:rPr lang="en-US" sz="2800" dirty="0">
                <a:solidFill>
                  <a:srgbClr val="FF0000"/>
                </a:solidFill>
              </a:rPr>
              <a:t>3</a:t>
            </a:r>
            <a:r>
              <a:rPr lang="en-US" sz="2800" dirty="0"/>
              <a:t>, </a:t>
            </a:r>
          </a:p>
          <a:p>
            <a:r>
              <a:rPr lang="en-US" sz="2800" dirty="0" err="1"/>
              <a:t>QTN.position</a:t>
            </a:r>
            <a:r>
              <a:rPr lang="en-US" sz="2800" dirty="0"/>
              <a:t>=</a:t>
            </a:r>
            <a:r>
              <a:rPr lang="en-US" sz="2800" dirty="0" err="1"/>
              <a:t>mySim$QTN.position</a:t>
            </a:r>
            <a:r>
              <a:rPr lang="en-US" sz="2800" dirty="0"/>
              <a:t>, </a:t>
            </a:r>
          </a:p>
          <a:p>
            <a:r>
              <a:rPr lang="en-US" sz="2800" dirty="0"/>
              <a:t>model=c("</a:t>
            </a:r>
            <a:r>
              <a:rPr lang="en-US" sz="2800" dirty="0">
                <a:solidFill>
                  <a:srgbClr val="FF0000"/>
                </a:solidFill>
              </a:rPr>
              <a:t>GLM</a:t>
            </a:r>
            <a:r>
              <a:rPr lang="en-US" sz="2800" dirty="0"/>
              <a:t>","</a:t>
            </a:r>
            <a:r>
              <a:rPr lang="en-US" sz="2800" dirty="0">
                <a:solidFill>
                  <a:srgbClr val="FF0000"/>
                </a:solidFill>
              </a:rPr>
              <a:t>MLM</a:t>
            </a:r>
            <a:r>
              <a:rPr lang="en-US" sz="2800" dirty="0"/>
              <a:t>"))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81B44A-3941-D52F-664D-9B16AAE51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364455"/>
            <a:ext cx="7772400" cy="412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69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838200" y="63121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From GLM to MLM</a:t>
            </a:r>
          </a:p>
          <a:p>
            <a:r>
              <a:rPr lang="en-US">
                <a:latin typeface="Constantia" charset="0"/>
              </a:rPr>
              <a:t>Concept and working models</a:t>
            </a:r>
            <a:endParaRPr lang="en-US" dirty="0">
              <a:latin typeface="Constantia" charset="0"/>
            </a:endParaRPr>
          </a:p>
          <a:p>
            <a:r>
              <a:rPr lang="en-US" dirty="0">
                <a:latin typeface="Constantia" charset="0"/>
              </a:rPr>
              <a:t>Incorporating kinship for GWAS</a:t>
            </a:r>
          </a:p>
          <a:p>
            <a:r>
              <a:rPr lang="en-US" dirty="0">
                <a:latin typeface="Constantia" charset="0"/>
              </a:rPr>
              <a:t>BLUE and BLUP</a:t>
            </a:r>
          </a:p>
          <a:p>
            <a:r>
              <a:rPr lang="en-US" dirty="0">
                <a:latin typeface="Constantia" charset="0"/>
              </a:rPr>
              <a:t>MLM in GAPIT</a:t>
            </a:r>
          </a:p>
          <a:p>
            <a:r>
              <a:rPr lang="en-US" dirty="0">
                <a:latin typeface="Constantia" charset="0"/>
              </a:rPr>
              <a:t>GLM in GAPIT</a:t>
            </a: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27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7172" y="0"/>
            <a:ext cx="4293656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GAPIT Output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ACC8DE-879E-B3C3-B80E-C04D9321A6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62" b="6680"/>
          <a:stretch/>
        </p:blipFill>
        <p:spPr>
          <a:xfrm>
            <a:off x="6387572" y="2089230"/>
            <a:ext cx="5804428" cy="47687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2DCFFC-D384-916A-571A-B977E91F2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52" y="541115"/>
            <a:ext cx="3200400" cy="3200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D0B6A0-FC1B-62BF-51F5-1458297441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95" y="3967224"/>
            <a:ext cx="2890776" cy="28907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67C97F-9DAD-72F5-AD9B-E72BC26A50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4188" y="1088020"/>
            <a:ext cx="4572000" cy="5029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6C1C4E-77AD-910E-AC48-7E020674319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908" t="21749" b="9074"/>
          <a:stretch/>
        </p:blipFill>
        <p:spPr>
          <a:xfrm>
            <a:off x="7983399" y="78417"/>
            <a:ext cx="4208601" cy="201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48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2">
            <a:extLst>
              <a:ext uri="{FF2B5EF4-FFF2-40B4-BE49-F238E27FC236}">
                <a16:creationId xmlns:a16="http://schemas.microsoft.com/office/drawing/2014/main" id="{C166896B-B140-59BC-81F8-037FEC15E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172" y="0"/>
            <a:ext cx="4293656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Phenotype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263AA5-D77A-C16A-12B0-CE6DF6937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852" y="914400"/>
            <a:ext cx="9906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39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E66014A-30E5-EFB9-3951-F1822D32F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87" y="3695218"/>
            <a:ext cx="2743200" cy="2743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9D100B-35A2-5257-F51D-FACFC7672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584" y="457200"/>
            <a:ext cx="6400800" cy="6400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1F4792-FC38-B63E-3D40-90B9C8C26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87" y="1137450"/>
            <a:ext cx="2743200" cy="2743200"/>
          </a:xfrm>
          <a:prstGeom prst="rect">
            <a:avLst/>
          </a:prstGeom>
        </p:spPr>
      </p:pic>
      <p:pic>
        <p:nvPicPr>
          <p:cNvPr id="16" name="Picture 15" descr="Chart, scatter chart&#10;&#10;Description automatically generated">
            <a:extLst>
              <a:ext uri="{FF2B5EF4-FFF2-40B4-BE49-F238E27FC236}">
                <a16:creationId xmlns:a16="http://schemas.microsoft.com/office/drawing/2014/main" id="{8147B37F-8FE5-9534-8FA6-D6A16D1280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3128" y="1366050"/>
            <a:ext cx="2387525" cy="2340864"/>
          </a:xfrm>
          <a:prstGeom prst="rect">
            <a:avLst/>
          </a:prstGeom>
        </p:spPr>
      </p:pic>
      <p:pic>
        <p:nvPicPr>
          <p:cNvPr id="18" name="Picture 17" descr="Chart, scatter chart&#10;&#10;Description automatically generated">
            <a:extLst>
              <a:ext uri="{FF2B5EF4-FFF2-40B4-BE49-F238E27FC236}">
                <a16:creationId xmlns:a16="http://schemas.microsoft.com/office/drawing/2014/main" id="{AB553422-D4FA-271D-8FD3-F5CC02CC24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0384" y="4066082"/>
            <a:ext cx="2390269" cy="2343401"/>
          </a:xfrm>
          <a:prstGeom prst="rect">
            <a:avLst/>
          </a:prstGeom>
        </p:spPr>
      </p:pic>
      <p:sp>
        <p:nvSpPr>
          <p:cNvPr id="19" name="Title 2">
            <a:extLst>
              <a:ext uri="{FF2B5EF4-FFF2-40B4-BE49-F238E27FC236}">
                <a16:creationId xmlns:a16="http://schemas.microsoft.com/office/drawing/2014/main" id="{C166896B-B140-59BC-81F8-037FEC15E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172" y="0"/>
            <a:ext cx="4293656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PCA</a:t>
            </a:r>
          </a:p>
        </p:txBody>
      </p:sp>
    </p:spTree>
    <p:extLst>
      <p:ext uri="{BB962C8B-B14F-4D97-AF65-F5344CB8AC3E}">
        <p14:creationId xmlns:p14="http://schemas.microsoft.com/office/powerpoint/2010/main" val="552559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2">
            <a:extLst>
              <a:ext uri="{FF2B5EF4-FFF2-40B4-BE49-F238E27FC236}">
                <a16:creationId xmlns:a16="http://schemas.microsoft.com/office/drawing/2014/main" id="{C166896B-B140-59BC-81F8-037FEC15E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36" y="1"/>
            <a:ext cx="6547137" cy="9144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MAF and Heterozygosity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51D326-CB27-09C1-8497-BF9CE0A2A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34" y="914400"/>
            <a:ext cx="9906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8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2">
            <a:extLst>
              <a:ext uri="{FF2B5EF4-FFF2-40B4-BE49-F238E27FC236}">
                <a16:creationId xmlns:a16="http://schemas.microsoft.com/office/drawing/2014/main" id="{C166896B-B140-59BC-81F8-037FEC15E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36" y="1"/>
            <a:ext cx="6547137" cy="9144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MAF and Heterozygosity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B291B1-96F0-D9EE-B9AF-2977317D3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9271"/>
            <a:ext cx="11887200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36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2">
            <a:extLst>
              <a:ext uri="{FF2B5EF4-FFF2-40B4-BE49-F238E27FC236}">
                <a16:creationId xmlns:a16="http://schemas.microsoft.com/office/drawing/2014/main" id="{C166896B-B140-59BC-81F8-037FEC15E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36" y="1"/>
            <a:ext cx="6547137" cy="9144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Marker density and 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A63EAD-BDE0-8882-59D1-37A2E3BC1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14401"/>
            <a:ext cx="9906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93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763C00-657D-22F3-8C03-FE552D654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19" name="Title 2">
            <a:extLst>
              <a:ext uri="{FF2B5EF4-FFF2-40B4-BE49-F238E27FC236}">
                <a16:creationId xmlns:a16="http://schemas.microsoft.com/office/drawing/2014/main" id="{C166896B-B140-59BC-81F8-037FEC15E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894114" y="2971800"/>
            <a:ext cx="6547137" cy="9144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Kinship</a:t>
            </a:r>
          </a:p>
        </p:txBody>
      </p:sp>
    </p:spTree>
    <p:extLst>
      <p:ext uri="{BB962C8B-B14F-4D97-AF65-F5344CB8AC3E}">
        <p14:creationId xmlns:p14="http://schemas.microsoft.com/office/powerpoint/2010/main" val="472646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838200" y="63121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From GLM to MLM</a:t>
            </a:r>
          </a:p>
          <a:p>
            <a:r>
              <a:rPr lang="en-US">
                <a:latin typeface="Constantia" charset="0"/>
              </a:rPr>
              <a:t>Concept and working models</a:t>
            </a:r>
            <a:endParaRPr lang="en-US" dirty="0">
              <a:latin typeface="Constantia" charset="0"/>
            </a:endParaRPr>
          </a:p>
          <a:p>
            <a:r>
              <a:rPr lang="en-US" dirty="0">
                <a:latin typeface="Constantia" charset="0"/>
              </a:rPr>
              <a:t>Incorporating kinship for GWAS</a:t>
            </a:r>
          </a:p>
          <a:p>
            <a:r>
              <a:rPr lang="en-US" dirty="0">
                <a:latin typeface="Constantia" charset="0"/>
              </a:rPr>
              <a:t>BLUE and BLUP</a:t>
            </a:r>
          </a:p>
          <a:p>
            <a:r>
              <a:rPr lang="en-US" dirty="0">
                <a:latin typeface="Constantia" charset="0"/>
              </a:rPr>
              <a:t>MLM in GAPIT</a:t>
            </a:r>
          </a:p>
          <a:p>
            <a:r>
              <a:rPr lang="en-US" dirty="0">
                <a:latin typeface="Constantia" charset="0"/>
              </a:rPr>
              <a:t>GLM in GAPIT</a:t>
            </a: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64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2636" y="29521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More covariates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314" y="2234199"/>
            <a:ext cx="4572000" cy="31640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57496" y="544534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y</a:t>
            </a:r>
            <a:endParaRPr lang="pt-BR" sz="2400" dirty="0">
              <a:latin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57214" y="544534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4508593" y="544534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x1</a:t>
            </a:r>
          </a:p>
        </p:txBody>
      </p:sp>
      <p:sp>
        <p:nvSpPr>
          <p:cNvPr id="9" name="Rectangle 8"/>
          <p:cNvSpPr/>
          <p:nvPr/>
        </p:nvSpPr>
        <p:spPr>
          <a:xfrm>
            <a:off x="5486387" y="544534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x2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50037" y="1355084"/>
            <a:ext cx="1823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dirty="0" err="1">
                <a:latin typeface="Candara" charset="0"/>
              </a:rPr>
              <a:t>observation</a:t>
            </a:r>
            <a:endParaRPr lang="pt-BR" sz="2400" dirty="0">
              <a:latin typeface="Candar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76170" y="1355085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>
                <a:latin typeface="Candara" charset="0"/>
              </a:rPr>
              <a:t>mean</a:t>
            </a:r>
            <a:endParaRPr lang="pt-BR" sz="2400" dirty="0">
              <a:latin typeface="Candar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58116" y="135508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PC2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81754" y="135508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SNP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34853" y="5445350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90969" y="544534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37187" y="544534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=</a:t>
            </a:r>
            <a:r>
              <a:rPr lang="pt-BR" sz="2400" dirty="0" err="1">
                <a:latin typeface="Candara" charset="0"/>
              </a:rPr>
              <a:t>X</a:t>
            </a:r>
            <a:endParaRPr lang="pt-BR" sz="2400" dirty="0">
              <a:latin typeface="Candar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84149" y="1819865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b0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58116" y="1789872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b1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81754" y="1789871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b2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98168" y="1769422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716276" y="1769421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79867" y="1772261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b</a:t>
            </a:r>
            <a:r>
              <a:rPr lang="pt-BR" sz="2400" dirty="0">
                <a:latin typeface="Candara" charset="0"/>
              </a:rPr>
              <a:t>=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033044" y="6065993"/>
            <a:ext cx="3895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y</a:t>
            </a:r>
            <a:r>
              <a:rPr lang="pt-BR" sz="2400" dirty="0">
                <a:latin typeface="Candara" charset="0"/>
              </a:rPr>
              <a:t> = </a:t>
            </a:r>
            <a:r>
              <a:rPr lang="pt-BR" sz="2400" dirty="0" err="1">
                <a:latin typeface="Candara" charset="0"/>
              </a:rPr>
              <a:t>Xb</a:t>
            </a:r>
            <a:r>
              <a:rPr lang="pt-BR" sz="2400" dirty="0">
                <a:latin typeface="Candara" charset="0"/>
              </a:rPr>
              <a:t> + </a:t>
            </a:r>
            <a:r>
              <a:rPr lang="pt-BR" sz="2400" dirty="0" err="1">
                <a:latin typeface="Candara" charset="0"/>
              </a:rPr>
              <a:t>Zu</a:t>
            </a:r>
            <a:r>
              <a:rPr lang="pt-BR" sz="2400" dirty="0">
                <a:latin typeface="Candara" charset="0"/>
              </a:rPr>
              <a:t> +e 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31056"/>
              </p:ext>
            </p:extLst>
          </p:nvPr>
        </p:nvGraphicFramePr>
        <p:xfrm>
          <a:off x="6970237" y="1355085"/>
          <a:ext cx="3584955" cy="3931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Ind1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Ind2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Ind9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Ind10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u2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8294798" y="544534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Z</a:t>
            </a:r>
            <a:endParaRPr lang="pt-BR" sz="2400" dirty="0">
              <a:latin typeface="Candara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353492" y="169180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u</a:t>
            </a:r>
            <a:r>
              <a:rPr lang="pt-BR" sz="2400" dirty="0">
                <a:latin typeface="Candara" charset="0"/>
              </a:rPr>
              <a:t>=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731208" y="170083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0177475" y="169180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6970237" y="2281529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555191" y="2248516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970235" y="2281529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0423772" y="2247953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983152" y="5285616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0452187" y="5236542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00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28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589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Recall for linear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88370" y="1325563"/>
            <a:ext cx="84320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y=b</a:t>
            </a:r>
            <a:r>
              <a:rPr lang="en-US" sz="4000" baseline="-25000" dirty="0"/>
              <a:t>0</a:t>
            </a:r>
            <a:r>
              <a:rPr lang="en-US" sz="4000" dirty="0"/>
              <a:t> + x</a:t>
            </a:r>
            <a:r>
              <a:rPr lang="en-US" sz="4000" baseline="-25000" dirty="0"/>
              <a:t>1</a:t>
            </a:r>
            <a:r>
              <a:rPr lang="en-US" sz="4000" dirty="0"/>
              <a:t>b</a:t>
            </a:r>
            <a:r>
              <a:rPr lang="en-US" sz="4000" baseline="-25000" dirty="0"/>
              <a:t>1</a:t>
            </a:r>
            <a:r>
              <a:rPr lang="en-US" sz="4000" dirty="0"/>
              <a:t> + x</a:t>
            </a:r>
            <a:r>
              <a:rPr lang="en-US" sz="4000" baseline="-25000" dirty="0"/>
              <a:t>2</a:t>
            </a:r>
            <a:r>
              <a:rPr lang="en-US" sz="4000" dirty="0"/>
              <a:t>b</a:t>
            </a:r>
            <a:r>
              <a:rPr lang="en-US" sz="4000" baseline="-25000" dirty="0"/>
              <a:t>2</a:t>
            </a:r>
            <a:r>
              <a:rPr lang="en-US" sz="4000" dirty="0"/>
              <a:t> + … + </a:t>
            </a:r>
            <a:r>
              <a:rPr lang="en-US" sz="4000" dirty="0" err="1"/>
              <a:t>x</a:t>
            </a:r>
            <a:r>
              <a:rPr lang="en-US" sz="4000" baseline="-25000" dirty="0" err="1"/>
              <a:t>p</a:t>
            </a:r>
            <a:r>
              <a:rPr lang="en-US" sz="4000" dirty="0" err="1"/>
              <a:t>b</a:t>
            </a:r>
            <a:r>
              <a:rPr lang="en-US" sz="4000" baseline="-25000" dirty="0" err="1"/>
              <a:t>p</a:t>
            </a:r>
            <a:r>
              <a:rPr lang="en-US" sz="4000" dirty="0"/>
              <a:t> + e</a:t>
            </a:r>
          </a:p>
          <a:p>
            <a:r>
              <a:rPr lang="en-US" sz="4000" dirty="0"/>
              <a:t>y: observation, dependent variable</a:t>
            </a:r>
          </a:p>
          <a:p>
            <a:r>
              <a:rPr lang="en-US" sz="4000" dirty="0"/>
              <a:t>x: Explanatory/independent variables</a:t>
            </a:r>
          </a:p>
          <a:p>
            <a:r>
              <a:rPr lang="en-US" sz="4000" dirty="0"/>
              <a:t>e: Residuals/errors</a:t>
            </a:r>
          </a:p>
          <a:p>
            <a:r>
              <a:rPr lang="en-US" sz="4000" dirty="0">
                <a:sym typeface="Symbol" charset="2"/>
              </a:rPr>
              <a:t>	=</a:t>
            </a:r>
            <a:r>
              <a:rPr lang="en-US" sz="4000" dirty="0"/>
              <a:t>e</a:t>
            </a:r>
            <a:r>
              <a:rPr lang="en-US" sz="4000" baseline="-25000" dirty="0"/>
              <a:t>1</a:t>
            </a:r>
            <a:r>
              <a:rPr lang="en-US" sz="4000" baseline="30000" dirty="0"/>
              <a:t>2</a:t>
            </a:r>
            <a:r>
              <a:rPr lang="en-US" sz="4000" dirty="0"/>
              <a:t> + e</a:t>
            </a:r>
            <a:r>
              <a:rPr lang="en-US" sz="4000" baseline="-25000" dirty="0"/>
              <a:t>2</a:t>
            </a:r>
            <a:r>
              <a:rPr lang="en-US" sz="4000" baseline="30000" dirty="0"/>
              <a:t>2</a:t>
            </a:r>
            <a:r>
              <a:rPr lang="en-US" sz="4000" dirty="0"/>
              <a:t> + … + e</a:t>
            </a:r>
            <a:r>
              <a:rPr lang="en-US" sz="4000" baseline="-25000" dirty="0"/>
              <a:t>n</a:t>
            </a:r>
            <a:r>
              <a:rPr lang="en-US" sz="4000" baseline="30000" dirty="0"/>
              <a:t>2</a:t>
            </a:r>
            <a:endParaRPr lang="en-US" sz="4000" dirty="0"/>
          </a:p>
          <a:p>
            <a:r>
              <a:rPr lang="en-US" sz="4000" dirty="0">
                <a:sym typeface="Symbol" charset="2"/>
              </a:rPr>
              <a:t>	=</a:t>
            </a:r>
            <a:r>
              <a:rPr lang="en-US" sz="4000" dirty="0" err="1"/>
              <a:t>e'e</a:t>
            </a:r>
            <a:endParaRPr lang="en-US" sz="4000" dirty="0"/>
          </a:p>
          <a:p>
            <a:r>
              <a:rPr lang="en-US" sz="4000" dirty="0"/>
              <a:t>	=(y-</a:t>
            </a:r>
            <a:r>
              <a:rPr lang="en-US" sz="4000" dirty="0" err="1"/>
              <a:t>Xb</a:t>
            </a:r>
            <a:r>
              <a:rPr lang="en-US" sz="4000" dirty="0"/>
              <a:t>)'(y-</a:t>
            </a:r>
            <a:r>
              <a:rPr lang="en-US" sz="4000" dirty="0" err="1"/>
              <a:t>Xb</a:t>
            </a:r>
            <a:r>
              <a:rPr lang="en-US" sz="4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51147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41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Optimization to minimize residual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2704" y="1531540"/>
            <a:ext cx="8432038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ym typeface="Symbol" charset="2"/>
              </a:rPr>
              <a:t>	=</a:t>
            </a:r>
            <a:r>
              <a:rPr lang="en-US" sz="4000" dirty="0" err="1"/>
              <a:t>e'e</a:t>
            </a:r>
            <a:endParaRPr lang="en-US" sz="4000" dirty="0"/>
          </a:p>
          <a:p>
            <a:r>
              <a:rPr lang="en-US" sz="4000" dirty="0"/>
              <a:t>	=e</a:t>
            </a:r>
            <a:r>
              <a:rPr lang="en-US" sz="4000" baseline="30000" dirty="0"/>
              <a:t>2</a:t>
            </a:r>
            <a:r>
              <a:rPr lang="en-US" sz="4000" dirty="0"/>
              <a:t>=(y-</a:t>
            </a:r>
            <a:r>
              <a:rPr lang="en-US" sz="4000" dirty="0" err="1"/>
              <a:t>Xb</a:t>
            </a:r>
            <a:r>
              <a:rPr lang="en-US" sz="4000" dirty="0"/>
              <a:t>)</a:t>
            </a:r>
            <a:r>
              <a:rPr lang="en-US" sz="4000" baseline="30000" dirty="0"/>
              <a:t>2</a:t>
            </a:r>
          </a:p>
          <a:p>
            <a:r>
              <a:rPr lang="en-US" sz="4000" dirty="0"/>
              <a:t>∂</a:t>
            </a:r>
            <a:r>
              <a:rPr lang="en-US" sz="4000" dirty="0">
                <a:sym typeface="Symbol" charset="2"/>
              </a:rPr>
              <a:t>/</a:t>
            </a:r>
            <a:r>
              <a:rPr lang="en-US" sz="4000" dirty="0"/>
              <a:t>∂b</a:t>
            </a:r>
          </a:p>
          <a:p>
            <a:r>
              <a:rPr lang="en-US" sz="4000" dirty="0">
                <a:sym typeface="Symbol" charset="2"/>
              </a:rPr>
              <a:t>	=</a:t>
            </a:r>
            <a:r>
              <a:rPr lang="en-US" sz="4000" dirty="0"/>
              <a:t>2X'(y-</a:t>
            </a:r>
            <a:r>
              <a:rPr lang="en-US" sz="4000" dirty="0" err="1"/>
              <a:t>Xb</a:t>
            </a:r>
            <a:r>
              <a:rPr lang="en-US" sz="4000" dirty="0"/>
              <a:t>)</a:t>
            </a:r>
          </a:p>
          <a:p>
            <a:r>
              <a:rPr lang="en-US" sz="4000" dirty="0"/>
              <a:t>	=2X'y-2X'Xb=0</a:t>
            </a:r>
          </a:p>
          <a:p>
            <a:r>
              <a:rPr lang="en-US" sz="4000" dirty="0" err="1"/>
              <a:t>X'Xb</a:t>
            </a:r>
            <a:r>
              <a:rPr lang="en-US" sz="4000" dirty="0"/>
              <a:t>=</a:t>
            </a:r>
            <a:r>
              <a:rPr lang="en-US" sz="4000" dirty="0" err="1"/>
              <a:t>X'y</a:t>
            </a:r>
            <a:endParaRPr lang="en-US" sz="4000" dirty="0"/>
          </a:p>
          <a:p>
            <a:r>
              <a:rPr lang="en-US" sz="4000" i="1" dirty="0"/>
              <a:t>b</a:t>
            </a:r>
            <a:r>
              <a:rPr lang="en-US" sz="4000" dirty="0"/>
              <a:t>=[X'X]</a:t>
            </a:r>
            <a:r>
              <a:rPr lang="en-US" sz="4000" baseline="30000" dirty="0"/>
              <a:t>-1</a:t>
            </a:r>
            <a:r>
              <a:rPr lang="en-US" sz="4000" dirty="0"/>
              <a:t>[X'Y]</a:t>
            </a:r>
            <a:endParaRPr lang="en-US" sz="4000" baseline="30000" dirty="0"/>
          </a:p>
          <a:p>
            <a:endParaRPr lang="en-US" sz="4000" baseline="30000" dirty="0"/>
          </a:p>
        </p:txBody>
      </p:sp>
    </p:spTree>
    <p:extLst>
      <p:ext uri="{BB962C8B-B14F-4D97-AF65-F5344CB8AC3E}">
        <p14:creationId xmlns:p14="http://schemas.microsoft.com/office/powerpoint/2010/main" val="2263016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Statistical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81200" y="1641541"/>
                <a:ext cx="1499000" cy="5188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charset="0"/>
                            </a:rPr>
                            <m:t>𝑦</m:t>
                          </m:r>
                        </m:e>
                      </m:acc>
                      <m:r>
                        <a:rPr lang="en-US" sz="3200" i="1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charset="0"/>
                            </a:rPr>
                            <m:t>𝑋</m:t>
                          </m:r>
                        </m:e>
                        <m:sup>
                          <m:r>
                            <a:rPr lang="en-US" sz="3200" i="1">
                              <a:latin typeface="Cambria Math" charset="0"/>
                            </a:rPr>
                            <m:t>′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641541"/>
                <a:ext cx="1499000" cy="518860"/>
              </a:xfrm>
              <a:prstGeom prst="rect">
                <a:avLst/>
              </a:prstGeom>
              <a:blipFill>
                <a:blip r:embed="rId2"/>
                <a:stretch>
                  <a:fillRect l="-6780" t="-19048" r="-5085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61368" y="3489710"/>
                <a:ext cx="3797065" cy="560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</a:rPr>
                        <m:t>𝑉𝑎𝑟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sz="3200" i="1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 charset="0"/>
                            </a:rPr>
                            <m:t>−1</m:t>
                          </m:r>
                        </m:sup>
                      </m:sSup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i="1">
                              <a:latin typeface="Cambria Math" charset="0"/>
                            </a:rPr>
                            <m:t>𝑒</m:t>
                          </m:r>
                        </m:sub>
                        <m:sup>
                          <m:r>
                            <a:rPr lang="en-US" sz="32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368" y="3489710"/>
                <a:ext cx="3797065" cy="560090"/>
              </a:xfrm>
              <a:prstGeom prst="rect">
                <a:avLst/>
              </a:prstGeom>
              <a:blipFill>
                <a:blip r:embed="rId3"/>
                <a:stretch>
                  <a:fillRect l="-1000" t="-17778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81200" y="2578835"/>
                <a:ext cx="425007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i="1">
                              <a:latin typeface="Cambria Math" charset="0"/>
                            </a:rPr>
                            <m:t>𝑒</m:t>
                          </m:r>
                        </m:sub>
                        <m:sup>
                          <m:r>
                            <a:rPr lang="en-US" sz="32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3200" i="1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lang="en-US" sz="3200" i="1">
                                  <a:latin typeface="Cambria Math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 charset="0"/>
                            </a:rPr>
                            <m:t>′</m:t>
                          </m:r>
                        </m:sup>
                      </m:sSup>
                      <m:r>
                        <a:rPr lang="en-US" sz="3200" i="1">
                          <a:latin typeface="Cambria Math" charset="0"/>
                        </a:rPr>
                        <m:t>(</m:t>
                      </m:r>
                      <m:r>
                        <a:rPr lang="en-US" sz="3200" i="1">
                          <a:latin typeface="Cambria Math" charset="0"/>
                        </a:rPr>
                        <m:t>𝑦</m:t>
                      </m:r>
                      <m:r>
                        <a:rPr lang="en-US" sz="3200" i="1">
                          <a:latin typeface="Cambria Math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charset="0"/>
                            </a:rPr>
                            <m:t>𝑦</m:t>
                          </m:r>
                        </m:e>
                      </m:acc>
                      <m:r>
                        <a:rPr lang="en-US" sz="3200" i="1">
                          <a:latin typeface="Cambria Math" charset="0"/>
                        </a:rPr>
                        <m:t>)/</m:t>
                      </m:r>
                      <m:r>
                        <a:rPr lang="en-US" sz="3200" i="1">
                          <a:latin typeface="Cambria Math" charset="0"/>
                        </a:rPr>
                        <m:t>𝑛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578835"/>
                <a:ext cx="4250074" cy="492443"/>
              </a:xfrm>
              <a:prstGeom prst="rect">
                <a:avLst/>
              </a:prstGeom>
              <a:blipFill>
                <a:blip r:embed="rId4"/>
                <a:stretch>
                  <a:fillRect l="-896" t="-20000" r="-299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48037" y="4246824"/>
                <a:ext cx="2825325" cy="10021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</a:rPr>
                        <m:t>𝑡</m:t>
                      </m:r>
                      <m:r>
                        <a:rPr lang="en-US" sz="3200" i="1">
                          <a:latin typeface="Cambria Math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charset="0"/>
                            </a:rPr>
                            <m:t>𝑏</m:t>
                          </m:r>
                        </m:e>
                      </m:acc>
                      <m:r>
                        <a:rPr lang="en-US" sz="3200" i="1">
                          <a:latin typeface="Cambria Math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>
                              <a:latin typeface="Cambria Math" charset="0"/>
                            </a:rPr>
                            <m:t>𝑉𝑎𝑟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d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037" y="4246824"/>
                <a:ext cx="2825325" cy="1002134"/>
              </a:xfrm>
              <a:prstGeom prst="rect">
                <a:avLst/>
              </a:prstGeom>
              <a:blipFill>
                <a:blip r:embed="rId5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05252" y="4501670"/>
                <a:ext cx="185204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</a:rPr>
                        <m:t>~</m:t>
                      </m:r>
                      <m:r>
                        <a:rPr lang="en-US" sz="3200" i="1">
                          <a:latin typeface="Cambria Math" charset="0"/>
                        </a:rPr>
                        <m:t>𝑡</m:t>
                      </m:r>
                      <m:r>
                        <a:rPr lang="en-US" sz="3200" i="1">
                          <a:latin typeface="Cambria Math" charset="0"/>
                        </a:rPr>
                        <m:t>(</m:t>
                      </m:r>
                      <m:r>
                        <a:rPr lang="en-US" sz="3200" i="1">
                          <a:latin typeface="Cambria Math" charset="0"/>
                        </a:rPr>
                        <m:t>𝑛</m:t>
                      </m:r>
                      <m:r>
                        <a:rPr lang="en-US" sz="3200" i="1">
                          <a:latin typeface="Cambria Math" charset="0"/>
                        </a:rPr>
                        <m:t>−1)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252" y="4501670"/>
                <a:ext cx="1852045" cy="492443"/>
              </a:xfrm>
              <a:prstGeom prst="rect">
                <a:avLst/>
              </a:prstGeom>
              <a:blipFill>
                <a:blip r:embed="rId6"/>
                <a:stretch>
                  <a:fillRect l="-1361" r="-6803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679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GLM (Conceptual)</a:t>
            </a:r>
          </a:p>
        </p:txBody>
      </p:sp>
      <p:sp>
        <p:nvSpPr>
          <p:cNvPr id="37890" name="TextBox 3"/>
          <p:cNvSpPr txBox="1">
            <a:spLocks noChangeArrowheads="1"/>
          </p:cNvSpPr>
          <p:nvPr/>
        </p:nvSpPr>
        <p:spPr bwMode="auto">
          <a:xfrm>
            <a:off x="4495800" y="1447800"/>
            <a:ext cx="4267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Phenotype on individuals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4343400" y="2571751"/>
            <a:ext cx="190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</a:rPr>
              <a:t>Population </a:t>
            </a:r>
          </a:p>
          <a:p>
            <a:pPr algn="ctr" eaLnBrk="1" hangingPunct="1"/>
            <a:r>
              <a:rPr lang="en-US">
                <a:solidFill>
                  <a:srgbClr val="FF0000"/>
                </a:solidFill>
              </a:rPr>
              <a:t>structure</a:t>
            </a:r>
          </a:p>
        </p:txBody>
      </p:sp>
      <p:cxnSp>
        <p:nvCxnSpPr>
          <p:cNvPr id="37892" name="Straight Arrow Connector 8"/>
          <p:cNvCxnSpPr>
            <a:cxnSpLocks noChangeShapeType="1"/>
          </p:cNvCxnSpPr>
          <p:nvPr/>
        </p:nvCxnSpPr>
        <p:spPr bwMode="auto">
          <a:xfrm rot="10800000" flipV="1">
            <a:off x="5334000" y="1962150"/>
            <a:ext cx="1143000" cy="533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7893" name="TextBox 12"/>
          <p:cNvSpPr txBox="1">
            <a:spLocks noChangeArrowheads="1"/>
          </p:cNvSpPr>
          <p:nvPr/>
        </p:nvSpPr>
        <p:spPr bwMode="auto">
          <a:xfrm>
            <a:off x="1676400" y="4248151"/>
            <a:ext cx="731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/>
              <a:t>y = SNP + </a:t>
            </a:r>
            <a:r>
              <a:rPr lang="en-US" sz="3600" dirty="0">
                <a:solidFill>
                  <a:srgbClr val="FF0000"/>
                </a:solidFill>
              </a:rPr>
              <a:t>Q (or PCs)</a:t>
            </a:r>
            <a:r>
              <a:rPr lang="en-US" sz="3600" dirty="0"/>
              <a:t> + </a:t>
            </a:r>
          </a:p>
        </p:txBody>
      </p:sp>
      <p:sp>
        <p:nvSpPr>
          <p:cNvPr id="37894" name="TextBox 13"/>
          <p:cNvSpPr txBox="1">
            <a:spLocks noChangeArrowheads="1"/>
          </p:cNvSpPr>
          <p:nvPr/>
        </p:nvSpPr>
        <p:spPr bwMode="auto">
          <a:xfrm>
            <a:off x="4267200" y="4800601"/>
            <a:ext cx="320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(fixed effect)</a:t>
            </a:r>
          </a:p>
        </p:txBody>
      </p:sp>
      <p:sp>
        <p:nvSpPr>
          <p:cNvPr id="37895" name="TextBox 15"/>
          <p:cNvSpPr txBox="1">
            <a:spLocks noChangeArrowheads="1"/>
          </p:cNvSpPr>
          <p:nvPr/>
        </p:nvSpPr>
        <p:spPr bwMode="auto">
          <a:xfrm>
            <a:off x="2743200" y="5257801"/>
            <a:ext cx="396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General Linear Model (GLM)</a:t>
            </a:r>
          </a:p>
        </p:txBody>
      </p:sp>
      <p:cxnSp>
        <p:nvCxnSpPr>
          <p:cNvPr id="37896" name="Straight Arrow Connector 16"/>
          <p:cNvCxnSpPr>
            <a:cxnSpLocks noChangeShapeType="1"/>
          </p:cNvCxnSpPr>
          <p:nvPr/>
        </p:nvCxnSpPr>
        <p:spPr bwMode="auto">
          <a:xfrm rot="10800000">
            <a:off x="1828800" y="5257800"/>
            <a:ext cx="50292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897" name="Straight Arrow Connector 19"/>
          <p:cNvCxnSpPr>
            <a:cxnSpLocks noChangeShapeType="1"/>
          </p:cNvCxnSpPr>
          <p:nvPr/>
        </p:nvCxnSpPr>
        <p:spPr bwMode="auto">
          <a:xfrm rot="5400000">
            <a:off x="4838701" y="3905251"/>
            <a:ext cx="838200" cy="31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7898" name="Straight Arrow Connector 24"/>
          <p:cNvCxnSpPr>
            <a:cxnSpLocks noChangeShapeType="1"/>
          </p:cNvCxnSpPr>
          <p:nvPr/>
        </p:nvCxnSpPr>
        <p:spPr bwMode="auto">
          <a:xfrm rot="5400000">
            <a:off x="8686800" y="2952750"/>
            <a:ext cx="2592388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7899" name="Straight Arrow Connector 27"/>
          <p:cNvCxnSpPr>
            <a:cxnSpLocks noChangeShapeType="1"/>
            <a:endCxn id="37890" idx="3"/>
          </p:cNvCxnSpPr>
          <p:nvPr/>
        </p:nvCxnSpPr>
        <p:spPr bwMode="auto">
          <a:xfrm flipH="1">
            <a:off x="8763000" y="1658939"/>
            <a:ext cx="1219200" cy="2698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37900" name="Straight Arrow Connector 25"/>
          <p:cNvCxnSpPr>
            <a:cxnSpLocks noChangeShapeType="1"/>
          </p:cNvCxnSpPr>
          <p:nvPr/>
        </p:nvCxnSpPr>
        <p:spPr bwMode="auto">
          <a:xfrm>
            <a:off x="3352800" y="1676400"/>
            <a:ext cx="0" cy="257333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7901" name="Straight Arrow Connector 26"/>
          <p:cNvCxnSpPr>
            <a:cxnSpLocks noChangeShapeType="1"/>
            <a:stCxn id="37890" idx="1"/>
          </p:cNvCxnSpPr>
          <p:nvPr/>
        </p:nvCxnSpPr>
        <p:spPr bwMode="auto">
          <a:xfrm flipH="1" flipV="1">
            <a:off x="3352800" y="1676401"/>
            <a:ext cx="1143000" cy="9525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sp>
        <p:nvSpPr>
          <p:cNvPr id="37902" name="TextBox 34"/>
          <p:cNvSpPr txBox="1">
            <a:spLocks noChangeArrowheads="1"/>
          </p:cNvSpPr>
          <p:nvPr/>
        </p:nvSpPr>
        <p:spPr bwMode="auto">
          <a:xfrm>
            <a:off x="1752600" y="4800601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(fixed effect)</a:t>
            </a:r>
          </a:p>
        </p:txBody>
      </p:sp>
      <p:sp>
        <p:nvSpPr>
          <p:cNvPr id="37903" name="TextBox 22"/>
          <p:cNvSpPr txBox="1">
            <a:spLocks noChangeArrowheads="1"/>
          </p:cNvSpPr>
          <p:nvPr/>
        </p:nvSpPr>
        <p:spPr bwMode="auto">
          <a:xfrm>
            <a:off x="9525000" y="4267201"/>
            <a:ext cx="91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417459521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5632" y="1690688"/>
            <a:ext cx="10436351" cy="2178770"/>
          </a:xfrm>
        </p:spPr>
        <p:txBody>
          <a:bodyPr>
            <a:normAutofit/>
          </a:bodyPr>
          <a:lstStyle/>
          <a:p>
            <a:r>
              <a:rPr lang="en-US" sz="3600" dirty="0"/>
              <a:t>More parameters than observations</a:t>
            </a:r>
          </a:p>
          <a:p>
            <a:r>
              <a:rPr lang="en-US" sz="3600" dirty="0"/>
              <a:t>Residuals are always zero due to over model fitting</a:t>
            </a:r>
          </a:p>
          <a:p>
            <a:r>
              <a:rPr lang="en-US" sz="3600" dirty="0"/>
              <a:t>Needs new rules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Minimize residual does not work for adding individuals' effects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354" t="7993" b="14344"/>
          <a:stretch/>
        </p:blipFill>
        <p:spPr>
          <a:xfrm>
            <a:off x="3572718" y="3869458"/>
            <a:ext cx="5046563" cy="22584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9302188" y="5751687"/>
            <a:ext cx="335666" cy="376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9266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53896" y="1325563"/>
            <a:ext cx="9284207" cy="3450696"/>
          </a:xfrm>
        </p:spPr>
        <p:txBody>
          <a:bodyPr>
            <a:noAutofit/>
          </a:bodyPr>
          <a:lstStyle/>
          <a:p>
            <a:r>
              <a:rPr lang="en-US" sz="3600" dirty="0"/>
              <a:t>Do not minimize residual only</a:t>
            </a:r>
          </a:p>
          <a:p>
            <a:r>
              <a:rPr lang="en-US" sz="3600" dirty="0"/>
              <a:t>Free individual effects</a:t>
            </a:r>
          </a:p>
          <a:p>
            <a:r>
              <a:rPr lang="en-US" sz="3600" dirty="0"/>
              <a:t>Only regulate the features for the population where they from: means (0) and variances</a:t>
            </a:r>
          </a:p>
          <a:p>
            <a:r>
              <a:rPr lang="en-US" sz="3600" dirty="0"/>
              <a:t>Optimize variances according to kinship and observation to maximize the likelihood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New rules</a:t>
            </a:r>
          </a:p>
        </p:txBody>
      </p:sp>
    </p:spTree>
    <p:extLst>
      <p:ext uri="{BB962C8B-B14F-4D97-AF65-F5344CB8AC3E}">
        <p14:creationId xmlns:p14="http://schemas.microsoft.com/office/powerpoint/2010/main" val="403341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</TotalTime>
  <Words>874</Words>
  <Application>Microsoft Macintosh PowerPoint</Application>
  <PresentationFormat>Widescreen</PresentationFormat>
  <Paragraphs>194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Candara</vt:lpstr>
      <vt:lpstr>Constantia</vt:lpstr>
      <vt:lpstr>Symbol</vt:lpstr>
      <vt:lpstr>Verdana</vt:lpstr>
      <vt:lpstr>Wingdings</vt:lpstr>
      <vt:lpstr>Office Theme</vt:lpstr>
      <vt:lpstr>Statistical Genomics</vt:lpstr>
      <vt:lpstr>Outline</vt:lpstr>
      <vt:lpstr>More covariates</vt:lpstr>
      <vt:lpstr>Recall for linear model</vt:lpstr>
      <vt:lpstr>Optimization to minimize residual</vt:lpstr>
      <vt:lpstr>Statistical test</vt:lpstr>
      <vt:lpstr>GLM (Conceptual)</vt:lpstr>
      <vt:lpstr>Minimize residual does not work for adding individuals' effects</vt:lpstr>
      <vt:lpstr>New rules</vt:lpstr>
      <vt:lpstr>MLM for GWAS</vt:lpstr>
      <vt:lpstr>Fixed vs. Random Effects</vt:lpstr>
      <vt:lpstr>Mixed Linear Model (MLM)</vt:lpstr>
      <vt:lpstr>Mixed Model Equation</vt:lpstr>
      <vt:lpstr>Mixed Model Equation</vt:lpstr>
      <vt:lpstr>Simulation with GAPIT</vt:lpstr>
      <vt:lpstr>MLM</vt:lpstr>
      <vt:lpstr>GLM</vt:lpstr>
      <vt:lpstr>t Test</vt:lpstr>
      <vt:lpstr>Multiple models</vt:lpstr>
      <vt:lpstr>GAPIT Output</vt:lpstr>
      <vt:lpstr>Phenotype</vt:lpstr>
      <vt:lpstr>PCA</vt:lpstr>
      <vt:lpstr>MAF and Heterozygosity</vt:lpstr>
      <vt:lpstr>MAF and Heterozygosity</vt:lpstr>
      <vt:lpstr>Marker density and LD</vt:lpstr>
      <vt:lpstr>Kinship</vt:lpstr>
      <vt:lpstr>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109</cp:revision>
  <dcterms:created xsi:type="dcterms:W3CDTF">2020-01-18T23:14:17Z</dcterms:created>
  <dcterms:modified xsi:type="dcterms:W3CDTF">2023-02-28T04:50:31Z</dcterms:modified>
</cp:coreProperties>
</file>