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7"/>
  </p:notesMasterIdLst>
  <p:sldIdLst>
    <p:sldId id="307" r:id="rId2"/>
    <p:sldId id="341" r:id="rId3"/>
    <p:sldId id="363" r:id="rId4"/>
    <p:sldId id="364" r:id="rId5"/>
    <p:sldId id="390" r:id="rId6"/>
    <p:sldId id="365" r:id="rId7"/>
    <p:sldId id="378" r:id="rId8"/>
    <p:sldId id="377" r:id="rId9"/>
    <p:sldId id="366" r:id="rId10"/>
    <p:sldId id="367" r:id="rId11"/>
    <p:sldId id="375" r:id="rId12"/>
    <p:sldId id="381" r:id="rId13"/>
    <p:sldId id="368" r:id="rId14"/>
    <p:sldId id="371" r:id="rId15"/>
    <p:sldId id="369" r:id="rId16"/>
    <p:sldId id="370" r:id="rId17"/>
    <p:sldId id="373" r:id="rId18"/>
    <p:sldId id="361" r:id="rId19"/>
    <p:sldId id="374" r:id="rId20"/>
    <p:sldId id="385" r:id="rId21"/>
    <p:sldId id="386" r:id="rId22"/>
    <p:sldId id="387" r:id="rId23"/>
    <p:sldId id="372" r:id="rId24"/>
    <p:sldId id="388" r:id="rId25"/>
    <p:sldId id="3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62"/>
    <p:restoredTop sz="81536"/>
  </p:normalViewPr>
  <p:slideViewPr>
    <p:cSldViewPr snapToGrid="0" snapToObjects="1">
      <p:cViewPr varScale="1">
        <p:scale>
          <a:sx n="110" d="100"/>
          <a:sy n="110" d="100"/>
        </p:scale>
        <p:origin x="1792" y="1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3/2/23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3/2/23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3/2/23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3/2/23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3/2/23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206149" y="3109354"/>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a:solidFill>
                  <a:schemeClr val="bg2">
                    <a:lumMod val="50000"/>
                  </a:schemeClr>
                </a:solidFill>
              </a:rPr>
              <a:t>Likelihood </a:t>
            </a:r>
            <a:r>
              <a:rPr lang="en-US" sz="2800" b="1" dirty="0">
                <a:solidFill>
                  <a:schemeClr val="bg2">
                    <a:lumMod val="50000"/>
                  </a:schemeClr>
                </a:solidFill>
              </a:rPr>
              <a:t>and Estimates of Variances</a:t>
            </a: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003300"/>
          </a:xfrm>
        </p:spPr>
        <p:txBody>
          <a:bodyPr>
            <a:noAutofit/>
          </a:bodyPr>
          <a:lstStyle/>
          <a:p>
            <a:pPr algn="ctr"/>
            <a:r>
              <a:rPr lang="en-US" sz="4000" b="1" dirty="0">
                <a:solidFill>
                  <a:schemeClr val="accent1"/>
                </a:solidFill>
                <a:latin typeface="+mn-lt"/>
              </a:rPr>
              <a:t>Density function of </a:t>
            </a:r>
            <a:r>
              <a:rPr lang="en-US" sz="4000" b="1" dirty="0" err="1">
                <a:solidFill>
                  <a:schemeClr val="accent1"/>
                </a:solidFill>
                <a:latin typeface="+mn-lt"/>
              </a:rPr>
              <a:t>uni-variate</a:t>
            </a:r>
            <a:r>
              <a:rPr lang="en-US" sz="4000" b="1" dirty="0">
                <a:solidFill>
                  <a:schemeClr val="accent1"/>
                </a:solidFill>
                <a:latin typeface="+mn-lt"/>
              </a:rPr>
              <a:t> normal distribution</a:t>
            </a:r>
          </a:p>
        </p:txBody>
      </p:sp>
      <p:sp>
        <p:nvSpPr>
          <p:cNvPr id="2" name="Rectangle 1"/>
          <p:cNvSpPr/>
          <p:nvPr/>
        </p:nvSpPr>
        <p:spPr>
          <a:xfrm>
            <a:off x="1791277" y="3893922"/>
            <a:ext cx="8520546" cy="2062103"/>
          </a:xfrm>
          <a:prstGeom prst="rect">
            <a:avLst/>
          </a:prstGeom>
        </p:spPr>
        <p:txBody>
          <a:bodyPr wrap="square">
            <a:spAutoFit/>
          </a:bodyPr>
          <a:lstStyle/>
          <a:p>
            <a:r>
              <a:rPr lang="en-US" sz="3200" dirty="0" err="1">
                <a:solidFill>
                  <a:srgbClr val="000000"/>
                </a:solidFill>
                <a:latin typeface="Candara" charset="0"/>
              </a:rPr>
              <a:t>dnorm</a:t>
            </a:r>
            <a:r>
              <a:rPr lang="en-US" sz="3200" dirty="0" err="1">
                <a:solidFill>
                  <a:srgbClr val="FF0000"/>
                </a:solidFill>
                <a:latin typeface="Candara" charset="0"/>
              </a:rPr>
              <a:t>al</a:t>
            </a:r>
            <a:r>
              <a:rPr lang="en-US" sz="3200" dirty="0">
                <a:solidFill>
                  <a:srgbClr val="060087"/>
                </a:solidFill>
                <a:latin typeface="Candara" charset="0"/>
              </a:rPr>
              <a:t>=</a:t>
            </a:r>
            <a:r>
              <a:rPr lang="en-US" sz="3200" dirty="0">
                <a:solidFill>
                  <a:srgbClr val="B5760C"/>
                </a:solidFill>
                <a:latin typeface="Candara" charset="0"/>
              </a:rPr>
              <a:t>function</a:t>
            </a:r>
            <a:r>
              <a:rPr lang="en-US" sz="3200" dirty="0">
                <a:solidFill>
                  <a:srgbClr val="060087"/>
                </a:solidFill>
                <a:latin typeface="Candara" charset="0"/>
              </a:rPr>
              <a:t>(</a:t>
            </a:r>
            <a:r>
              <a:rPr lang="en-US" sz="3200" dirty="0">
                <a:solidFill>
                  <a:srgbClr val="000000"/>
                </a:solidFill>
                <a:latin typeface="Candara" charset="0"/>
              </a:rPr>
              <a:t>x</a:t>
            </a:r>
            <a:r>
              <a:rPr lang="en-US" sz="3200" dirty="0">
                <a:solidFill>
                  <a:srgbClr val="060087"/>
                </a:solidFill>
                <a:latin typeface="Candara" charset="0"/>
              </a:rPr>
              <a:t>=</a:t>
            </a:r>
            <a:r>
              <a:rPr lang="en-US" sz="3200" dirty="0">
                <a:solidFill>
                  <a:srgbClr val="0B4213"/>
                </a:solidFill>
                <a:latin typeface="Candara" charset="0"/>
              </a:rPr>
              <a:t>0</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B4213"/>
                </a:solidFill>
                <a:latin typeface="Candara" charset="0"/>
              </a:rPr>
              <a:t>0</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r>
              <a:rPr lang="en-US" sz="3200" dirty="0">
                <a:solidFill>
                  <a:srgbClr val="0B4213"/>
                </a:solidFill>
                <a:latin typeface="Candara" charset="0"/>
              </a:rPr>
              <a:t>1</a:t>
            </a:r>
            <a:r>
              <a:rPr lang="en-US" sz="3200" dirty="0">
                <a:solidFill>
                  <a:srgbClr val="060087"/>
                </a:solidFill>
                <a:latin typeface="Candara" charset="0"/>
              </a:rPr>
              <a:t>){</a:t>
            </a:r>
          </a:p>
          <a:p>
            <a:r>
              <a:rPr lang="en-US" sz="3200" dirty="0">
                <a:solidFill>
                  <a:srgbClr val="060087"/>
                </a:solidFill>
                <a:latin typeface="Candara" charset="0"/>
              </a:rPr>
              <a:t>  </a:t>
            </a:r>
            <a:r>
              <a:rPr lang="en-US" sz="3200" dirty="0">
                <a:solidFill>
                  <a:srgbClr val="000000"/>
                </a:solidFill>
                <a:latin typeface="Candara" charset="0"/>
              </a:rPr>
              <a:t>p</a:t>
            </a:r>
            <a:r>
              <a:rPr lang="en-US" sz="3200" dirty="0">
                <a:solidFill>
                  <a:srgbClr val="060087"/>
                </a:solidFill>
                <a:latin typeface="Candara" charset="0"/>
              </a:rPr>
              <a:t>=</a:t>
            </a:r>
            <a:r>
              <a:rPr lang="en-US" sz="3200" dirty="0">
                <a:solidFill>
                  <a:srgbClr val="0B4213"/>
                </a:solidFill>
                <a:latin typeface="Candara" charset="0"/>
              </a:rPr>
              <a:t>1</a:t>
            </a:r>
            <a:r>
              <a:rPr lang="en-US" sz="3200" dirty="0">
                <a:solidFill>
                  <a:srgbClr val="060087"/>
                </a:solidFill>
                <a:latin typeface="Candara" charset="0"/>
              </a:rPr>
              <a:t>/(</a:t>
            </a:r>
            <a:r>
              <a:rPr lang="en-US" sz="3200" dirty="0" err="1">
                <a:solidFill>
                  <a:srgbClr val="060087"/>
                </a:solidFill>
                <a:latin typeface="Candara" charset="0"/>
              </a:rPr>
              <a:t>sqrt</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00000"/>
                </a:solidFill>
                <a:latin typeface="Candara" charset="0"/>
              </a:rPr>
              <a:t>pi</a:t>
            </a:r>
            <a:r>
              <a:rPr lang="en-US" sz="3200" dirty="0">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r>
              <a:rPr lang="en-US" sz="3200" dirty="0" err="1">
                <a:solidFill>
                  <a:srgbClr val="060087"/>
                </a:solidFill>
                <a:latin typeface="Candara" charset="0"/>
              </a:rPr>
              <a:t>exp</a:t>
            </a:r>
            <a:r>
              <a:rPr lang="en-US" sz="3200" dirty="0">
                <a:solidFill>
                  <a:srgbClr val="060087"/>
                </a:solidFill>
                <a:latin typeface="Candara" charset="0"/>
              </a:rPr>
              <a:t>(-(</a:t>
            </a:r>
            <a:r>
              <a:rPr lang="en-US" sz="3200" dirty="0">
                <a:solidFill>
                  <a:srgbClr val="000000"/>
                </a:solidFill>
                <a:latin typeface="Candara" charset="0"/>
              </a:rPr>
              <a:t>x</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p>
          <a:p>
            <a:r>
              <a:rPr lang="en-US" sz="3200" dirty="0">
                <a:solidFill>
                  <a:srgbClr val="060087"/>
                </a:solidFill>
                <a:latin typeface="Candara" charset="0"/>
              </a:rPr>
              <a:t>  return(</a:t>
            </a:r>
            <a:r>
              <a:rPr lang="en-US" sz="3200" dirty="0">
                <a:solidFill>
                  <a:srgbClr val="000000"/>
                </a:solidFill>
                <a:latin typeface="Candara" charset="0"/>
              </a:rPr>
              <a:t>p</a:t>
            </a:r>
            <a:r>
              <a:rPr lang="en-US" sz="3200" dirty="0">
                <a:solidFill>
                  <a:srgbClr val="060087"/>
                </a:solidFill>
                <a:latin typeface="Candara" charset="0"/>
              </a:rPr>
              <a:t>)</a:t>
            </a:r>
          </a:p>
          <a:p>
            <a:r>
              <a:rPr lang="en-US" sz="3200" dirty="0">
                <a:solidFill>
                  <a:srgbClr val="060087"/>
                </a:solidFill>
                <a:latin typeface="Candara" charset="0"/>
              </a:rPr>
              <a:t>}</a:t>
            </a:r>
            <a:endParaRPr lang="en-US" sz="3200" dirty="0"/>
          </a:p>
        </p:txBody>
      </p:sp>
      <mc:AlternateContent xmlns:mc="http://schemas.openxmlformats.org/markup-compatibility/2006">
        <mc:Choice xmlns:a14="http://schemas.microsoft.com/office/drawing/2010/main" Requires="a14">
          <p:sp>
            <p:nvSpPr>
              <p:cNvPr id="7" name="TextBox 6"/>
              <p:cNvSpPr txBox="1"/>
              <p:nvPr/>
            </p:nvSpPr>
            <p:spPr>
              <a:xfrm>
                <a:off x="2154613" y="2039813"/>
                <a:ext cx="7882774" cy="817596"/>
              </a:xfrm>
              <a:prstGeom prst="rect">
                <a:avLst/>
              </a:prstGeom>
              <a:noFill/>
            </p:spPr>
            <p:txBody>
              <a:bodyPr wrap="square" lIns="0" tIns="0" rIns="0" bIns="0" rtlCol="0">
                <a:spAutoFit/>
              </a:bodyPr>
              <a:lstStyle/>
              <a:p>
                <a:pPr algn="ctr"/>
                <a14:m>
                  <m:oMath xmlns:m="http://schemas.openxmlformats.org/officeDocument/2006/math">
                    <m:r>
                      <a:rPr lang="en-US" sz="3600" i="1">
                        <a:latin typeface="Cambria Math" charset="0"/>
                        <a:ea typeface="Cambria Math" charset="0"/>
                        <a:cs typeface="Cambria Math" charset="0"/>
                      </a:rPr>
                      <m:t>𝑓</m:t>
                    </m:r>
                    <m:r>
                      <a:rPr lang="en-US" sz="3600" i="1">
                        <a:latin typeface="Cambria Math" charset="0"/>
                        <a:ea typeface="Cambria Math" charset="0"/>
                        <a:cs typeface="Cambria Math" charset="0"/>
                      </a:rPr>
                      <m:t>(</m:t>
                    </m:r>
                    <m:r>
                      <a:rPr lang="en-US" sz="3600" i="1">
                        <a:latin typeface="Cambria Math" charset="0"/>
                        <a:ea typeface="Cambria Math" charset="0"/>
                        <a:cs typeface="Cambria Math" charset="0"/>
                      </a:rPr>
                      <m:t>𝑥</m:t>
                    </m:r>
                    <m:r>
                      <a:rPr lang="en-US" sz="3600" i="1">
                        <a:latin typeface="Cambria Math" charset="0"/>
                        <a:ea typeface="Cambria Math" charset="0"/>
                        <a:cs typeface="Cambria Math" charset="0"/>
                      </a:rPr>
                      <m:t>,</m:t>
                    </m:r>
                    <m:r>
                      <a:rPr lang="bg-BG" sz="3600" i="1">
                        <a:latin typeface="Cambria Math" charset="0"/>
                        <a:ea typeface="Cambria Math" charset="0"/>
                        <a:cs typeface="Cambria Math" charset="0"/>
                      </a:rPr>
                      <m:t>𝜇</m:t>
                    </m:r>
                    <m:r>
                      <a:rPr lang="en-US" sz="3600" i="1">
                        <a:latin typeface="Cambria Math" charset="0"/>
                        <a:ea typeface="Cambria Math" charset="0"/>
                        <a:cs typeface="Cambria Math" charset="0"/>
                      </a:rPr>
                      <m:t>,</m:t>
                    </m:r>
                    <m:sSup>
                      <m:sSupPr>
                        <m:ctrlPr>
                          <a:rPr lang="en-US" sz="3600" i="1">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𝜎</m:t>
                        </m:r>
                      </m:e>
                      <m:sup>
                        <m:r>
                          <a:rPr lang="en-US" sz="3600" i="1">
                            <a:latin typeface="Cambria Math" charset="0"/>
                            <a:ea typeface="Cambria Math" charset="0"/>
                            <a:cs typeface="Cambria Math" charset="0"/>
                          </a:rPr>
                          <m:t>2</m:t>
                        </m:r>
                      </m:sup>
                    </m:sSup>
                    <m:r>
                      <a:rPr lang="en-US" sz="3600" i="1">
                        <a:latin typeface="Cambria Math" charset="0"/>
                        <a:ea typeface="Cambria Math" charset="0"/>
                        <a:cs typeface="Cambria Math" charset="0"/>
                      </a:rPr>
                      <m:t>)=</m:t>
                    </m:r>
                    <m:f>
                      <m:fPr>
                        <m:ctrlPr>
                          <a:rPr lang="bg-BG" sz="3600" i="1">
                            <a:latin typeface="Cambria Math" panose="02040503050406030204" pitchFamily="18" charset="0"/>
                          </a:rPr>
                        </m:ctrlPr>
                      </m:fPr>
                      <m:num>
                        <m:r>
                          <a:rPr lang="en-US" sz="3600" i="1">
                            <a:latin typeface="Cambria Math" charset="0"/>
                          </a:rPr>
                          <m:t>1</m:t>
                        </m:r>
                      </m:num>
                      <m:den>
                        <m:rad>
                          <m:radPr>
                            <m:degHide m:val="on"/>
                            <m:ctrlPr>
                              <a:rPr lang="en-US" sz="3600" i="1">
                                <a:latin typeface="Cambria Math" panose="02040503050406030204" pitchFamily="18" charset="0"/>
                              </a:rPr>
                            </m:ctrlPr>
                          </m:radPr>
                          <m:deg/>
                          <m:e>
                            <m:r>
                              <a:rPr lang="en-US" sz="3600" i="1">
                                <a:latin typeface="Cambria Math" charset="0"/>
                              </a:rPr>
                              <m:t>2</m:t>
                            </m:r>
                            <m:r>
                              <a:rPr lang="en-US" sz="3600" i="1">
                                <a:latin typeface="Cambria Math" charset="0"/>
                                <a:ea typeface="Cambria Math" charset="0"/>
                                <a:cs typeface="Cambria Math" charset="0"/>
                              </a:rPr>
                              <m:t>𝜋</m:t>
                            </m:r>
                          </m:e>
                        </m:rad>
                        <m:r>
                          <a:rPr lang="en-US" sz="3600" i="1">
                            <a:latin typeface="Cambria Math" charset="0"/>
                            <a:ea typeface="Cambria Math" charset="0"/>
                            <a:cs typeface="Cambria Math" charset="0"/>
                          </a:rPr>
                          <m:t>𝜎</m:t>
                        </m:r>
                      </m:den>
                    </m:f>
                  </m:oMath>
                </a14:m>
                <a:r>
                  <a:rPr lang="en-US" sz="3600" dirty="0"/>
                  <a:t> exp(-</a:t>
                </a:r>
                <a14:m>
                  <m:oMath xmlns:m="http://schemas.openxmlformats.org/officeDocument/2006/math">
                    <m:f>
                      <m:fPr>
                        <m:ctrlPr>
                          <a:rPr lang="bg-BG" sz="3600" i="1">
                            <a:latin typeface="Cambria Math" panose="02040503050406030204" pitchFamily="18" charset="0"/>
                          </a:rPr>
                        </m:ctrlPr>
                      </m:fPr>
                      <m:num>
                        <m:r>
                          <a:rPr lang="en-US" sz="3600" i="1">
                            <a:latin typeface="Cambria Math" charset="0"/>
                          </a:rPr>
                          <m:t>1</m:t>
                        </m:r>
                      </m:num>
                      <m:den>
                        <m:r>
                          <a:rPr lang="en-US" sz="3600" i="1">
                            <a:latin typeface="Cambria Math" charset="0"/>
                          </a:rPr>
                          <m:t>2</m:t>
                        </m:r>
                        <m:sSup>
                          <m:sSupPr>
                            <m:ctrlPr>
                              <a:rPr lang="en-US" sz="3600" i="1">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𝜎</m:t>
                            </m:r>
                          </m:e>
                          <m:sup>
                            <m:r>
                              <a:rPr lang="en-US" sz="3600" i="1">
                                <a:latin typeface="Cambria Math" charset="0"/>
                                <a:ea typeface="Cambria Math" charset="0"/>
                                <a:cs typeface="Cambria Math" charset="0"/>
                              </a:rPr>
                              <m:t>2</m:t>
                            </m:r>
                          </m:sup>
                        </m:sSup>
                      </m:den>
                    </m:f>
                    <m:sSup>
                      <m:sSupPr>
                        <m:ctrlPr>
                          <a:rPr lang="en-US" sz="3600" i="1">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m:t>
                        </m:r>
                        <m:r>
                          <a:rPr lang="en-US" sz="3600" i="1">
                            <a:latin typeface="Cambria Math" charset="0"/>
                            <a:ea typeface="Cambria Math" charset="0"/>
                            <a:cs typeface="Cambria Math" charset="0"/>
                          </a:rPr>
                          <m:t>𝑥</m:t>
                        </m:r>
                        <m:r>
                          <a:rPr lang="en-US" sz="3600" i="1">
                            <a:latin typeface="Cambria Math" charset="0"/>
                            <a:ea typeface="Cambria Math" charset="0"/>
                            <a:cs typeface="Cambria Math" charset="0"/>
                          </a:rPr>
                          <m:t>−</m:t>
                        </m:r>
                        <m:r>
                          <a:rPr lang="bg-BG" sz="3600" i="1">
                            <a:latin typeface="Cambria Math" charset="0"/>
                            <a:ea typeface="Cambria Math" charset="0"/>
                            <a:cs typeface="Cambria Math" charset="0"/>
                          </a:rPr>
                          <m:t>𝜇</m:t>
                        </m:r>
                        <m:r>
                          <m:rPr>
                            <m:nor/>
                          </m:rPr>
                          <a:rPr lang="en-US" sz="3600" dirty="0"/>
                          <m:t>) </m:t>
                        </m:r>
                      </m:e>
                      <m:sup>
                        <m:r>
                          <a:rPr lang="en-US" sz="3600" i="1">
                            <a:latin typeface="Cambria Math" charset="0"/>
                            <a:ea typeface="Cambria Math" charset="0"/>
                            <a:cs typeface="Cambria Math" charset="0"/>
                          </a:rPr>
                          <m:t>2</m:t>
                        </m:r>
                      </m:sup>
                    </m:sSup>
                    <m:r>
                      <a:rPr lang="en-US" sz="3600" i="1">
                        <a:latin typeface="Cambria Math" charset="0"/>
                        <a:ea typeface="Cambria Math" charset="0"/>
                        <a:cs typeface="Cambria Math" charset="0"/>
                      </a:rPr>
                      <m:t>)</m:t>
                    </m:r>
                  </m:oMath>
                </a14:m>
                <a:endParaRPr lang="en-US" sz="3600" dirty="0"/>
              </a:p>
            </p:txBody>
          </p:sp>
        </mc:Choice>
        <mc:Fallback>
          <p:sp>
            <p:nvSpPr>
              <p:cNvPr id="7" name="TextBox 6"/>
              <p:cNvSpPr txBox="1">
                <a:spLocks noRot="1" noChangeAspect="1" noMove="1" noResize="1" noEditPoints="1" noAdjustHandles="1" noChangeArrowheads="1" noChangeShapeType="1" noTextEdit="1"/>
              </p:cNvSpPr>
              <p:nvPr/>
            </p:nvSpPr>
            <p:spPr>
              <a:xfrm>
                <a:off x="2154613" y="2039813"/>
                <a:ext cx="7882774" cy="817596"/>
              </a:xfrm>
              <a:prstGeom prst="rect">
                <a:avLst/>
              </a:prstGeom>
              <a:blipFill>
                <a:blip r:embed="rId2"/>
                <a:stretch>
                  <a:fillRect t="-3030" b="-13636"/>
                </a:stretch>
              </a:blipFill>
            </p:spPr>
            <p:txBody>
              <a:bodyPr/>
              <a:lstStyle/>
              <a:p>
                <a:r>
                  <a:rPr lang="en-US">
                    <a:noFill/>
                  </a:rPr>
                  <a:t> </a:t>
                </a:r>
              </a:p>
            </p:txBody>
          </p:sp>
        </mc:Fallback>
      </mc:AlternateContent>
    </p:spTree>
    <p:extLst>
      <p:ext uri="{BB962C8B-B14F-4D97-AF65-F5344CB8AC3E}">
        <p14:creationId xmlns:p14="http://schemas.microsoft.com/office/powerpoint/2010/main" val="217499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750300" cy="1003300"/>
          </a:xfrm>
        </p:spPr>
        <p:txBody>
          <a:bodyPr>
            <a:normAutofit/>
          </a:bodyPr>
          <a:lstStyle/>
          <a:p>
            <a:pPr algn="ctr"/>
            <a:r>
              <a:rPr lang="en-US" sz="4000" b="1" dirty="0">
                <a:solidFill>
                  <a:schemeClr val="accent1"/>
                </a:solidFill>
                <a:latin typeface="+mn-lt"/>
              </a:rPr>
              <a:t>Density function of normal distribution</a:t>
            </a:r>
          </a:p>
        </p:txBody>
      </p:sp>
      <p:sp>
        <p:nvSpPr>
          <p:cNvPr id="2" name="Rectangle 1"/>
          <p:cNvSpPr/>
          <p:nvPr/>
        </p:nvSpPr>
        <p:spPr>
          <a:xfrm>
            <a:off x="3152775" y="1929477"/>
            <a:ext cx="5797550" cy="2554545"/>
          </a:xfrm>
          <a:prstGeom prst="rect">
            <a:avLst/>
          </a:prstGeom>
        </p:spPr>
        <p:txBody>
          <a:bodyPr wrap="square">
            <a:spAutoFit/>
          </a:bodyPr>
          <a:lstStyle/>
          <a:p>
            <a:r>
              <a:rPr lang="is-IS" sz="3200" dirty="0">
                <a:solidFill>
                  <a:srgbClr val="000000"/>
                </a:solidFill>
                <a:latin typeface="Candara" charset="0"/>
              </a:rPr>
              <a:t>x</a:t>
            </a:r>
            <a:r>
              <a:rPr lang="is-IS" sz="3200" dirty="0">
                <a:solidFill>
                  <a:srgbClr val="060087"/>
                </a:solidFill>
                <a:latin typeface="Candara" charset="0"/>
              </a:rPr>
              <a:t>=c(</a:t>
            </a:r>
            <a:r>
              <a:rPr lang="is-IS" sz="3200" dirty="0">
                <a:solidFill>
                  <a:srgbClr val="0B4213"/>
                </a:solidFill>
                <a:latin typeface="Candara" charset="0"/>
              </a:rPr>
              <a:t>95</a:t>
            </a:r>
            <a:r>
              <a:rPr lang="is-IS" sz="3200" dirty="0">
                <a:solidFill>
                  <a:srgbClr val="060087"/>
                </a:solidFill>
                <a:latin typeface="Candara" charset="0"/>
              </a:rPr>
              <a:t>,</a:t>
            </a:r>
            <a:r>
              <a:rPr lang="is-IS" sz="3200" dirty="0">
                <a:solidFill>
                  <a:srgbClr val="0B4213"/>
                </a:solidFill>
                <a:latin typeface="Candara" charset="0"/>
              </a:rPr>
              <a:t>95</a:t>
            </a:r>
            <a:r>
              <a:rPr lang="is-IS" sz="3200" dirty="0">
                <a:solidFill>
                  <a:srgbClr val="060087"/>
                </a:solidFill>
                <a:latin typeface="Candara" charset="0"/>
              </a:rPr>
              <a:t>,</a:t>
            </a:r>
            <a:r>
              <a:rPr lang="is-IS" sz="3200" dirty="0">
                <a:solidFill>
                  <a:srgbClr val="0B4213"/>
                </a:solidFill>
                <a:latin typeface="Candara" charset="0"/>
              </a:rPr>
              <a:t>95</a:t>
            </a:r>
            <a:r>
              <a:rPr lang="is-IS" sz="3200" dirty="0">
                <a:solidFill>
                  <a:srgbClr val="060087"/>
                </a:solidFill>
                <a:latin typeface="Candara" charset="0"/>
              </a:rPr>
              <a:t>,</a:t>
            </a:r>
            <a:r>
              <a:rPr lang="is-IS" sz="3200" dirty="0">
                <a:solidFill>
                  <a:srgbClr val="0B4213"/>
                </a:solidFill>
                <a:latin typeface="Candara" charset="0"/>
              </a:rPr>
              <a:t>95</a:t>
            </a:r>
            <a:r>
              <a:rPr lang="is-IS" sz="3200" dirty="0">
                <a:solidFill>
                  <a:srgbClr val="060087"/>
                </a:solidFill>
                <a:latin typeface="Candara" charset="0"/>
              </a:rPr>
              <a:t>)</a:t>
            </a:r>
          </a:p>
          <a:p>
            <a:r>
              <a:rPr lang="is-IS" sz="3200" dirty="0">
                <a:solidFill>
                  <a:srgbClr val="000000"/>
                </a:solidFill>
                <a:latin typeface="Candara" charset="0"/>
              </a:rPr>
              <a:t>mean</a:t>
            </a:r>
            <a:r>
              <a:rPr lang="is-IS" sz="3200" dirty="0">
                <a:solidFill>
                  <a:srgbClr val="060087"/>
                </a:solidFill>
                <a:latin typeface="Candara" charset="0"/>
              </a:rPr>
              <a:t>=c(</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p>
          <a:p>
            <a:r>
              <a:rPr lang="is-IS" sz="3200" dirty="0">
                <a:solidFill>
                  <a:srgbClr val="000000"/>
                </a:solidFill>
                <a:latin typeface="Candara" charset="0"/>
              </a:rPr>
              <a:t>sd</a:t>
            </a:r>
            <a:r>
              <a:rPr lang="is-IS" sz="3200" dirty="0">
                <a:solidFill>
                  <a:srgbClr val="060087"/>
                </a:solidFill>
                <a:latin typeface="Candara" charset="0"/>
              </a:rPr>
              <a:t>=c(</a:t>
            </a:r>
            <a:r>
              <a:rPr lang="is-IS" sz="3200" dirty="0">
                <a:solidFill>
                  <a:srgbClr val="0B4213"/>
                </a:solidFill>
                <a:latin typeface="Candara" charset="0"/>
              </a:rPr>
              <a:t>1</a:t>
            </a:r>
            <a:r>
              <a:rPr lang="is-IS" sz="3200" dirty="0">
                <a:solidFill>
                  <a:srgbClr val="060087"/>
                </a:solidFill>
                <a:latin typeface="Candara" charset="0"/>
              </a:rPr>
              <a:t>,</a:t>
            </a:r>
            <a:r>
              <a:rPr lang="is-IS" sz="3200" dirty="0">
                <a:solidFill>
                  <a:srgbClr val="0B4213"/>
                </a:solidFill>
                <a:latin typeface="Candara" charset="0"/>
              </a:rPr>
              <a:t>2</a:t>
            </a:r>
            <a:r>
              <a:rPr lang="is-IS" sz="3200" dirty="0">
                <a:solidFill>
                  <a:srgbClr val="060087"/>
                </a:solidFill>
                <a:latin typeface="Candara" charset="0"/>
              </a:rPr>
              <a:t>,</a:t>
            </a:r>
            <a:r>
              <a:rPr lang="is-IS" sz="3200" dirty="0">
                <a:solidFill>
                  <a:srgbClr val="0B4213"/>
                </a:solidFill>
                <a:latin typeface="Candara" charset="0"/>
              </a:rPr>
              <a:t>5</a:t>
            </a:r>
            <a:r>
              <a:rPr lang="is-IS" sz="3200" dirty="0">
                <a:solidFill>
                  <a:srgbClr val="060087"/>
                </a:solidFill>
                <a:latin typeface="Candara" charset="0"/>
              </a:rPr>
              <a:t>,</a:t>
            </a:r>
            <a:r>
              <a:rPr lang="is-IS" sz="3200" dirty="0">
                <a:solidFill>
                  <a:srgbClr val="0B4213"/>
                </a:solidFill>
                <a:latin typeface="Candara" charset="0"/>
              </a:rPr>
              <a:t>10</a:t>
            </a:r>
            <a:r>
              <a:rPr lang="is-IS" sz="3200" dirty="0">
                <a:solidFill>
                  <a:srgbClr val="060087"/>
                </a:solidFill>
                <a:latin typeface="Candara" charset="0"/>
              </a:rPr>
              <a:t>)</a:t>
            </a:r>
          </a:p>
          <a:p>
            <a:r>
              <a:rPr lang="en-US" sz="3200" dirty="0" err="1">
                <a:solidFill>
                  <a:srgbClr val="060087"/>
                </a:solidFill>
                <a:latin typeface="Candara" charset="0"/>
              </a:rPr>
              <a:t>dnormal</a:t>
            </a:r>
            <a:r>
              <a:rPr lang="en-US" sz="3200" dirty="0">
                <a:solidFill>
                  <a:srgbClr val="060087"/>
                </a:solidFill>
                <a:latin typeface="Candara" charset="0"/>
              </a:rPr>
              <a:t>(</a:t>
            </a:r>
            <a:r>
              <a:rPr lang="en-US" sz="3200" dirty="0" err="1">
                <a:solidFill>
                  <a:srgbClr val="000000"/>
                </a:solidFill>
                <a:latin typeface="Candara" charset="0"/>
              </a:rPr>
              <a:t>x</a:t>
            </a:r>
            <a:r>
              <a:rPr lang="en-US" sz="3200" dirty="0" err="1">
                <a:solidFill>
                  <a:srgbClr val="060087"/>
                </a:solidFill>
                <a:latin typeface="Candara" charset="0"/>
              </a:rPr>
              <a:t>,</a:t>
            </a:r>
            <a:r>
              <a:rPr lang="en-US" sz="3200" dirty="0" err="1">
                <a:solidFill>
                  <a:srgbClr val="000000"/>
                </a:solidFill>
                <a:latin typeface="Candara" charset="0"/>
              </a:rPr>
              <a:t>mean</a:t>
            </a:r>
            <a:r>
              <a:rPr lang="en-US" sz="3200" dirty="0" err="1">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p>
          <a:p>
            <a:r>
              <a:rPr lang="en-US" sz="3200" dirty="0" err="1">
                <a:solidFill>
                  <a:srgbClr val="060087"/>
                </a:solidFill>
                <a:latin typeface="Candara" charset="0"/>
              </a:rPr>
              <a:t>dnorm</a:t>
            </a:r>
            <a:r>
              <a:rPr lang="en-US" sz="3200" dirty="0">
                <a:solidFill>
                  <a:srgbClr val="060087"/>
                </a:solidFill>
                <a:latin typeface="Candara" charset="0"/>
              </a:rPr>
              <a:t>(</a:t>
            </a:r>
            <a:r>
              <a:rPr lang="en-US" sz="3200" dirty="0" err="1">
                <a:solidFill>
                  <a:srgbClr val="000000"/>
                </a:solidFill>
                <a:latin typeface="Candara" charset="0"/>
              </a:rPr>
              <a:t>x</a:t>
            </a:r>
            <a:r>
              <a:rPr lang="en-US" sz="3200" dirty="0" err="1">
                <a:solidFill>
                  <a:srgbClr val="060087"/>
                </a:solidFill>
                <a:latin typeface="Candara" charset="0"/>
              </a:rPr>
              <a:t>,</a:t>
            </a:r>
            <a:r>
              <a:rPr lang="en-US" sz="3200" dirty="0" err="1">
                <a:solidFill>
                  <a:srgbClr val="000000"/>
                </a:solidFill>
                <a:latin typeface="Candara" charset="0"/>
              </a:rPr>
              <a:t>mean</a:t>
            </a:r>
            <a:r>
              <a:rPr lang="en-US" sz="3200" dirty="0" err="1">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5410200"/>
            <a:ext cx="7277100" cy="1244600"/>
          </a:xfrm>
          <a:prstGeom prst="rect">
            <a:avLst/>
          </a:prstGeom>
        </p:spPr>
      </p:pic>
      <p:sp>
        <p:nvSpPr>
          <p:cNvPr id="5" name="Oval 4"/>
          <p:cNvSpPr/>
          <p:nvPr/>
        </p:nvSpPr>
        <p:spPr>
          <a:xfrm>
            <a:off x="8064500" y="5410200"/>
            <a:ext cx="1854200" cy="1384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31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593" y="2124823"/>
            <a:ext cx="2806700" cy="2747433"/>
          </a:xfrm>
        </p:spPr>
        <p:txBody>
          <a:bodyPr>
            <a:noAutofit/>
          </a:bodyPr>
          <a:lstStyle/>
          <a:p>
            <a:pPr marL="457200" indent="-457200">
              <a:buFont typeface="+mj-lt"/>
              <a:buAutoNum type="alphaUcPeriod"/>
            </a:pPr>
            <a:r>
              <a:rPr lang="en-US" sz="3600" dirty="0"/>
              <a:t>100 and 1</a:t>
            </a:r>
          </a:p>
          <a:p>
            <a:pPr marL="457200" indent="-457200">
              <a:buFont typeface="+mj-lt"/>
              <a:buAutoNum type="alphaUcPeriod"/>
            </a:pPr>
            <a:r>
              <a:rPr lang="en-US" sz="3600" dirty="0"/>
              <a:t>100 and 2</a:t>
            </a:r>
          </a:p>
          <a:p>
            <a:pPr marL="457200" indent="-457200">
              <a:buFont typeface="+mj-lt"/>
              <a:buAutoNum type="alphaUcPeriod"/>
            </a:pPr>
            <a:r>
              <a:rPr lang="en-US" sz="3600" dirty="0"/>
              <a:t>85 and 5</a:t>
            </a:r>
          </a:p>
          <a:p>
            <a:pPr marL="457200" indent="-457200">
              <a:buFont typeface="+mj-lt"/>
              <a:buAutoNum type="alphaUcPeriod"/>
            </a:pPr>
            <a:r>
              <a:rPr lang="en-US" sz="3600" dirty="0"/>
              <a:t>85 and 10</a:t>
            </a:r>
          </a:p>
          <a:p>
            <a:pPr marL="457200" indent="-457200">
              <a:buFont typeface="+mj-lt"/>
              <a:buAutoNum type="alphaUcPeriod"/>
            </a:pPr>
            <a:endParaRPr lang="en-US" sz="3600" dirty="0"/>
          </a:p>
        </p:txBody>
      </p:sp>
      <p:sp>
        <p:nvSpPr>
          <p:cNvPr id="3" name="Title 2"/>
          <p:cNvSpPr>
            <a:spLocks noGrp="1"/>
          </p:cNvSpPr>
          <p:nvPr>
            <p:ph type="title"/>
          </p:nvPr>
        </p:nvSpPr>
        <p:spPr>
          <a:xfrm>
            <a:off x="1805478" y="0"/>
            <a:ext cx="8750300" cy="1782572"/>
          </a:xfrm>
        </p:spPr>
        <p:txBody>
          <a:bodyPr>
            <a:normAutofit/>
          </a:bodyPr>
          <a:lstStyle/>
          <a:p>
            <a:pPr algn="l"/>
            <a:r>
              <a:rPr lang="en-US" sz="3200" dirty="0">
                <a:solidFill>
                  <a:srgbClr val="FF0000"/>
                </a:solidFill>
              </a:rPr>
              <a:t>Two variables</a:t>
            </a:r>
            <a:r>
              <a:rPr lang="en-US" sz="3200" dirty="0">
                <a:solidFill>
                  <a:schemeClr val="accent2"/>
                </a:solidFill>
              </a:rPr>
              <a:t> were observed as 95 and 97 from a normal distribution. The mean and SD of the distribution are most likely to be:  </a:t>
            </a:r>
          </a:p>
        </p:txBody>
      </p:sp>
      <p:sp>
        <p:nvSpPr>
          <p:cNvPr id="4" name="Rectangle 3"/>
          <p:cNvSpPr/>
          <p:nvPr/>
        </p:nvSpPr>
        <p:spPr>
          <a:xfrm>
            <a:off x="4122667" y="2124823"/>
            <a:ext cx="4684164" cy="3539430"/>
          </a:xfrm>
          <a:prstGeom prst="rect">
            <a:avLst/>
          </a:prstGeom>
        </p:spPr>
        <p:txBody>
          <a:bodyPr wrap="square">
            <a:spAutoFit/>
          </a:bodyPr>
          <a:lstStyle/>
          <a:p>
            <a:r>
              <a:rPr lang="is-IS" sz="3200" dirty="0">
                <a:solidFill>
                  <a:srgbClr val="000000"/>
                </a:solidFill>
                <a:latin typeface="Candara" charset="0"/>
              </a:rPr>
              <a:t>mean</a:t>
            </a:r>
            <a:r>
              <a:rPr lang="is-IS" sz="3200" dirty="0">
                <a:solidFill>
                  <a:srgbClr val="060087"/>
                </a:solidFill>
                <a:latin typeface="Candara" charset="0"/>
              </a:rPr>
              <a:t>=c(</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p>
          <a:p>
            <a:r>
              <a:rPr lang="is-IS" sz="3200" dirty="0">
                <a:solidFill>
                  <a:srgbClr val="000000"/>
                </a:solidFill>
                <a:latin typeface="Candara" charset="0"/>
              </a:rPr>
              <a:t>sd</a:t>
            </a:r>
            <a:r>
              <a:rPr lang="is-IS" sz="3200" dirty="0">
                <a:solidFill>
                  <a:srgbClr val="060087"/>
                </a:solidFill>
                <a:latin typeface="Candara" charset="0"/>
              </a:rPr>
              <a:t>=c(</a:t>
            </a:r>
            <a:r>
              <a:rPr lang="is-IS" sz="3200" dirty="0">
                <a:solidFill>
                  <a:srgbClr val="0B4213"/>
                </a:solidFill>
                <a:latin typeface="Candara" charset="0"/>
              </a:rPr>
              <a:t>1</a:t>
            </a:r>
            <a:r>
              <a:rPr lang="is-IS" sz="3200" dirty="0">
                <a:solidFill>
                  <a:srgbClr val="060087"/>
                </a:solidFill>
                <a:latin typeface="Candara" charset="0"/>
              </a:rPr>
              <a:t>,</a:t>
            </a:r>
            <a:r>
              <a:rPr lang="is-IS" sz="3200" dirty="0">
                <a:solidFill>
                  <a:srgbClr val="0B4213"/>
                </a:solidFill>
                <a:latin typeface="Candara" charset="0"/>
              </a:rPr>
              <a:t>2</a:t>
            </a:r>
            <a:r>
              <a:rPr lang="is-IS" sz="3200" dirty="0">
                <a:solidFill>
                  <a:srgbClr val="060087"/>
                </a:solidFill>
                <a:latin typeface="Candara" charset="0"/>
              </a:rPr>
              <a:t>,</a:t>
            </a:r>
            <a:r>
              <a:rPr lang="is-IS" sz="3200" dirty="0">
                <a:solidFill>
                  <a:srgbClr val="0B4213"/>
                </a:solidFill>
                <a:latin typeface="Candara" charset="0"/>
              </a:rPr>
              <a:t>5</a:t>
            </a:r>
            <a:r>
              <a:rPr lang="is-IS" sz="3200" dirty="0">
                <a:solidFill>
                  <a:srgbClr val="060087"/>
                </a:solidFill>
                <a:latin typeface="Candara" charset="0"/>
              </a:rPr>
              <a:t>,</a:t>
            </a:r>
            <a:r>
              <a:rPr lang="is-IS" sz="3200" dirty="0">
                <a:solidFill>
                  <a:srgbClr val="0B4213"/>
                </a:solidFill>
                <a:latin typeface="Candara" charset="0"/>
              </a:rPr>
              <a:t>10</a:t>
            </a:r>
            <a:r>
              <a:rPr lang="is-IS" sz="3200" dirty="0">
                <a:solidFill>
                  <a:srgbClr val="060087"/>
                </a:solidFill>
                <a:latin typeface="Candara" charset="0"/>
              </a:rPr>
              <a:t>)</a:t>
            </a:r>
          </a:p>
          <a:p>
            <a:r>
              <a:rPr lang="is-IS" sz="3200" dirty="0">
                <a:solidFill>
                  <a:srgbClr val="000000"/>
                </a:solidFill>
                <a:latin typeface="Candara" charset="0"/>
              </a:rPr>
              <a:t>x1</a:t>
            </a:r>
            <a:r>
              <a:rPr lang="is-IS" sz="3200" dirty="0">
                <a:solidFill>
                  <a:srgbClr val="060087"/>
                </a:solidFill>
                <a:latin typeface="Candara" charset="0"/>
              </a:rPr>
              <a:t>=rep(95,4)</a:t>
            </a:r>
          </a:p>
          <a:p>
            <a:r>
              <a:rPr lang="is-IS" sz="3200" dirty="0">
                <a:solidFill>
                  <a:srgbClr val="000000"/>
                </a:solidFill>
                <a:latin typeface="Candara" charset="0"/>
              </a:rPr>
              <a:t>x2</a:t>
            </a:r>
            <a:r>
              <a:rPr lang="is-IS" sz="3200" dirty="0">
                <a:solidFill>
                  <a:srgbClr val="060087"/>
                </a:solidFill>
                <a:latin typeface="Candara" charset="0"/>
              </a:rPr>
              <a:t>=rep(97,4)</a:t>
            </a:r>
          </a:p>
          <a:p>
            <a:r>
              <a:rPr lang="en-US" sz="3200" dirty="0">
                <a:solidFill>
                  <a:srgbClr val="060087"/>
                </a:solidFill>
                <a:latin typeface="Candara" charset="0"/>
              </a:rPr>
              <a:t>p1=</a:t>
            </a:r>
            <a:r>
              <a:rPr lang="en-US" sz="3200" dirty="0" err="1">
                <a:solidFill>
                  <a:srgbClr val="060087"/>
                </a:solidFill>
                <a:latin typeface="Candara" charset="0"/>
              </a:rPr>
              <a:t>dnormal</a:t>
            </a:r>
            <a:r>
              <a:rPr lang="en-US" sz="3200" dirty="0">
                <a:solidFill>
                  <a:srgbClr val="060087"/>
                </a:solidFill>
                <a:latin typeface="Candara" charset="0"/>
              </a:rPr>
              <a:t>(</a:t>
            </a:r>
            <a:r>
              <a:rPr lang="en-US" sz="3200" dirty="0">
                <a:solidFill>
                  <a:srgbClr val="000000"/>
                </a:solidFill>
                <a:latin typeface="Candara" charset="0"/>
              </a:rPr>
              <a:t>x1</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p>
          <a:p>
            <a:r>
              <a:rPr lang="en-US" sz="3200" dirty="0">
                <a:solidFill>
                  <a:srgbClr val="060087"/>
                </a:solidFill>
                <a:latin typeface="Candara" charset="0"/>
              </a:rPr>
              <a:t>p2=</a:t>
            </a:r>
            <a:r>
              <a:rPr lang="en-US" sz="3200" dirty="0" err="1">
                <a:solidFill>
                  <a:srgbClr val="060087"/>
                </a:solidFill>
                <a:latin typeface="Candara" charset="0"/>
              </a:rPr>
              <a:t>dnormal</a:t>
            </a:r>
            <a:r>
              <a:rPr lang="en-US" sz="3200" dirty="0">
                <a:solidFill>
                  <a:srgbClr val="060087"/>
                </a:solidFill>
                <a:latin typeface="Candara" charset="0"/>
              </a:rPr>
              <a:t>(</a:t>
            </a:r>
            <a:r>
              <a:rPr lang="en-US" sz="3200" dirty="0">
                <a:solidFill>
                  <a:srgbClr val="000000"/>
                </a:solidFill>
                <a:latin typeface="Candara" charset="0"/>
              </a:rPr>
              <a:t>x2</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p>
          <a:p>
            <a:r>
              <a:rPr lang="en-US" sz="3200" dirty="0">
                <a:solidFill>
                  <a:srgbClr val="060087"/>
                </a:solidFill>
                <a:latin typeface="Candara" charset="0"/>
              </a:rPr>
              <a:t>p1*p2</a:t>
            </a:r>
          </a:p>
        </p:txBody>
      </p:sp>
      <p:sp>
        <p:nvSpPr>
          <p:cNvPr id="5" name="Rectangle 4"/>
          <p:cNvSpPr/>
          <p:nvPr/>
        </p:nvSpPr>
        <p:spPr>
          <a:xfrm>
            <a:off x="8806831" y="2810153"/>
            <a:ext cx="2388443" cy="2062103"/>
          </a:xfrm>
          <a:prstGeom prst="rect">
            <a:avLst/>
          </a:prstGeom>
        </p:spPr>
        <p:txBody>
          <a:bodyPr wrap="square">
            <a:spAutoFit/>
          </a:bodyPr>
          <a:lstStyle/>
          <a:p>
            <a:r>
              <a:rPr lang="en-US" sz="3200" dirty="0"/>
              <a:t>A: 6.5pe-09 </a:t>
            </a:r>
          </a:p>
          <a:p>
            <a:r>
              <a:rPr lang="en-US" sz="3200" dirty="0"/>
              <a:t>B: 5.7e-04 </a:t>
            </a:r>
          </a:p>
          <a:p>
            <a:r>
              <a:rPr lang="en-US" sz="3200" dirty="0"/>
              <a:t>C: 4.8e-05 </a:t>
            </a:r>
          </a:p>
          <a:p>
            <a:r>
              <a:rPr lang="en-US" sz="3200" dirty="0"/>
              <a:t>D: 4.7e-04</a:t>
            </a:r>
          </a:p>
        </p:txBody>
      </p:sp>
      <p:sp>
        <p:nvSpPr>
          <p:cNvPr id="6" name="Left Arrow 5">
            <a:extLst>
              <a:ext uri="{FF2B5EF4-FFF2-40B4-BE49-F238E27FC236}">
                <a16:creationId xmlns:a16="http://schemas.microsoft.com/office/drawing/2014/main" id="{5E5D5DD8-2E7F-B34B-97BA-58EE23F58460}"/>
              </a:ext>
            </a:extLst>
          </p:cNvPr>
          <p:cNvSpPr/>
          <p:nvPr/>
        </p:nvSpPr>
        <p:spPr>
          <a:xfrm>
            <a:off x="10798765" y="3498539"/>
            <a:ext cx="396509" cy="2508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29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2934040"/>
            <a:ext cx="4115308" cy="2747433"/>
          </a:xfrm>
        </p:spPr>
        <p:txBody>
          <a:bodyPr>
            <a:noAutofit/>
          </a:bodyPr>
          <a:lstStyle/>
          <a:p>
            <a:pPr marL="457200" indent="-457200">
              <a:buFont typeface="+mj-lt"/>
              <a:buAutoNum type="alphaUcPeriod"/>
            </a:pPr>
            <a:r>
              <a:rPr lang="en-US" sz="3600" dirty="0"/>
              <a:t>95 and 5</a:t>
            </a:r>
          </a:p>
          <a:p>
            <a:pPr marL="457200" indent="-457200">
              <a:buFont typeface="+mj-lt"/>
              <a:buAutoNum type="alphaUcPeriod"/>
            </a:pPr>
            <a:r>
              <a:rPr lang="en-US" sz="3600" dirty="0"/>
              <a:t>5 and 95</a:t>
            </a:r>
          </a:p>
          <a:p>
            <a:pPr marL="457200" indent="-457200">
              <a:buFont typeface="+mj-lt"/>
              <a:buAutoNum type="alphaUcPeriod"/>
            </a:pPr>
            <a:r>
              <a:rPr lang="en-US" sz="3600" dirty="0"/>
              <a:t>50 and 50</a:t>
            </a:r>
          </a:p>
          <a:p>
            <a:pPr marL="457200" indent="-457200">
              <a:buFont typeface="+mj-lt"/>
              <a:buAutoNum type="alphaUcPeriod"/>
            </a:pPr>
            <a:r>
              <a:rPr lang="en-US" sz="3600" dirty="0"/>
              <a:t>I do not know</a:t>
            </a:r>
          </a:p>
          <a:p>
            <a:pPr marL="457200" indent="-457200">
              <a:buFont typeface="+mj-lt"/>
              <a:buAutoNum type="alphaUcPeriod"/>
            </a:pPr>
            <a:endParaRPr lang="en-US" sz="3600" dirty="0"/>
          </a:p>
        </p:txBody>
      </p:sp>
      <p:sp>
        <p:nvSpPr>
          <p:cNvPr id="3" name="Title 2"/>
          <p:cNvSpPr>
            <a:spLocks noGrp="1"/>
          </p:cNvSpPr>
          <p:nvPr>
            <p:ph type="title"/>
          </p:nvPr>
        </p:nvSpPr>
        <p:spPr>
          <a:xfrm>
            <a:off x="1676400" y="0"/>
            <a:ext cx="8750300" cy="2717800"/>
          </a:xfrm>
        </p:spPr>
        <p:txBody>
          <a:bodyPr>
            <a:normAutofit/>
          </a:bodyPr>
          <a:lstStyle/>
          <a:p>
            <a:pPr algn="l"/>
            <a:r>
              <a:rPr lang="en-US" sz="3200" dirty="0">
                <a:solidFill>
                  <a:srgbClr val="FF0000"/>
                </a:solidFill>
              </a:rPr>
              <a:t>Three individuals</a:t>
            </a:r>
            <a:r>
              <a:rPr lang="en-US" sz="3200" dirty="0">
                <a:solidFill>
                  <a:schemeClr val="accent2"/>
                </a:solidFill>
              </a:rPr>
              <a:t> with observations of  95, 100 and 70 have kinship as </a:t>
            </a:r>
            <a:r>
              <a:rPr lang="en-US" sz="3200" dirty="0" err="1">
                <a:solidFill>
                  <a:schemeClr val="accent2"/>
                </a:solidFill>
              </a:rPr>
              <a:t>folloing</a:t>
            </a:r>
            <a:r>
              <a:rPr lang="en-US" sz="3200" dirty="0">
                <a:solidFill>
                  <a:schemeClr val="accent2"/>
                </a:solidFill>
              </a:rPr>
              <a:t>. The population has mean of 90. Square root of genetic and residual variances are most likely to be:</a:t>
            </a:r>
          </a:p>
        </p:txBody>
      </p:sp>
      <p:graphicFrame>
        <p:nvGraphicFramePr>
          <p:cNvPr id="4" name="Table 3">
            <a:extLst>
              <a:ext uri="{FF2B5EF4-FFF2-40B4-BE49-F238E27FC236}">
                <a16:creationId xmlns:a16="http://schemas.microsoft.com/office/drawing/2014/main" id="{745E057F-D320-A24D-B075-E911CD6DC067}"/>
              </a:ext>
            </a:extLst>
          </p:cNvPr>
          <p:cNvGraphicFramePr>
            <a:graphicFrameLocks noGrp="1"/>
          </p:cNvGraphicFramePr>
          <p:nvPr>
            <p:extLst>
              <p:ext uri="{D42A27DB-BD31-4B8C-83A1-F6EECF244321}">
                <p14:modId xmlns:p14="http://schemas.microsoft.com/office/powerpoint/2010/main" val="598390611"/>
              </p:ext>
            </p:extLst>
          </p:nvPr>
        </p:nvGraphicFramePr>
        <p:xfrm>
          <a:off x="6200573" y="2717800"/>
          <a:ext cx="2965854" cy="2822631"/>
        </p:xfrm>
        <a:graphic>
          <a:graphicData uri="http://schemas.openxmlformats.org/drawingml/2006/table">
            <a:tbl>
              <a:tblPr firstRow="1" bandRow="1">
                <a:tableStyleId>{5C22544A-7EE6-4342-B048-85BDC9FD1C3A}</a:tableStyleId>
              </a:tblPr>
              <a:tblGrid>
                <a:gridCol w="988618">
                  <a:extLst>
                    <a:ext uri="{9D8B030D-6E8A-4147-A177-3AD203B41FA5}">
                      <a16:colId xmlns:a16="http://schemas.microsoft.com/office/drawing/2014/main" val="3807167039"/>
                    </a:ext>
                  </a:extLst>
                </a:gridCol>
                <a:gridCol w="988618">
                  <a:extLst>
                    <a:ext uri="{9D8B030D-6E8A-4147-A177-3AD203B41FA5}">
                      <a16:colId xmlns:a16="http://schemas.microsoft.com/office/drawing/2014/main" val="919875058"/>
                    </a:ext>
                  </a:extLst>
                </a:gridCol>
                <a:gridCol w="988618">
                  <a:extLst>
                    <a:ext uri="{9D8B030D-6E8A-4147-A177-3AD203B41FA5}">
                      <a16:colId xmlns:a16="http://schemas.microsoft.com/office/drawing/2014/main" val="1613192893"/>
                    </a:ext>
                  </a:extLst>
                </a:gridCol>
              </a:tblGrid>
              <a:tr h="940877">
                <a:tc>
                  <a:txBody>
                    <a:bodyPr/>
                    <a:lstStyle/>
                    <a:p>
                      <a:pPr algn="ctr"/>
                      <a:r>
                        <a:rPr lang="en-US" sz="3200" b="1" dirty="0">
                          <a:solidFill>
                            <a:schemeClr val="tx1"/>
                          </a:solidFill>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US" sz="3200" b="1" dirty="0">
                          <a:solidFill>
                            <a:schemeClr val="tx1"/>
                          </a:solidFill>
                        </a:rPr>
                        <a:t>.75</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3200" b="1" dirty="0">
                          <a:solidFill>
                            <a:schemeClr val="tx1"/>
                          </a:solidFill>
                        </a:rPr>
                        <a:t>.25</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461041940"/>
                  </a:ext>
                </a:extLst>
              </a:tr>
              <a:tr h="940877">
                <a:tc>
                  <a:txBody>
                    <a:bodyPr/>
                    <a:lstStyle/>
                    <a:p>
                      <a:pPr algn="ctr"/>
                      <a:r>
                        <a:rPr lang="en-US" sz="3200" b="1" dirty="0">
                          <a:solidFill>
                            <a:schemeClr val="tx1"/>
                          </a:solidFill>
                        </a:rPr>
                        <a:t>.75</a:t>
                      </a:r>
                    </a:p>
                  </a:txBody>
                  <a:tcPr anchor="ctr">
                    <a:lnL w="12700" cap="flat" cmpd="sng" algn="ctr">
                      <a:solidFill>
                        <a:schemeClr val="tx1"/>
                      </a:solidFill>
                      <a:prstDash val="solid"/>
                      <a:round/>
                      <a:headEnd type="none" w="med" len="med"/>
                      <a:tailEnd type="none" w="med" len="med"/>
                    </a:lnL>
                    <a:noFill/>
                  </a:tcPr>
                </a:tc>
                <a:tc>
                  <a:txBody>
                    <a:bodyPr/>
                    <a:lstStyle/>
                    <a:p>
                      <a:pPr algn="ctr"/>
                      <a:r>
                        <a:rPr lang="en-US" sz="3200" b="1" dirty="0">
                          <a:solidFill>
                            <a:schemeClr val="tx1"/>
                          </a:solidFill>
                        </a:rPr>
                        <a:t>1</a:t>
                      </a:r>
                    </a:p>
                  </a:txBody>
                  <a:tcPr anchor="ctr">
                    <a:noFill/>
                  </a:tcPr>
                </a:tc>
                <a:tc>
                  <a:txBody>
                    <a:bodyPr/>
                    <a:lstStyle/>
                    <a:p>
                      <a:pPr algn="ctr"/>
                      <a:r>
                        <a:rPr lang="en-US" sz="3200" b="1" dirty="0">
                          <a:solidFill>
                            <a:schemeClr val="tx1"/>
                          </a:solidFill>
                        </a:rPr>
                        <a:t>.25</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33450730"/>
                  </a:ext>
                </a:extLst>
              </a:tr>
              <a:tr h="940877">
                <a:tc>
                  <a:txBody>
                    <a:bodyPr/>
                    <a:lstStyle/>
                    <a:p>
                      <a:pPr algn="ctr"/>
                      <a:r>
                        <a:rPr lang="en-US" sz="3200" b="1" dirty="0">
                          <a:solidFill>
                            <a:schemeClr val="tx1"/>
                          </a:solidFill>
                        </a:rPr>
                        <a:t>.25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sz="3200" b="1" dirty="0">
                          <a:solidFill>
                            <a:schemeClr val="tx1"/>
                          </a:solidFill>
                        </a:rPr>
                        <a:t>.25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3200" b="1" dirty="0">
                          <a:solidFill>
                            <a:schemeClr val="tx1"/>
                          </a:solidFill>
                        </a:rPr>
                        <a:t>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277053"/>
                  </a:ext>
                </a:extLst>
              </a:tr>
            </a:tbl>
          </a:graphicData>
        </a:graphic>
      </p:graphicFrame>
      <p:graphicFrame>
        <p:nvGraphicFramePr>
          <p:cNvPr id="6" name="Table 5">
            <a:extLst>
              <a:ext uri="{FF2B5EF4-FFF2-40B4-BE49-F238E27FC236}">
                <a16:creationId xmlns:a16="http://schemas.microsoft.com/office/drawing/2014/main" id="{958D4B6A-5F57-8641-B360-7000871768E9}"/>
              </a:ext>
            </a:extLst>
          </p:cNvPr>
          <p:cNvGraphicFramePr>
            <a:graphicFrameLocks noGrp="1"/>
          </p:cNvGraphicFramePr>
          <p:nvPr>
            <p:extLst>
              <p:ext uri="{D42A27DB-BD31-4B8C-83A1-F6EECF244321}">
                <p14:modId xmlns:p14="http://schemas.microsoft.com/office/powerpoint/2010/main" val="3098169559"/>
              </p:ext>
            </p:extLst>
          </p:nvPr>
        </p:nvGraphicFramePr>
        <p:xfrm>
          <a:off x="9256173" y="2717800"/>
          <a:ext cx="1200442" cy="2822631"/>
        </p:xfrm>
        <a:graphic>
          <a:graphicData uri="http://schemas.openxmlformats.org/drawingml/2006/table">
            <a:tbl>
              <a:tblPr firstRow="1" bandRow="1">
                <a:tableStyleId>{5C22544A-7EE6-4342-B048-85BDC9FD1C3A}</a:tableStyleId>
              </a:tblPr>
              <a:tblGrid>
                <a:gridCol w="1200442">
                  <a:extLst>
                    <a:ext uri="{9D8B030D-6E8A-4147-A177-3AD203B41FA5}">
                      <a16:colId xmlns:a16="http://schemas.microsoft.com/office/drawing/2014/main" val="3807167039"/>
                    </a:ext>
                  </a:extLst>
                </a:gridCol>
              </a:tblGrid>
              <a:tr h="940877">
                <a:tc>
                  <a:txBody>
                    <a:bodyPr/>
                    <a:lstStyle/>
                    <a:p>
                      <a:pPr algn="ctr"/>
                      <a:r>
                        <a:rPr lang="en-US" sz="3200" b="1" dirty="0">
                          <a:solidFill>
                            <a:schemeClr val="tx1"/>
                          </a:solidFill>
                        </a:rPr>
                        <a:t>95</a:t>
                      </a:r>
                    </a:p>
                  </a:txBody>
                  <a:tcPr anchor="ctr">
                    <a:noFill/>
                  </a:tcPr>
                </a:tc>
                <a:extLst>
                  <a:ext uri="{0D108BD9-81ED-4DB2-BD59-A6C34878D82A}">
                    <a16:rowId xmlns:a16="http://schemas.microsoft.com/office/drawing/2014/main" val="1461041940"/>
                  </a:ext>
                </a:extLst>
              </a:tr>
              <a:tr h="940877">
                <a:tc>
                  <a:txBody>
                    <a:bodyPr/>
                    <a:lstStyle/>
                    <a:p>
                      <a:pPr algn="ctr"/>
                      <a:r>
                        <a:rPr lang="en-US" sz="3200" b="1" dirty="0">
                          <a:solidFill>
                            <a:schemeClr val="tx1"/>
                          </a:solidFill>
                        </a:rPr>
                        <a:t>100</a:t>
                      </a:r>
                    </a:p>
                  </a:txBody>
                  <a:tcPr anchor="ctr">
                    <a:noFill/>
                  </a:tcPr>
                </a:tc>
                <a:extLst>
                  <a:ext uri="{0D108BD9-81ED-4DB2-BD59-A6C34878D82A}">
                    <a16:rowId xmlns:a16="http://schemas.microsoft.com/office/drawing/2014/main" val="833450730"/>
                  </a:ext>
                </a:extLst>
              </a:tr>
              <a:tr h="940877">
                <a:tc>
                  <a:txBody>
                    <a:bodyPr/>
                    <a:lstStyle/>
                    <a:p>
                      <a:pPr algn="ctr"/>
                      <a:r>
                        <a:rPr lang="en-US" sz="3200" b="1" dirty="0">
                          <a:solidFill>
                            <a:schemeClr val="tx1"/>
                          </a:solidFill>
                        </a:rPr>
                        <a:t>70</a:t>
                      </a:r>
                    </a:p>
                  </a:txBody>
                  <a:tcPr anchor="ctr">
                    <a:noFill/>
                  </a:tcPr>
                </a:tc>
                <a:extLst>
                  <a:ext uri="{0D108BD9-81ED-4DB2-BD59-A6C34878D82A}">
                    <a16:rowId xmlns:a16="http://schemas.microsoft.com/office/drawing/2014/main" val="1153277053"/>
                  </a:ext>
                </a:extLst>
              </a:tr>
            </a:tbl>
          </a:graphicData>
        </a:graphic>
      </p:graphicFrame>
      <p:sp>
        <p:nvSpPr>
          <p:cNvPr id="5" name="Right Brace 4">
            <a:extLst>
              <a:ext uri="{FF2B5EF4-FFF2-40B4-BE49-F238E27FC236}">
                <a16:creationId xmlns:a16="http://schemas.microsoft.com/office/drawing/2014/main" id="{8A70D8EB-D2EC-D847-94F6-3CCD87EB1BBD}"/>
              </a:ext>
            </a:extLst>
          </p:cNvPr>
          <p:cNvSpPr/>
          <p:nvPr/>
        </p:nvSpPr>
        <p:spPr>
          <a:xfrm>
            <a:off x="10265664" y="3145536"/>
            <a:ext cx="438912" cy="98357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135B16D5-602F-1547-9A58-062DF2F28D47}"/>
              </a:ext>
            </a:extLst>
          </p:cNvPr>
          <p:cNvSpPr/>
          <p:nvPr/>
        </p:nvSpPr>
        <p:spPr>
          <a:xfrm>
            <a:off x="11246650" y="3637325"/>
            <a:ext cx="438912" cy="143454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8E87DE4-BCE9-8C48-B2D6-957BF5EE71F9}"/>
              </a:ext>
            </a:extLst>
          </p:cNvPr>
          <p:cNvCxnSpPr/>
          <p:nvPr/>
        </p:nvCxnSpPr>
        <p:spPr>
          <a:xfrm>
            <a:off x="10704576" y="3637325"/>
            <a:ext cx="6339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12BD53-8F2F-EB41-A06E-D3C8B8D7E616}"/>
              </a:ext>
            </a:extLst>
          </p:cNvPr>
          <p:cNvCxnSpPr>
            <a:cxnSpLocks/>
          </p:cNvCxnSpPr>
          <p:nvPr/>
        </p:nvCxnSpPr>
        <p:spPr>
          <a:xfrm>
            <a:off x="10139623" y="5069885"/>
            <a:ext cx="11070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9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lstStyle/>
          <a:p>
            <a:pPr algn="ctr"/>
            <a:r>
              <a:rPr lang="en-US" b="1" dirty="0">
                <a:solidFill>
                  <a:schemeClr val="accent1"/>
                </a:solidFill>
                <a:latin typeface="Calibri" charset="0"/>
              </a:rPr>
              <a:t>Variances in MLM</a:t>
            </a:r>
          </a:p>
        </p:txBody>
      </p:sp>
      <p:sp>
        <p:nvSpPr>
          <p:cNvPr id="37893" name="TextBox 12"/>
          <p:cNvSpPr txBox="1">
            <a:spLocks noChangeArrowheads="1"/>
          </p:cNvSpPr>
          <p:nvPr/>
        </p:nvSpPr>
        <p:spPr bwMode="auto">
          <a:xfrm>
            <a:off x="1894541" y="2112780"/>
            <a:ext cx="840291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 = </a:t>
            </a:r>
            <a:r>
              <a:rPr lang="en-US" sz="3600" dirty="0" err="1"/>
              <a:t>Xb</a:t>
            </a:r>
            <a:r>
              <a:rPr lang="en-US" sz="3600" dirty="0"/>
              <a:t> + </a:t>
            </a:r>
            <a:r>
              <a:rPr lang="en-US" sz="3600" dirty="0" err="1"/>
              <a:t>Zu</a:t>
            </a:r>
            <a:r>
              <a:rPr lang="en-US" sz="3600" dirty="0"/>
              <a:t> + e</a:t>
            </a:r>
          </a:p>
        </p:txBody>
      </p:sp>
      <mc:AlternateContent xmlns:mc="http://schemas.openxmlformats.org/markup-compatibility/2006" xmlns:a14="http://schemas.microsoft.com/office/drawing/2010/main">
        <mc:Choice Requires="a14">
          <p:sp>
            <p:nvSpPr>
              <p:cNvPr id="9" name="TextBox 8"/>
              <p:cNvSpPr txBox="1"/>
              <p:nvPr/>
            </p:nvSpPr>
            <p:spPr>
              <a:xfrm>
                <a:off x="1981198" y="4617729"/>
                <a:ext cx="5081451" cy="1107996"/>
              </a:xfrm>
              <a:prstGeom prst="rect">
                <a:avLst/>
              </a:prstGeom>
              <a:noFill/>
            </p:spPr>
            <p:txBody>
              <a:bodyPr wrap="square" lIns="0" tIns="0" rIns="0" bIns="0" rtlCol="0">
                <a:spAutoFit/>
              </a:bodyPr>
              <a:lstStyle/>
              <a:p>
                <a:r>
                  <a:rPr lang="pt-BR" sz="3600" dirty="0"/>
                  <a:t>Var(</a:t>
                </a:r>
                <a:r>
                  <a:rPr lang="pt-BR" sz="3600" dirty="0" err="1"/>
                  <a:t>u</a:t>
                </a:r>
                <a:r>
                  <a:rPr lang="pt-BR" sz="3600" dirty="0"/>
                  <a:t>)=</a:t>
                </a:r>
                <a:r>
                  <a:rPr lang="pt-BR" sz="3600" dirty="0" err="1"/>
                  <a:t>G</a:t>
                </a:r>
                <a:r>
                  <a:rPr lang="pt-BR" sz="3600" dirty="0"/>
                  <a:t>=2K</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r>
                  <a:rPr lang="pt-BR" sz="3600" dirty="0"/>
                  <a:t>=A</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endParaRPr lang="en-US" sz="3600" dirty="0"/>
              </a:p>
              <a:p>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1981198" y="4617729"/>
                <a:ext cx="5081451" cy="1107996"/>
              </a:xfrm>
              <a:prstGeom prst="rect">
                <a:avLst/>
              </a:prstGeom>
              <a:blipFill>
                <a:blip r:embed="rId2"/>
                <a:stretch>
                  <a:fillRect l="-5500" t="-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81198" y="5805513"/>
                <a:ext cx="5081451" cy="553998"/>
              </a:xfrm>
              <a:prstGeom prst="rect">
                <a:avLst/>
              </a:prstGeom>
              <a:noFill/>
            </p:spPr>
            <p:txBody>
              <a:bodyPr wrap="square" lIns="0" tIns="0" rIns="0" bIns="0" rtlCol="0">
                <a:spAutoFit/>
              </a:bodyPr>
              <a:lstStyle/>
              <a:p>
                <a:r>
                  <a:rPr lang="pt-BR" sz="3600" dirty="0"/>
                  <a:t>Var(e)=</a:t>
                </a:r>
                <a:r>
                  <a:rPr lang="pt-BR" sz="3600" dirty="0" err="1"/>
                  <a:t>R</a:t>
                </a:r>
                <a:r>
                  <a:rPr lang="pt-BR" sz="3600" dirty="0"/>
                  <a:t>=</a:t>
                </a:r>
                <a:r>
                  <a:rPr lang="pt-BR" sz="3600" dirty="0" err="1"/>
                  <a:t>I</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𝑒</m:t>
                        </m:r>
                      </m:sub>
                      <m:sup>
                        <m:r>
                          <a:rPr lang="en-US" sz="3600" i="1">
                            <a:latin typeface="Cambria Math" charset="0"/>
                          </a:rPr>
                          <m:t>2</m:t>
                        </m:r>
                      </m:sup>
                    </m:sSubSup>
                  </m:oMath>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81198" y="5805513"/>
                <a:ext cx="5081451" cy="553998"/>
              </a:xfrm>
              <a:prstGeom prst="rect">
                <a:avLst/>
              </a:prstGeom>
              <a:blipFill>
                <a:blip r:embed="rId3"/>
                <a:stretch>
                  <a:fillRect l="-5500" t="-24444" b="-44444"/>
                </a:stretch>
              </a:blipFill>
            </p:spPr>
            <p:txBody>
              <a:bodyPr/>
              <a:lstStyle/>
              <a:p>
                <a:r>
                  <a:rPr lang="en-US">
                    <a:noFill/>
                  </a:rPr>
                  <a:t> </a:t>
                </a:r>
              </a:p>
            </p:txBody>
          </p:sp>
        </mc:Fallback>
      </mc:AlternateContent>
      <p:sp>
        <p:nvSpPr>
          <p:cNvPr id="11" name="TextBox 10"/>
          <p:cNvSpPr txBox="1">
            <a:spLocks noChangeArrowheads="1"/>
          </p:cNvSpPr>
          <p:nvPr/>
        </p:nvSpPr>
        <p:spPr bwMode="auto">
          <a:xfrm>
            <a:off x="1894541" y="3399169"/>
            <a:ext cx="840291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200" dirty="0" err="1"/>
              <a:t>Var</a:t>
            </a:r>
            <a:r>
              <a:rPr lang="en-US" sz="3200" dirty="0"/>
              <a:t>(y)=V=</a:t>
            </a:r>
            <a:r>
              <a:rPr lang="en-US" sz="3200" dirty="0" err="1"/>
              <a:t>Var</a:t>
            </a:r>
            <a:r>
              <a:rPr lang="en-US" sz="3200" dirty="0"/>
              <a:t>(u)+</a:t>
            </a:r>
            <a:r>
              <a:rPr lang="en-US" sz="3200" dirty="0" err="1"/>
              <a:t>Var</a:t>
            </a:r>
            <a:r>
              <a:rPr lang="en-US" sz="3200" dirty="0"/>
              <a:t>(e)</a:t>
            </a:r>
          </a:p>
        </p:txBody>
      </p:sp>
    </p:spTree>
    <p:extLst>
      <p:ext uri="{BB962C8B-B14F-4D97-AF65-F5344CB8AC3E}">
        <p14:creationId xmlns:p14="http://schemas.microsoft.com/office/powerpoint/2010/main" val="8555777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446" y="0"/>
            <a:ext cx="11632557" cy="1003300"/>
          </a:xfrm>
        </p:spPr>
        <p:txBody>
          <a:bodyPr>
            <a:noAutofit/>
          </a:bodyPr>
          <a:lstStyle/>
          <a:p>
            <a:r>
              <a:rPr lang="en-US" sz="4000" b="1" dirty="0">
                <a:solidFill>
                  <a:schemeClr val="accent1"/>
                </a:solidFill>
                <a:latin typeface="+mn-lt"/>
              </a:rPr>
              <a:t>Density function of multi-variate normal distribution</a:t>
            </a:r>
          </a:p>
        </p:txBody>
      </p:sp>
      <p:sp>
        <p:nvSpPr>
          <p:cNvPr id="5" name="Rectangle 4"/>
          <p:cNvSpPr/>
          <p:nvPr/>
        </p:nvSpPr>
        <p:spPr>
          <a:xfrm>
            <a:off x="1936750" y="3009037"/>
            <a:ext cx="8489950" cy="1631216"/>
          </a:xfrm>
          <a:prstGeom prst="rect">
            <a:avLst/>
          </a:prstGeom>
        </p:spPr>
        <p:txBody>
          <a:bodyPr wrap="square">
            <a:spAutoFit/>
          </a:bodyPr>
          <a:lstStyle/>
          <a:p>
            <a:r>
              <a:rPr lang="en-US" sz="2000" dirty="0" err="1">
                <a:solidFill>
                  <a:srgbClr val="000000"/>
                </a:solidFill>
                <a:latin typeface="Candara" charset="0"/>
              </a:rPr>
              <a:t>dmnormal</a:t>
            </a:r>
            <a:r>
              <a:rPr lang="en-US" sz="2000" dirty="0">
                <a:solidFill>
                  <a:srgbClr val="060087"/>
                </a:solidFill>
                <a:latin typeface="Candara" charset="0"/>
              </a:rPr>
              <a:t>=</a:t>
            </a:r>
            <a:r>
              <a:rPr lang="en-US" sz="2000" dirty="0">
                <a:solidFill>
                  <a:srgbClr val="B5760C"/>
                </a:solidFill>
                <a:latin typeface="Candara" charset="0"/>
              </a:rPr>
              <a:t>function</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B4213"/>
                </a:solidFill>
                <a:latin typeface="Candara" charset="0"/>
              </a:rPr>
              <a:t>0</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a:t>
            </a:r>
            <a:r>
              <a:rPr lang="en-US" sz="2000" dirty="0">
                <a:solidFill>
                  <a:srgbClr val="0B4213"/>
                </a:solidFill>
                <a:latin typeface="Candara" charset="0"/>
              </a:rPr>
              <a:t>0</a:t>
            </a:r>
            <a:r>
              <a:rPr lang="en-US" sz="2000" dirty="0">
                <a:solidFill>
                  <a:srgbClr val="060087"/>
                </a:solidFill>
                <a:latin typeface="Candara" charset="0"/>
              </a:rPr>
              <a:t>,</a:t>
            </a:r>
            <a:r>
              <a:rPr lang="en-US" sz="2000" dirty="0">
                <a:solidFill>
                  <a:srgbClr val="000000"/>
                </a:solidFill>
                <a:latin typeface="Candara" charset="0"/>
              </a:rPr>
              <a:t>V</a:t>
            </a:r>
            <a:r>
              <a:rPr lang="en-US" sz="2000" dirty="0">
                <a:solidFill>
                  <a:srgbClr val="060087"/>
                </a:solidFill>
                <a:latin typeface="Candara" charset="0"/>
              </a:rPr>
              <a:t>=</a:t>
            </a:r>
            <a:r>
              <a:rPr lang="en-US" sz="2000" dirty="0">
                <a:solidFill>
                  <a:srgbClr val="B5760C"/>
                </a:solidFill>
                <a:latin typeface="Candara" charset="0"/>
              </a:rPr>
              <a:t>NULL</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n</a:t>
            </a:r>
            <a:r>
              <a:rPr lang="en-US" sz="2000" dirty="0">
                <a:solidFill>
                  <a:srgbClr val="060087"/>
                </a:solidFill>
                <a:latin typeface="Candara" charset="0"/>
              </a:rPr>
              <a:t>=length(</a:t>
            </a:r>
            <a:r>
              <a:rPr lang="en-US" sz="2000" dirty="0">
                <a:solidFill>
                  <a:srgbClr val="000000"/>
                </a:solidFill>
                <a:latin typeface="Candara" charset="0"/>
              </a:rPr>
              <a:t>x</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p</a:t>
            </a:r>
            <a:r>
              <a:rPr lang="en-US" sz="2000" dirty="0">
                <a:solidFill>
                  <a:srgbClr val="060087"/>
                </a:solidFill>
                <a:latin typeface="Candara" charset="0"/>
              </a:rPr>
              <a:t>=</a:t>
            </a:r>
            <a:r>
              <a:rPr lang="en-US" sz="2000" dirty="0">
                <a:solidFill>
                  <a:srgbClr val="0B4213"/>
                </a:solidFill>
                <a:latin typeface="Candara" charset="0"/>
              </a:rPr>
              <a:t>1</a:t>
            </a:r>
            <a:r>
              <a:rPr lang="en-US" sz="2000" dirty="0">
                <a:solidFill>
                  <a:srgbClr val="060087"/>
                </a:solidFill>
                <a:latin typeface="Candara" charset="0"/>
              </a:rPr>
              <a:t>/(</a:t>
            </a:r>
            <a:r>
              <a:rPr lang="en-US" sz="2000" dirty="0" err="1">
                <a:solidFill>
                  <a:srgbClr val="060087"/>
                </a:solidFill>
                <a:latin typeface="Candara" charset="0"/>
              </a:rPr>
              <a:t>sqrt</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r>
              <a:rPr lang="en-US" sz="2000" dirty="0">
                <a:solidFill>
                  <a:srgbClr val="000000"/>
                </a:solidFill>
                <a:latin typeface="Candara" charset="0"/>
              </a:rPr>
              <a:t>pi</a:t>
            </a:r>
            <a:r>
              <a:rPr lang="en-US" sz="2000" dirty="0">
                <a:solidFill>
                  <a:srgbClr val="060087"/>
                </a:solidFill>
                <a:latin typeface="Candara" charset="0"/>
              </a:rPr>
              <a:t>)^</a:t>
            </a:r>
            <a:r>
              <a:rPr lang="en-US" sz="2000" dirty="0">
                <a:solidFill>
                  <a:srgbClr val="000000"/>
                </a:solidFill>
                <a:latin typeface="Candara" charset="0"/>
              </a:rPr>
              <a:t>n</a:t>
            </a:r>
            <a:r>
              <a:rPr lang="en-US" sz="2000" dirty="0">
                <a:solidFill>
                  <a:srgbClr val="060087"/>
                </a:solidFill>
                <a:latin typeface="Candara" charset="0"/>
              </a:rPr>
              <a:t>*</a:t>
            </a:r>
            <a:r>
              <a:rPr lang="en-US" sz="2000" dirty="0" err="1">
                <a:solidFill>
                  <a:srgbClr val="060087"/>
                </a:solidFill>
                <a:latin typeface="Candara" charset="0"/>
              </a:rPr>
              <a:t>sqrt</a:t>
            </a:r>
            <a:r>
              <a:rPr lang="en-US" sz="2000" dirty="0">
                <a:solidFill>
                  <a:srgbClr val="060087"/>
                </a:solidFill>
                <a:latin typeface="Candara" charset="0"/>
              </a:rPr>
              <a:t>(</a:t>
            </a:r>
            <a:r>
              <a:rPr lang="en-US" sz="2000" dirty="0" err="1">
                <a:solidFill>
                  <a:srgbClr val="060087"/>
                </a:solidFill>
                <a:latin typeface="Candara" charset="0"/>
              </a:rPr>
              <a:t>det</a:t>
            </a:r>
            <a:r>
              <a:rPr lang="en-US" sz="2000" dirty="0">
                <a:solidFill>
                  <a:srgbClr val="060087"/>
                </a:solidFill>
                <a:latin typeface="Candara" charset="0"/>
              </a:rPr>
              <a:t>(</a:t>
            </a:r>
            <a:r>
              <a:rPr lang="en-US" sz="2000" dirty="0">
                <a:solidFill>
                  <a:srgbClr val="000000"/>
                </a:solidFill>
                <a:latin typeface="Candara" charset="0"/>
              </a:rPr>
              <a:t>V</a:t>
            </a:r>
            <a:r>
              <a:rPr lang="en-US" sz="2000" dirty="0">
                <a:solidFill>
                  <a:srgbClr val="060087"/>
                </a:solidFill>
                <a:latin typeface="Candara" charset="0"/>
              </a:rPr>
              <a:t>)))*</a:t>
            </a:r>
            <a:r>
              <a:rPr lang="en-US" sz="2000" dirty="0" err="1">
                <a:solidFill>
                  <a:srgbClr val="060087"/>
                </a:solidFill>
                <a:latin typeface="Candara" charset="0"/>
              </a:rPr>
              <a:t>exp</a:t>
            </a:r>
            <a:r>
              <a:rPr lang="en-US" sz="2000" dirty="0">
                <a:solidFill>
                  <a:srgbClr val="060087"/>
                </a:solidFill>
                <a:latin typeface="Candara" charset="0"/>
              </a:rPr>
              <a:t>(-t(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)%*%solve(</a:t>
            </a:r>
            <a:r>
              <a:rPr lang="en-US" sz="2000" dirty="0">
                <a:solidFill>
                  <a:srgbClr val="000000"/>
                </a:solidFill>
                <a:latin typeface="Candara" charset="0"/>
              </a:rPr>
              <a:t>V</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a:t>
            </a:r>
            <a:r>
              <a:rPr lang="en-US" sz="2000" dirty="0">
                <a:solidFill>
                  <a:srgbClr val="060087"/>
                </a:solidFill>
                <a:latin typeface="Candara" charset="0"/>
              </a:rPr>
              <a:t>return(</a:t>
            </a:r>
            <a:r>
              <a:rPr lang="en-US" sz="2000" dirty="0">
                <a:solidFill>
                  <a:srgbClr val="000000"/>
                </a:solidFill>
                <a:latin typeface="Candara" charset="0"/>
              </a:rPr>
              <a:t>p</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60087"/>
                </a:solidFill>
                <a:latin typeface="Candara" charset="0"/>
              </a:rPr>
              <a:t>}</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1676400" y="1328628"/>
                <a:ext cx="8750300" cy="666273"/>
              </a:xfrm>
              <a:prstGeom prst="rect">
                <a:avLst/>
              </a:prstGeom>
              <a:noFill/>
            </p:spPr>
            <p:txBody>
              <a:bodyPr wrap="square" lIns="0" tIns="0" rIns="0" bIns="0" rtlCol="0">
                <a:spAutoFit/>
              </a:bodyPr>
              <a:lstStyle/>
              <a:p>
                <a:pPr algn="ctr"/>
                <a14:m>
                  <m:oMath xmlns:m="http://schemas.openxmlformats.org/officeDocument/2006/math">
                    <m:r>
                      <a:rPr lang="en-US" sz="2800" i="1">
                        <a:latin typeface="Cambria Math" charset="0"/>
                        <a:ea typeface="Cambria Math" charset="0"/>
                        <a:cs typeface="Cambria Math" charset="0"/>
                      </a:rPr>
                      <m:t>𝑓</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 </m:t>
                    </m:r>
                    <m:r>
                      <a:rPr lang="bg-BG" sz="2800" i="1">
                        <a:latin typeface="Cambria Math" charset="0"/>
                        <a:ea typeface="Cambria Math" charset="0"/>
                        <a:cs typeface="Cambria Math" charset="0"/>
                      </a:rPr>
                      <m:t>𝜇</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𝐻</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m:t>
                        </m:r>
                        <m:sSup>
                          <m:sSupPr>
                            <m:ctrlPr>
                              <a:rPr lang="en-US" sz="2800" i="1">
                                <a:latin typeface="Cambria Math" panose="02040503050406030204" pitchFamily="18" charset="0"/>
                              </a:rPr>
                            </m:ctrlPr>
                          </m:sSupPr>
                          <m:e>
                            <m:r>
                              <a:rPr lang="en-US" sz="2800" i="1">
                                <a:latin typeface="Cambria Math" charset="0"/>
                              </a:rPr>
                              <m:t>2</m:t>
                            </m:r>
                            <m:r>
                              <a:rPr lang="en-US" sz="2800" i="1">
                                <a:latin typeface="Cambria Math" charset="0"/>
                                <a:ea typeface="Cambria Math" charset="0"/>
                                <a:cs typeface="Cambria Math" charset="0"/>
                              </a:rPr>
                              <m:t>𝜋</m:t>
                            </m:r>
                            <m:r>
                              <a:rPr lang="en-US" sz="2800" i="1">
                                <a:latin typeface="Cambria Math" charset="0"/>
                                <a:ea typeface="Cambria Math" charset="0"/>
                                <a:cs typeface="Cambria Math" charset="0"/>
                              </a:rPr>
                              <m:t>)</m:t>
                            </m:r>
                          </m:e>
                          <m:sup>
                            <m:r>
                              <a:rPr lang="en-US" sz="2800" i="1">
                                <a:latin typeface="Cambria Math" charset="0"/>
                              </a:rPr>
                              <m:t>𝑛</m:t>
                            </m:r>
                            <m:r>
                              <a:rPr lang="en-US" sz="2800" i="1">
                                <a:latin typeface="Cambria Math" charset="0"/>
                              </a:rPr>
                              <m:t>/2</m:t>
                            </m:r>
                          </m:sup>
                        </m:sSup>
                        <m:sSup>
                          <m:sSupPr>
                            <m:ctrlPr>
                              <a:rPr lang="en-US" sz="2800" i="1">
                                <a:latin typeface="Cambria Math" panose="02040503050406030204" pitchFamily="18" charset="0"/>
                              </a:rPr>
                            </m:ctrlPr>
                          </m:sSupPr>
                          <m:e>
                            <m:d>
                              <m:dPr>
                                <m:begChr m:val="|"/>
                                <m:endChr m:val="|"/>
                                <m:ctrlPr>
                                  <a:rPr lang="hr-HR" sz="2800" i="1">
                                    <a:latin typeface="Cambria Math" panose="02040503050406030204" pitchFamily="18" charset="0"/>
                                    <a:ea typeface="Cambria Math" charset="0"/>
                                    <a:cs typeface="Cambria Math" charset="0"/>
                                  </a:rPr>
                                </m:ctrlPr>
                              </m:dPr>
                              <m:e>
                                <m:r>
                                  <a:rPr lang="en-US" sz="2800" i="1">
                                    <a:latin typeface="Cambria Math" charset="0"/>
                                    <a:ea typeface="Cambria Math" charset="0"/>
                                    <a:cs typeface="Cambria Math" charset="0"/>
                                  </a:rPr>
                                  <m:t>𝑉</m:t>
                                </m:r>
                              </m:e>
                            </m:d>
                          </m:e>
                          <m:sup>
                            <m:r>
                              <a:rPr lang="en-US" sz="2800" i="1">
                                <a:latin typeface="Cambria Math" charset="0"/>
                                <a:ea typeface="Cambria Math" charset="0"/>
                                <a:cs typeface="Cambria Math" charset="0"/>
                              </a:rPr>
                              <m:t>1</m:t>
                            </m:r>
                            <m:r>
                              <a:rPr lang="en-US" sz="2800" i="1">
                                <a:latin typeface="Cambria Math" charset="0"/>
                              </a:rPr>
                              <m:t>/2</m:t>
                            </m:r>
                          </m:sup>
                        </m:sSup>
                      </m:den>
                    </m:f>
                  </m:oMath>
                </a14:m>
                <a:r>
                  <a:rPr lang="en-US" sz="2800" dirty="0"/>
                  <a:t> </a:t>
                </a:r>
                <a:r>
                  <a:rPr lang="en-US" sz="2800" dirty="0" err="1"/>
                  <a:t>exp</a:t>
                </a:r>
                <a:r>
                  <a:rPr lang="en-US" sz="2800" dirty="0"/>
                  <a:t>(- </a:t>
                </a:r>
                <a14:m>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2</m:t>
                        </m:r>
                      </m:den>
                    </m:f>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𝑇</m:t>
                        </m:r>
                      </m:sup>
                    </m:sSup>
                    <m:sSup>
                      <m:sSupPr>
                        <m:ctrlPr>
                          <a:rPr lang="en-US" sz="2800" i="1">
                            <a:latin typeface="Cambria Math" panose="02040503050406030204" pitchFamily="18" charset="0"/>
                          </a:rPr>
                        </m:ctrlPr>
                      </m:sSupPr>
                      <m:e>
                        <m:r>
                          <a:rPr lang="en-US" sz="2800" i="1">
                            <a:latin typeface="Cambria Math" charset="0"/>
                            <a:ea typeface="Cambria Math" charset="0"/>
                            <a:cs typeface="Cambria Math" charset="0"/>
                          </a:rPr>
                          <m:t>𝑉</m:t>
                        </m:r>
                      </m:e>
                      <m:sup>
                        <m:r>
                          <a:rPr lang="en-US" sz="2800" i="1">
                            <a:latin typeface="Cambria Math" charset="0"/>
                            <a:ea typeface="Cambria Math" charset="0"/>
                            <a:cs typeface="Cambria Math" charset="0"/>
                          </a:rPr>
                          <m:t>−1</m:t>
                        </m:r>
                      </m:sup>
                    </m:sSup>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m:t>
                    </m:r>
                    <m:r>
                      <a:rPr lang="en-US" sz="2800" i="1">
                        <a:latin typeface="Cambria Math" charset="0"/>
                        <a:ea typeface="Cambria Math" charset="0"/>
                        <a:cs typeface="Cambria Math" charset="0"/>
                      </a:rPr>
                      <m:t>)</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676400" y="1328628"/>
                <a:ext cx="8750300" cy="666273"/>
              </a:xfrm>
              <a:prstGeom prst="rect">
                <a:avLst/>
              </a:prstGeom>
              <a:blipFill>
                <a:blip r:embed="rId2"/>
                <a:stretch>
                  <a:fillRect t="-3774" b="-15094"/>
                </a:stretch>
              </a:blipFill>
            </p:spPr>
            <p:txBody>
              <a:bodyPr/>
              <a:lstStyle/>
              <a:p>
                <a:r>
                  <a:rPr lang="en-US">
                    <a:noFill/>
                  </a:rPr>
                  <a:t> </a:t>
                </a:r>
              </a:p>
            </p:txBody>
          </p:sp>
        </mc:Fallback>
      </mc:AlternateContent>
    </p:spTree>
    <p:extLst>
      <p:ext uri="{BB962C8B-B14F-4D97-AF65-F5344CB8AC3E}">
        <p14:creationId xmlns:p14="http://schemas.microsoft.com/office/powerpoint/2010/main" val="242872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233" y="0"/>
            <a:ext cx="11551534" cy="1003300"/>
          </a:xfrm>
        </p:spPr>
        <p:txBody>
          <a:bodyPr>
            <a:noAutofit/>
          </a:bodyPr>
          <a:lstStyle/>
          <a:p>
            <a:r>
              <a:rPr lang="en-US" sz="4000" b="1" dirty="0">
                <a:solidFill>
                  <a:schemeClr val="accent1"/>
                </a:solidFill>
                <a:latin typeface="+mn-lt"/>
              </a:rPr>
              <a:t>Density function of multi-</a:t>
            </a:r>
            <a:r>
              <a:rPr lang="en-US" sz="4000" b="1" dirty="0" err="1">
                <a:solidFill>
                  <a:schemeClr val="accent1"/>
                </a:solidFill>
                <a:latin typeface="+mn-lt"/>
              </a:rPr>
              <a:t>variate</a:t>
            </a:r>
            <a:r>
              <a:rPr lang="en-US" sz="4000" b="1" dirty="0">
                <a:solidFill>
                  <a:schemeClr val="accent1"/>
                </a:solidFill>
                <a:latin typeface="+mn-lt"/>
              </a:rPr>
              <a:t> normal distribution</a:t>
            </a:r>
          </a:p>
        </p:txBody>
      </p:sp>
      <p:sp>
        <p:nvSpPr>
          <p:cNvPr id="2" name="Rectangle 1"/>
          <p:cNvSpPr/>
          <p:nvPr/>
        </p:nvSpPr>
        <p:spPr>
          <a:xfrm>
            <a:off x="1890684" y="2580838"/>
            <a:ext cx="3009900" cy="3970318"/>
          </a:xfrm>
          <a:prstGeom prst="rect">
            <a:avLst/>
          </a:prstGeom>
        </p:spPr>
        <p:txBody>
          <a:bodyPr wrap="square">
            <a:spAutoFit/>
          </a:bodyPr>
          <a:lstStyle/>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95</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5</a:t>
            </a:r>
            <a:endParaRPr lang="en-US" dirty="0">
              <a:solidFill>
                <a:srgbClr val="000000"/>
              </a:solidFill>
              <a:latin typeface="Candara" charset="0"/>
            </a:endParaRPr>
          </a:p>
          <a:p>
            <a:r>
              <a:rPr lang="en-US" dirty="0">
                <a:solidFill>
                  <a:srgbClr val="000000"/>
                </a:solidFill>
                <a:latin typeface="Candara" charset="0"/>
              </a:rPr>
              <a:t>V</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K</a:t>
            </a:r>
            <a:r>
              <a:rPr lang="en-US" dirty="0">
                <a:solidFill>
                  <a:srgbClr val="060087"/>
                </a:solidFill>
                <a:latin typeface="Candara" charset="0"/>
              </a:rPr>
              <a:t>*</a:t>
            </a:r>
            <a:r>
              <a:rPr lang="en-US" dirty="0" err="1">
                <a:solidFill>
                  <a:srgbClr val="000000"/>
                </a:solidFill>
                <a:latin typeface="Candara" charset="0"/>
              </a:rPr>
              <a:t>va</a:t>
            </a:r>
            <a:r>
              <a:rPr lang="en-US" dirty="0" err="1">
                <a:solidFill>
                  <a:srgbClr val="060087"/>
                </a:solidFill>
                <a:latin typeface="Candara" charset="0"/>
              </a:rPr>
              <a:t>+</a:t>
            </a:r>
            <a:r>
              <a:rPr lang="en-US" dirty="0" err="1">
                <a:solidFill>
                  <a:srgbClr val="000000"/>
                </a:solidFill>
                <a:latin typeface="Candara" charset="0"/>
              </a:rPr>
              <a:t>ve</a:t>
            </a:r>
            <a:endParaRPr lang="en-US" dirty="0">
              <a:solidFill>
                <a:srgbClr val="000000"/>
              </a:solidFill>
              <a:latin typeface="Candara" charset="0"/>
            </a:endParaRPr>
          </a:p>
          <a:p>
            <a:r>
              <a:rPr lang="en-US" dirty="0" err="1">
                <a:solidFill>
                  <a:srgbClr val="060087"/>
                </a:solidFill>
                <a:latin typeface="Candara" charset="0"/>
              </a:rPr>
              <a:t>dmnormal</a:t>
            </a:r>
            <a:r>
              <a:rPr lang="en-US" dirty="0">
                <a:solidFill>
                  <a:srgbClr val="060087"/>
                </a:solidFill>
                <a:latin typeface="Candara" charset="0"/>
              </a:rPr>
              <a:t>(</a:t>
            </a:r>
            <a:r>
              <a:rPr lang="en-US" dirty="0" err="1">
                <a:solidFill>
                  <a:srgbClr val="000000"/>
                </a:solidFill>
                <a:latin typeface="Candara" charset="0"/>
              </a:rPr>
              <a:t>x</a:t>
            </a:r>
            <a:r>
              <a:rPr lang="en-US" dirty="0" err="1">
                <a:solidFill>
                  <a:srgbClr val="060087"/>
                </a:solidFill>
                <a:latin typeface="Candara" charset="0"/>
              </a:rPr>
              <a:t>,</a:t>
            </a:r>
            <a:r>
              <a:rPr lang="en-US" dirty="0" err="1">
                <a:solidFill>
                  <a:srgbClr val="000000"/>
                </a:solidFill>
                <a:latin typeface="Candara" charset="0"/>
              </a:rPr>
              <a:t>mean</a:t>
            </a:r>
            <a:r>
              <a:rPr lang="en-US" dirty="0" err="1">
                <a:solidFill>
                  <a:srgbClr val="060087"/>
                </a:solidFill>
                <a:latin typeface="Candara" charset="0"/>
              </a:rPr>
              <a:t>,</a:t>
            </a:r>
            <a:r>
              <a:rPr lang="en-US" dirty="0" err="1">
                <a:solidFill>
                  <a:srgbClr val="000000"/>
                </a:solidFill>
                <a:latin typeface="Candara" charset="0"/>
              </a:rPr>
              <a:t>V</a:t>
            </a:r>
            <a:r>
              <a:rPr lang="en-US" dirty="0">
                <a:solidFill>
                  <a:srgbClr val="060087"/>
                </a:solidFill>
                <a:latin typeface="Candara" charset="0"/>
              </a:rPr>
              <a:t>)</a:t>
            </a:r>
            <a:endParaRPr lang="en-US" dirty="0">
              <a:solidFill>
                <a:srgbClr val="000000"/>
              </a:solidFill>
              <a:latin typeface="Candara" charset="0"/>
            </a:endParaRPr>
          </a:p>
          <a:p>
            <a:endParaRPr lang="en-US" dirty="0">
              <a:solidFill>
                <a:srgbClr val="000000"/>
              </a:solidFill>
              <a:latin typeface="Candara" charset="0"/>
            </a:endParaRPr>
          </a:p>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5</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95</a:t>
            </a:r>
            <a:endParaRPr lang="en-US" dirty="0">
              <a:solidFill>
                <a:srgbClr val="000000"/>
              </a:solidFill>
              <a:latin typeface="Candara" charset="0"/>
            </a:endParaRPr>
          </a:p>
          <a:p>
            <a:r>
              <a:rPr lang="en-US" dirty="0">
                <a:solidFill>
                  <a:srgbClr val="000000"/>
                </a:solidFill>
                <a:latin typeface="Candara" charset="0"/>
              </a:rPr>
              <a:t>V</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K</a:t>
            </a:r>
            <a:r>
              <a:rPr lang="en-US" dirty="0">
                <a:solidFill>
                  <a:srgbClr val="060087"/>
                </a:solidFill>
                <a:latin typeface="Candara" charset="0"/>
              </a:rPr>
              <a:t>*</a:t>
            </a:r>
            <a:r>
              <a:rPr lang="en-US" dirty="0" err="1">
                <a:solidFill>
                  <a:srgbClr val="000000"/>
                </a:solidFill>
                <a:latin typeface="Candara" charset="0"/>
              </a:rPr>
              <a:t>va</a:t>
            </a:r>
            <a:r>
              <a:rPr lang="en-US" dirty="0" err="1">
                <a:solidFill>
                  <a:srgbClr val="060087"/>
                </a:solidFill>
                <a:latin typeface="Candara" charset="0"/>
              </a:rPr>
              <a:t>+</a:t>
            </a:r>
            <a:r>
              <a:rPr lang="en-US" dirty="0" err="1">
                <a:solidFill>
                  <a:srgbClr val="000000"/>
                </a:solidFill>
                <a:latin typeface="Candara" charset="0"/>
              </a:rPr>
              <a:t>ve</a:t>
            </a:r>
            <a:endParaRPr lang="en-US" dirty="0">
              <a:solidFill>
                <a:srgbClr val="000000"/>
              </a:solidFill>
              <a:latin typeface="Candara" charset="0"/>
            </a:endParaRPr>
          </a:p>
          <a:p>
            <a:r>
              <a:rPr lang="en-US" dirty="0" err="1">
                <a:solidFill>
                  <a:srgbClr val="060087"/>
                </a:solidFill>
                <a:latin typeface="Candara" charset="0"/>
              </a:rPr>
              <a:t>dmnormal</a:t>
            </a:r>
            <a:r>
              <a:rPr lang="en-US" dirty="0">
                <a:solidFill>
                  <a:srgbClr val="060087"/>
                </a:solidFill>
                <a:latin typeface="Candara" charset="0"/>
              </a:rPr>
              <a:t>(</a:t>
            </a:r>
            <a:r>
              <a:rPr lang="en-US" dirty="0" err="1">
                <a:solidFill>
                  <a:srgbClr val="000000"/>
                </a:solidFill>
                <a:latin typeface="Candara" charset="0"/>
              </a:rPr>
              <a:t>x</a:t>
            </a:r>
            <a:r>
              <a:rPr lang="en-US" dirty="0" err="1">
                <a:solidFill>
                  <a:srgbClr val="060087"/>
                </a:solidFill>
                <a:latin typeface="Candara" charset="0"/>
              </a:rPr>
              <a:t>,</a:t>
            </a:r>
            <a:r>
              <a:rPr lang="en-US" dirty="0" err="1">
                <a:solidFill>
                  <a:srgbClr val="000000"/>
                </a:solidFill>
                <a:latin typeface="Candara" charset="0"/>
              </a:rPr>
              <a:t>mean</a:t>
            </a:r>
            <a:r>
              <a:rPr lang="en-US" dirty="0" err="1">
                <a:solidFill>
                  <a:srgbClr val="060087"/>
                </a:solidFill>
                <a:latin typeface="Candara" charset="0"/>
              </a:rPr>
              <a:t>,</a:t>
            </a:r>
            <a:r>
              <a:rPr lang="en-US" dirty="0" err="1">
                <a:solidFill>
                  <a:srgbClr val="000000"/>
                </a:solidFill>
                <a:latin typeface="Candara" charset="0"/>
              </a:rPr>
              <a:t>V</a:t>
            </a:r>
            <a:r>
              <a:rPr lang="en-US" dirty="0">
                <a:solidFill>
                  <a:srgbClr val="060087"/>
                </a:solidFill>
                <a:latin typeface="Candara" charset="0"/>
              </a:rPr>
              <a:t>)</a:t>
            </a:r>
            <a:endParaRPr lang="en-US" dirty="0">
              <a:solidFill>
                <a:srgbClr val="000000"/>
              </a:solidFill>
              <a:latin typeface="Candara" charset="0"/>
            </a:endParaRPr>
          </a:p>
          <a:p>
            <a:endParaRPr lang="en-US" dirty="0">
              <a:solidFill>
                <a:srgbClr val="000000"/>
              </a:solidFill>
              <a:latin typeface="Candara" charset="0"/>
            </a:endParaRPr>
          </a:p>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50</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50</a:t>
            </a:r>
            <a:endParaRPr lang="en-US" dirty="0">
              <a:solidFill>
                <a:srgbClr val="000000"/>
              </a:solidFill>
              <a:latin typeface="Candara" charset="0"/>
            </a:endParaRPr>
          </a:p>
          <a:p>
            <a:r>
              <a:rPr lang="en-US" dirty="0">
                <a:solidFill>
                  <a:srgbClr val="000000"/>
                </a:solidFill>
                <a:latin typeface="Candara" charset="0"/>
              </a:rPr>
              <a:t>V</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K</a:t>
            </a:r>
            <a:r>
              <a:rPr lang="en-US" dirty="0">
                <a:solidFill>
                  <a:srgbClr val="060087"/>
                </a:solidFill>
                <a:latin typeface="Candara" charset="0"/>
              </a:rPr>
              <a:t>*</a:t>
            </a:r>
            <a:r>
              <a:rPr lang="en-US" dirty="0" err="1">
                <a:solidFill>
                  <a:srgbClr val="000000"/>
                </a:solidFill>
                <a:latin typeface="Candara" charset="0"/>
              </a:rPr>
              <a:t>va</a:t>
            </a:r>
            <a:r>
              <a:rPr lang="en-US" dirty="0" err="1">
                <a:solidFill>
                  <a:srgbClr val="060087"/>
                </a:solidFill>
                <a:latin typeface="Candara" charset="0"/>
              </a:rPr>
              <a:t>+</a:t>
            </a:r>
            <a:r>
              <a:rPr lang="en-US" dirty="0" err="1">
                <a:solidFill>
                  <a:srgbClr val="000000"/>
                </a:solidFill>
                <a:latin typeface="Candara" charset="0"/>
              </a:rPr>
              <a:t>ve</a:t>
            </a:r>
            <a:endParaRPr lang="en-US" dirty="0">
              <a:solidFill>
                <a:srgbClr val="000000"/>
              </a:solidFill>
              <a:latin typeface="Candara" charset="0"/>
            </a:endParaRPr>
          </a:p>
          <a:p>
            <a:r>
              <a:rPr lang="en-US" dirty="0" err="1">
                <a:solidFill>
                  <a:srgbClr val="060087"/>
                </a:solidFill>
                <a:latin typeface="Candara" charset="0"/>
              </a:rPr>
              <a:t>dmnormal</a:t>
            </a:r>
            <a:r>
              <a:rPr lang="en-US" dirty="0">
                <a:solidFill>
                  <a:srgbClr val="060087"/>
                </a:solidFill>
                <a:latin typeface="Candara" charset="0"/>
              </a:rPr>
              <a:t>(</a:t>
            </a:r>
            <a:r>
              <a:rPr lang="en-US" dirty="0" err="1">
                <a:solidFill>
                  <a:srgbClr val="000000"/>
                </a:solidFill>
                <a:latin typeface="Candara" charset="0"/>
              </a:rPr>
              <a:t>x</a:t>
            </a:r>
            <a:r>
              <a:rPr lang="en-US" dirty="0" err="1">
                <a:solidFill>
                  <a:srgbClr val="060087"/>
                </a:solidFill>
                <a:latin typeface="Candara" charset="0"/>
              </a:rPr>
              <a:t>,</a:t>
            </a:r>
            <a:r>
              <a:rPr lang="en-US" dirty="0" err="1">
                <a:solidFill>
                  <a:srgbClr val="000000"/>
                </a:solidFill>
                <a:latin typeface="Candara" charset="0"/>
              </a:rPr>
              <a:t>mean</a:t>
            </a:r>
            <a:r>
              <a:rPr lang="en-US" dirty="0" err="1">
                <a:solidFill>
                  <a:srgbClr val="060087"/>
                </a:solidFill>
                <a:latin typeface="Candara" charset="0"/>
              </a:rPr>
              <a:t>,</a:t>
            </a:r>
            <a:r>
              <a:rPr lang="en-US" dirty="0" err="1">
                <a:solidFill>
                  <a:srgbClr val="000000"/>
                </a:solidFill>
                <a:latin typeface="Candara" charset="0"/>
              </a:rPr>
              <a:t>V</a:t>
            </a:r>
            <a:r>
              <a:rPr lang="en-US" dirty="0">
                <a:solidFill>
                  <a:srgbClr val="060087"/>
                </a:solidFill>
                <a:latin typeface="Candara" charset="0"/>
              </a:rPr>
              <a: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327400"/>
            <a:ext cx="4140200" cy="1054100"/>
          </a:xfrm>
          <a:prstGeom prst="rect">
            <a:avLst/>
          </a:prstGeom>
          <a:ln>
            <a:noFill/>
          </a:ln>
          <a:effectLst>
            <a:outerShdw blurRad="50800" dist="38100" dir="5400000" algn="t" rotWithShape="0">
              <a:prstClr val="black">
                <a:alpha val="40000"/>
              </a:prstClr>
            </a:outerShdw>
          </a:effectLst>
        </p:spPr>
      </p:pic>
      <p:sp>
        <p:nvSpPr>
          <p:cNvPr id="5" name="Rectangle 4"/>
          <p:cNvSpPr/>
          <p:nvPr/>
        </p:nvSpPr>
        <p:spPr>
          <a:xfrm>
            <a:off x="1890684" y="1003301"/>
            <a:ext cx="7200900" cy="1200329"/>
          </a:xfrm>
          <a:prstGeom prst="rect">
            <a:avLst/>
          </a:prstGeom>
        </p:spPr>
        <p:txBody>
          <a:bodyPr wrap="square">
            <a:spAutoFit/>
          </a:bodyPr>
          <a:lstStyle/>
          <a:p>
            <a:r>
              <a:rPr lang="is-IS" sz="2400" dirty="0">
                <a:solidFill>
                  <a:srgbClr val="000000"/>
                </a:solidFill>
                <a:latin typeface="Candara" charset="0"/>
              </a:rPr>
              <a:t>x</a:t>
            </a:r>
            <a:r>
              <a:rPr lang="is-IS" sz="2400" dirty="0">
                <a:solidFill>
                  <a:srgbClr val="060087"/>
                </a:solidFill>
                <a:latin typeface="Candara" charset="0"/>
              </a:rPr>
              <a:t>=matrix(c(</a:t>
            </a:r>
            <a:r>
              <a:rPr lang="is-IS" sz="2400" dirty="0">
                <a:solidFill>
                  <a:srgbClr val="0B4213"/>
                </a:solidFill>
                <a:latin typeface="Candara" charset="0"/>
              </a:rPr>
              <a:t>100</a:t>
            </a:r>
            <a:r>
              <a:rPr lang="is-IS" sz="2400" dirty="0">
                <a:solidFill>
                  <a:srgbClr val="060087"/>
                </a:solidFill>
                <a:latin typeface="Candara" charset="0"/>
              </a:rPr>
              <a:t>,</a:t>
            </a:r>
            <a:r>
              <a:rPr lang="is-IS" sz="2400" dirty="0">
                <a:solidFill>
                  <a:srgbClr val="0B4213"/>
                </a:solidFill>
                <a:latin typeface="Candara" charset="0"/>
              </a:rPr>
              <a:t>95</a:t>
            </a:r>
            <a:r>
              <a:rPr lang="is-IS" sz="2400" dirty="0">
                <a:solidFill>
                  <a:srgbClr val="060087"/>
                </a:solidFill>
                <a:latin typeface="Candara" charset="0"/>
              </a:rPr>
              <a:t>,</a:t>
            </a:r>
            <a:r>
              <a:rPr lang="is-IS" sz="2400" dirty="0">
                <a:solidFill>
                  <a:srgbClr val="0B4213"/>
                </a:solidFill>
                <a:latin typeface="Candara" charset="0"/>
              </a:rPr>
              <a:t>70</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endParaRPr lang="is-IS" sz="2400" dirty="0">
              <a:solidFill>
                <a:srgbClr val="000000"/>
              </a:solidFill>
              <a:latin typeface="Candara" charset="0"/>
            </a:endParaRPr>
          </a:p>
          <a:p>
            <a:r>
              <a:rPr lang="en-US" sz="2400" dirty="0">
                <a:solidFill>
                  <a:srgbClr val="000000"/>
                </a:solidFill>
                <a:latin typeface="Candara" charset="0"/>
              </a:rPr>
              <a:t>mean</a:t>
            </a:r>
            <a:r>
              <a:rPr lang="en-US" sz="2400" dirty="0">
                <a:solidFill>
                  <a:srgbClr val="060087"/>
                </a:solidFill>
                <a:latin typeface="Candara" charset="0"/>
              </a:rPr>
              <a:t>=rep(</a:t>
            </a:r>
            <a:r>
              <a:rPr lang="en-US" sz="2400" dirty="0">
                <a:solidFill>
                  <a:srgbClr val="0B4213"/>
                </a:solidFill>
                <a:latin typeface="Candara" charset="0"/>
              </a:rPr>
              <a:t>90</a:t>
            </a:r>
            <a:r>
              <a:rPr lang="en-US" sz="2400" dirty="0">
                <a:solidFill>
                  <a:srgbClr val="060087"/>
                </a:solidFill>
                <a:latin typeface="Candara" charset="0"/>
              </a:rPr>
              <a:t>,</a:t>
            </a:r>
            <a:r>
              <a:rPr lang="en-US" sz="2400" dirty="0">
                <a:solidFill>
                  <a:srgbClr val="0B4213"/>
                </a:solidFill>
                <a:latin typeface="Candara" charset="0"/>
              </a:rPr>
              <a:t>3</a:t>
            </a:r>
            <a:r>
              <a:rPr lang="en-US" sz="2400" dirty="0">
                <a:solidFill>
                  <a:srgbClr val="060087"/>
                </a:solidFill>
                <a:latin typeface="Candara" charset="0"/>
              </a:rPr>
              <a:t>)</a:t>
            </a:r>
            <a:endParaRPr lang="en-US" sz="2400" dirty="0">
              <a:solidFill>
                <a:srgbClr val="000000"/>
              </a:solidFill>
              <a:latin typeface="Candara" charset="0"/>
            </a:endParaRPr>
          </a:p>
          <a:p>
            <a:r>
              <a:rPr lang="is-IS" sz="2400" dirty="0">
                <a:solidFill>
                  <a:srgbClr val="000000"/>
                </a:solidFill>
                <a:latin typeface="Candara" charset="0"/>
              </a:rPr>
              <a:t>K</a:t>
            </a:r>
            <a:r>
              <a:rPr lang="is-IS" sz="2400" dirty="0">
                <a:solidFill>
                  <a:srgbClr val="060087"/>
                </a:solidFill>
                <a:latin typeface="Candara" charset="0"/>
              </a:rPr>
              <a:t>=matrix(c(</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00000"/>
                </a:solidFill>
                <a:latin typeface="Candara" charset="0"/>
              </a:rPr>
              <a:t>.75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.75</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endParaRPr lang="en-US" sz="2400" dirty="0"/>
          </a:p>
        </p:txBody>
      </p:sp>
      <p:sp>
        <p:nvSpPr>
          <p:cNvPr id="6" name="Left Arrow 5">
            <a:extLst>
              <a:ext uri="{FF2B5EF4-FFF2-40B4-BE49-F238E27FC236}">
                <a16:creationId xmlns:a16="http://schemas.microsoft.com/office/drawing/2014/main" id="{BAAA6531-01C9-3C42-AD2A-0706EC006A47}"/>
              </a:ext>
            </a:extLst>
          </p:cNvPr>
          <p:cNvSpPr/>
          <p:nvPr/>
        </p:nvSpPr>
        <p:spPr>
          <a:xfrm>
            <a:off x="10001981" y="3439115"/>
            <a:ext cx="396509" cy="2508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1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500" y="181904"/>
            <a:ext cx="8654242" cy="1474770"/>
          </a:xfrm>
        </p:spPr>
        <p:txBody>
          <a:bodyPr>
            <a:normAutofit/>
          </a:bodyPr>
          <a:lstStyle/>
          <a:p>
            <a:pPr algn="ctr"/>
            <a:r>
              <a:rPr lang="en-US" b="1" dirty="0">
                <a:solidFill>
                  <a:schemeClr val="accent1"/>
                </a:solidFill>
                <a:latin typeface="+mn-lt"/>
              </a:rPr>
              <a:t>Log Likelihood</a:t>
            </a:r>
          </a:p>
        </p:txBody>
      </p:sp>
      <p:sp>
        <p:nvSpPr>
          <p:cNvPr id="9" name="Rectangle 8"/>
          <p:cNvSpPr/>
          <p:nvPr/>
        </p:nvSpPr>
        <p:spPr>
          <a:xfrm>
            <a:off x="2054164" y="3662808"/>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808" y="3084842"/>
            <a:ext cx="6781800" cy="18415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271809" y="5259486"/>
                <a:ext cx="6907183" cy="474810"/>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𝜎</m:t>
                          </m:r>
                        </m:e>
                        <m:sub/>
                        <m:sup>
                          <m:r>
                            <a:rPr lang="en-US" sz="2800" i="1">
                              <a:latin typeface="Cambria Math" charset="0"/>
                              <a:ea typeface="Cambria Math" charset="0"/>
                              <a:cs typeface="Cambria Math" charset="0"/>
                            </a:rPr>
                            <m:t>2</m:t>
                          </m:r>
                        </m:sup>
                      </m:sSubSup>
                      <m:r>
                        <a:rPr lang="en-US" sz="2800" i="1">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ea typeface="Cambria Math" charset="0"/>
                              <a:cs typeface="Cambria Math" charset="0"/>
                            </a:rPr>
                            <m:t>𝑎</m:t>
                          </m:r>
                        </m:sub>
                        <m:sup>
                          <m:r>
                            <a:rPr lang="en-US" sz="2800" i="1">
                              <a:latin typeface="Cambria Math" charset="0"/>
                              <a:ea typeface="Cambria Math" charset="0"/>
                              <a:cs typeface="Cambria Math" charset="0"/>
                            </a:rPr>
                            <m:t>2</m:t>
                          </m:r>
                        </m:sup>
                      </m:sSubSup>
                      <m:r>
                        <a:rPr lang="en-US" sz="2800">
                          <a:latin typeface="Cambria Math" charset="0"/>
                          <a:ea typeface="Cambria Math" charset="0"/>
                          <a:cs typeface="Cambria Math" charset="0"/>
                        </a:rPr>
                        <m:t>, </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𝐻</m:t>
                      </m:r>
                      <m:r>
                        <a:rPr lang="en-US" sz="2800" i="1">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𝜎</m:t>
                          </m:r>
                        </m:e>
                        <m:sub/>
                        <m:sup>
                          <m:r>
                            <a:rPr lang="en-US" sz="2800" i="1">
                              <a:latin typeface="Cambria Math" charset="0"/>
                              <a:ea typeface="Cambria Math" charset="0"/>
                              <a:cs typeface="Cambria Math" charset="0"/>
                            </a:rPr>
                            <m:t>−1</m:t>
                          </m:r>
                        </m:sup>
                      </m:sSubSup>
                      <m:r>
                        <a:rPr lang="en-US" sz="2800" i="1">
                          <a:latin typeface="Cambria Math" charset="0"/>
                          <a:ea typeface="Cambria Math" charset="0"/>
                          <a:cs typeface="Cambria Math" charset="0"/>
                        </a:rPr>
                        <m:t>𝑉</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71809" y="5259486"/>
                <a:ext cx="6907183" cy="474810"/>
              </a:xfrm>
              <a:prstGeom prst="rect">
                <a:avLst/>
              </a:prstGeom>
              <a:blipFill>
                <a:blip r:embed="rId3"/>
                <a:stretch>
                  <a:fillRect b="-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99434" y="1944211"/>
                <a:ext cx="8750300" cy="666273"/>
              </a:xfrm>
              <a:prstGeom prst="rect">
                <a:avLst/>
              </a:prstGeom>
              <a:noFill/>
            </p:spPr>
            <p:txBody>
              <a:bodyPr wrap="square" lIns="0" tIns="0" rIns="0" bIns="0" rtlCol="0">
                <a:spAutoFit/>
              </a:bodyPr>
              <a:lstStyle/>
              <a:p>
                <a:pPr algn="ctr"/>
                <a14:m>
                  <m:oMath xmlns:m="http://schemas.openxmlformats.org/officeDocument/2006/math">
                    <m:r>
                      <a:rPr lang="en-US" sz="2800" i="1">
                        <a:latin typeface="Cambria Math" charset="0"/>
                        <a:ea typeface="Cambria Math" charset="0"/>
                        <a:cs typeface="Cambria Math" charset="0"/>
                      </a:rPr>
                      <m:t>𝑓</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 </m:t>
                    </m:r>
                    <m:r>
                      <a:rPr lang="bg-BG" sz="2800" i="1">
                        <a:latin typeface="Cambria Math" charset="0"/>
                        <a:ea typeface="Cambria Math" charset="0"/>
                        <a:cs typeface="Cambria Math" charset="0"/>
                      </a:rPr>
                      <m:t>𝜇</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𝐻</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m:t>
                        </m:r>
                        <m:sSup>
                          <m:sSupPr>
                            <m:ctrlPr>
                              <a:rPr lang="en-US" sz="2800" i="1">
                                <a:latin typeface="Cambria Math" panose="02040503050406030204" pitchFamily="18" charset="0"/>
                              </a:rPr>
                            </m:ctrlPr>
                          </m:sSupPr>
                          <m:e>
                            <m:r>
                              <a:rPr lang="en-US" sz="2800" i="1">
                                <a:latin typeface="Cambria Math" charset="0"/>
                              </a:rPr>
                              <m:t>2</m:t>
                            </m:r>
                            <m:r>
                              <a:rPr lang="en-US" sz="2800" i="1">
                                <a:latin typeface="Cambria Math" charset="0"/>
                                <a:ea typeface="Cambria Math" charset="0"/>
                                <a:cs typeface="Cambria Math" charset="0"/>
                              </a:rPr>
                              <m:t>𝜋</m:t>
                            </m:r>
                            <m:r>
                              <a:rPr lang="en-US" sz="2800" i="1">
                                <a:latin typeface="Cambria Math" charset="0"/>
                                <a:ea typeface="Cambria Math" charset="0"/>
                                <a:cs typeface="Cambria Math" charset="0"/>
                              </a:rPr>
                              <m:t>)</m:t>
                            </m:r>
                          </m:e>
                          <m:sup>
                            <m:r>
                              <a:rPr lang="en-US" sz="2800" i="1">
                                <a:latin typeface="Cambria Math" charset="0"/>
                              </a:rPr>
                              <m:t>𝑛</m:t>
                            </m:r>
                            <m:r>
                              <a:rPr lang="en-US" sz="2800" i="1">
                                <a:latin typeface="Cambria Math" charset="0"/>
                              </a:rPr>
                              <m:t>/2</m:t>
                            </m:r>
                          </m:sup>
                        </m:sSup>
                        <m:sSup>
                          <m:sSupPr>
                            <m:ctrlPr>
                              <a:rPr lang="en-US" sz="2800" i="1">
                                <a:latin typeface="Cambria Math" panose="02040503050406030204" pitchFamily="18" charset="0"/>
                              </a:rPr>
                            </m:ctrlPr>
                          </m:sSupPr>
                          <m:e>
                            <m:d>
                              <m:dPr>
                                <m:begChr m:val="|"/>
                                <m:endChr m:val="|"/>
                                <m:ctrlPr>
                                  <a:rPr lang="hr-HR" sz="2800" i="1">
                                    <a:latin typeface="Cambria Math" panose="02040503050406030204" pitchFamily="18" charset="0"/>
                                    <a:ea typeface="Cambria Math" charset="0"/>
                                    <a:cs typeface="Cambria Math" charset="0"/>
                                  </a:rPr>
                                </m:ctrlPr>
                              </m:dPr>
                              <m:e>
                                <m:r>
                                  <a:rPr lang="en-US" sz="2800" i="1">
                                    <a:latin typeface="Cambria Math" charset="0"/>
                                    <a:ea typeface="Cambria Math" charset="0"/>
                                    <a:cs typeface="Cambria Math" charset="0"/>
                                  </a:rPr>
                                  <m:t>𝑉</m:t>
                                </m:r>
                              </m:e>
                            </m:d>
                          </m:e>
                          <m:sup>
                            <m:r>
                              <a:rPr lang="en-US" sz="2800" i="1">
                                <a:latin typeface="Cambria Math" charset="0"/>
                                <a:ea typeface="Cambria Math" charset="0"/>
                                <a:cs typeface="Cambria Math" charset="0"/>
                              </a:rPr>
                              <m:t>1</m:t>
                            </m:r>
                            <m:r>
                              <a:rPr lang="en-US" sz="2800" i="1">
                                <a:latin typeface="Cambria Math" charset="0"/>
                              </a:rPr>
                              <m:t>/2</m:t>
                            </m:r>
                          </m:sup>
                        </m:sSup>
                      </m:den>
                    </m:f>
                  </m:oMath>
                </a14:m>
                <a:r>
                  <a:rPr lang="en-US" sz="2800" dirty="0"/>
                  <a:t> </a:t>
                </a:r>
                <a:r>
                  <a:rPr lang="en-US" sz="2800" dirty="0" err="1"/>
                  <a:t>exp</a:t>
                </a:r>
                <a:r>
                  <a:rPr lang="en-US" sz="2800" dirty="0"/>
                  <a:t>(- </a:t>
                </a:r>
                <a14:m>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2</m:t>
                        </m:r>
                      </m:den>
                    </m:f>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𝑇</m:t>
                        </m:r>
                      </m:sup>
                    </m:sSup>
                    <m:sSup>
                      <m:sSupPr>
                        <m:ctrlPr>
                          <a:rPr lang="en-US" sz="2800" i="1">
                            <a:latin typeface="Cambria Math" panose="02040503050406030204" pitchFamily="18" charset="0"/>
                          </a:rPr>
                        </m:ctrlPr>
                      </m:sSupPr>
                      <m:e>
                        <m:r>
                          <a:rPr lang="en-US" sz="2800" i="1">
                            <a:latin typeface="Cambria Math" charset="0"/>
                            <a:ea typeface="Cambria Math" charset="0"/>
                            <a:cs typeface="Cambria Math" charset="0"/>
                          </a:rPr>
                          <m:t>𝑉</m:t>
                        </m:r>
                      </m:e>
                      <m:sup>
                        <m:r>
                          <a:rPr lang="en-US" sz="2800" i="1">
                            <a:latin typeface="Cambria Math" charset="0"/>
                            <a:ea typeface="Cambria Math" charset="0"/>
                            <a:cs typeface="Cambria Math" charset="0"/>
                          </a:rPr>
                          <m:t>−1</m:t>
                        </m:r>
                      </m:sup>
                    </m:sSup>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m:t>
                    </m:r>
                    <m:r>
                      <a:rPr lang="en-US" sz="2800" i="1">
                        <a:latin typeface="Cambria Math" charset="0"/>
                        <a:ea typeface="Cambria Math" charset="0"/>
                        <a:cs typeface="Cambria Math" charset="0"/>
                      </a:rPr>
                      <m:t>)</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399434" y="1944211"/>
                <a:ext cx="8750300" cy="666273"/>
              </a:xfrm>
              <a:prstGeom prst="rect">
                <a:avLst/>
              </a:prstGeom>
              <a:blipFill>
                <a:blip r:embed="rId4"/>
                <a:stretch>
                  <a:fillRect t="-1852" b="-14815"/>
                </a:stretch>
              </a:blipFill>
            </p:spPr>
            <p:txBody>
              <a:bodyPr/>
              <a:lstStyle/>
              <a:p>
                <a:r>
                  <a:rPr lang="en-US">
                    <a:noFill/>
                  </a:rPr>
                  <a:t> </a:t>
                </a:r>
              </a:p>
            </p:txBody>
          </p:sp>
        </mc:Fallback>
      </mc:AlternateContent>
    </p:spTree>
    <p:extLst>
      <p:ext uri="{BB962C8B-B14F-4D97-AF65-F5344CB8AC3E}">
        <p14:creationId xmlns:p14="http://schemas.microsoft.com/office/powerpoint/2010/main" val="172383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181904"/>
            <a:ext cx="9144000" cy="1474770"/>
          </a:xfrm>
        </p:spPr>
        <p:txBody>
          <a:bodyPr>
            <a:normAutofit/>
          </a:bodyPr>
          <a:lstStyle/>
          <a:p>
            <a:r>
              <a:rPr lang="en-US" b="1" dirty="0">
                <a:solidFill>
                  <a:schemeClr val="accent1"/>
                </a:solidFill>
                <a:latin typeface="+mn-lt"/>
              </a:rPr>
              <a:t>Full and </a:t>
            </a:r>
            <a:r>
              <a:rPr lang="en-US" b="1" dirty="0" err="1">
                <a:solidFill>
                  <a:schemeClr val="accent1"/>
                </a:solidFill>
                <a:latin typeface="+mn-lt"/>
              </a:rPr>
              <a:t>REsidual</a:t>
            </a:r>
            <a:r>
              <a:rPr lang="en-US" b="1" dirty="0">
                <a:solidFill>
                  <a:schemeClr val="accent1"/>
                </a:solidFill>
                <a:latin typeface="+mn-lt"/>
              </a:rPr>
              <a:t> Maximum Likelihood</a:t>
            </a:r>
          </a:p>
        </p:txBody>
      </p:sp>
      <p:sp>
        <p:nvSpPr>
          <p:cNvPr id="9" name="Rectangle 8"/>
          <p:cNvSpPr/>
          <p:nvPr/>
        </p:nvSpPr>
        <p:spPr>
          <a:xfrm>
            <a:off x="2321201" y="4593392"/>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598" y="1721112"/>
            <a:ext cx="6781800" cy="1841500"/>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4248"/>
          <a:stretch/>
        </p:blipFill>
        <p:spPr>
          <a:xfrm>
            <a:off x="2638598" y="3912401"/>
            <a:ext cx="8318500" cy="1361982"/>
          </a:xfrm>
          <a:prstGeom prst="rect">
            <a:avLst/>
          </a:prstGeom>
        </p:spPr>
      </p:pic>
      <p:sp>
        <p:nvSpPr>
          <p:cNvPr id="6" name="TextBox 12"/>
          <p:cNvSpPr txBox="1">
            <a:spLocks noChangeArrowheads="1"/>
          </p:cNvSpPr>
          <p:nvPr/>
        </p:nvSpPr>
        <p:spPr bwMode="auto">
          <a:xfrm>
            <a:off x="2273352" y="5775196"/>
            <a:ext cx="76452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q is rank of X</a:t>
            </a:r>
          </a:p>
        </p:txBody>
      </p:sp>
      <p:sp>
        <p:nvSpPr>
          <p:cNvPr id="5" name="TextBox 4">
            <a:extLst>
              <a:ext uri="{FF2B5EF4-FFF2-40B4-BE49-F238E27FC236}">
                <a16:creationId xmlns:a16="http://schemas.microsoft.com/office/drawing/2014/main" id="{7391AA40-EBD9-32E4-DB84-FDCF2FF19B57}"/>
              </a:ext>
            </a:extLst>
          </p:cNvPr>
          <p:cNvSpPr txBox="1"/>
          <p:nvPr/>
        </p:nvSpPr>
        <p:spPr>
          <a:xfrm>
            <a:off x="619781" y="1995531"/>
            <a:ext cx="1891925" cy="646331"/>
          </a:xfrm>
          <a:prstGeom prst="rect">
            <a:avLst/>
          </a:prstGeom>
          <a:noFill/>
        </p:spPr>
        <p:txBody>
          <a:bodyPr wrap="square">
            <a:spAutoFit/>
          </a:bodyPr>
          <a:lstStyle/>
          <a:p>
            <a:r>
              <a:rPr lang="en-US" sz="3600" dirty="0"/>
              <a:t>Full:</a:t>
            </a:r>
          </a:p>
        </p:txBody>
      </p:sp>
      <p:sp>
        <p:nvSpPr>
          <p:cNvPr id="7" name="TextBox 6">
            <a:extLst>
              <a:ext uri="{FF2B5EF4-FFF2-40B4-BE49-F238E27FC236}">
                <a16:creationId xmlns:a16="http://schemas.microsoft.com/office/drawing/2014/main" id="{DD890E61-C42B-4DFF-EC17-C079FE3CE5DE}"/>
              </a:ext>
            </a:extLst>
          </p:cNvPr>
          <p:cNvSpPr txBox="1"/>
          <p:nvPr/>
        </p:nvSpPr>
        <p:spPr>
          <a:xfrm>
            <a:off x="619780" y="3793738"/>
            <a:ext cx="1891925" cy="646331"/>
          </a:xfrm>
          <a:prstGeom prst="rect">
            <a:avLst/>
          </a:prstGeom>
          <a:noFill/>
        </p:spPr>
        <p:txBody>
          <a:bodyPr wrap="square">
            <a:spAutoFit/>
          </a:bodyPr>
          <a:lstStyle/>
          <a:p>
            <a:r>
              <a:rPr lang="en-US" sz="3600" dirty="0"/>
              <a:t>Residual:</a:t>
            </a:r>
          </a:p>
        </p:txBody>
      </p:sp>
    </p:spTree>
    <p:extLst>
      <p:ext uri="{BB962C8B-B14F-4D97-AF65-F5344CB8AC3E}">
        <p14:creationId xmlns:p14="http://schemas.microsoft.com/office/powerpoint/2010/main" val="1414011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67396032"/>
              </p:ext>
            </p:extLst>
          </p:nvPr>
        </p:nvGraphicFramePr>
        <p:xfrm>
          <a:off x="1765069" y="2110733"/>
          <a:ext cx="9431466" cy="3628585"/>
        </p:xfrm>
        <a:graphic>
          <a:graphicData uri="http://schemas.openxmlformats.org/drawingml/2006/table">
            <a:tbl>
              <a:tblPr firstRow="1" bandRow="1">
                <a:tableStyleId>{5C22544A-7EE6-4342-B048-85BDC9FD1C3A}</a:tableStyleId>
              </a:tblPr>
              <a:tblGrid>
                <a:gridCol w="3143822">
                  <a:extLst>
                    <a:ext uri="{9D8B030D-6E8A-4147-A177-3AD203B41FA5}">
                      <a16:colId xmlns:a16="http://schemas.microsoft.com/office/drawing/2014/main" val="20000"/>
                    </a:ext>
                  </a:extLst>
                </a:gridCol>
                <a:gridCol w="3143822">
                  <a:extLst>
                    <a:ext uri="{9D8B030D-6E8A-4147-A177-3AD203B41FA5}">
                      <a16:colId xmlns:a16="http://schemas.microsoft.com/office/drawing/2014/main" val="20001"/>
                    </a:ext>
                  </a:extLst>
                </a:gridCol>
                <a:gridCol w="3143822">
                  <a:extLst>
                    <a:ext uri="{9D8B030D-6E8A-4147-A177-3AD203B41FA5}">
                      <a16:colId xmlns:a16="http://schemas.microsoft.com/office/drawing/2014/main" val="20002"/>
                    </a:ext>
                  </a:extLst>
                </a:gridCol>
              </a:tblGrid>
              <a:tr h="725717">
                <a:tc>
                  <a:txBody>
                    <a:bodyPr/>
                    <a:lstStyle/>
                    <a:p>
                      <a:pPr algn="ctr"/>
                      <a:r>
                        <a:rPr lang="en-US" dirty="0"/>
                        <a:t>Features</a:t>
                      </a:r>
                    </a:p>
                  </a:txBody>
                  <a:tcPr anchor="ctr"/>
                </a:tc>
                <a:tc>
                  <a:txBody>
                    <a:bodyPr/>
                    <a:lstStyle/>
                    <a:p>
                      <a:pPr algn="ctr"/>
                      <a:r>
                        <a:rPr lang="en-US" dirty="0"/>
                        <a:t>Full ML</a:t>
                      </a:r>
                    </a:p>
                  </a:txBody>
                  <a:tcPr anchor="ctr"/>
                </a:tc>
                <a:tc>
                  <a:txBody>
                    <a:bodyPr/>
                    <a:lstStyle/>
                    <a:p>
                      <a:pPr algn="ctr"/>
                      <a:r>
                        <a:rPr lang="en-US" dirty="0"/>
                        <a:t>REML</a:t>
                      </a:r>
                    </a:p>
                  </a:txBody>
                  <a:tcPr anchor="ctr"/>
                </a:tc>
                <a:extLst>
                  <a:ext uri="{0D108BD9-81ED-4DB2-BD59-A6C34878D82A}">
                    <a16:rowId xmlns:a16="http://schemas.microsoft.com/office/drawing/2014/main" val="10000"/>
                  </a:ext>
                </a:extLst>
              </a:tr>
              <a:tr h="725717">
                <a:tc>
                  <a:txBody>
                    <a:bodyPr/>
                    <a:lstStyle/>
                    <a:p>
                      <a:pPr algn="ctr"/>
                      <a:r>
                        <a:rPr lang="en-US" dirty="0"/>
                        <a:t>Likelihood</a:t>
                      </a:r>
                    </a:p>
                  </a:txBody>
                  <a:tcPr anchor="ctr"/>
                </a:tc>
                <a:tc>
                  <a:txBody>
                    <a:bodyPr/>
                    <a:lstStyle/>
                    <a:p>
                      <a:pPr algn="ctr"/>
                      <a:r>
                        <a:rPr lang="en-US" dirty="0"/>
                        <a:t>y</a:t>
                      </a:r>
                    </a:p>
                  </a:txBody>
                  <a:tcPr anchor="ctr"/>
                </a:tc>
                <a:tc>
                  <a:txBody>
                    <a:bodyPr/>
                    <a:lstStyle/>
                    <a:p>
                      <a:pPr algn="ctr"/>
                      <a:r>
                        <a:rPr lang="en-US" dirty="0"/>
                        <a:t>residual:</a:t>
                      </a:r>
                      <a:r>
                        <a:rPr lang="en-US" baseline="0" dirty="0"/>
                        <a:t> </a:t>
                      </a:r>
                      <a:r>
                        <a:rPr lang="en-US" dirty="0"/>
                        <a:t>y-</a:t>
                      </a:r>
                      <a:r>
                        <a:rPr lang="en-US" dirty="0" err="1"/>
                        <a:t>Xb</a:t>
                      </a:r>
                      <a:endParaRPr lang="en-US" dirty="0"/>
                    </a:p>
                  </a:txBody>
                  <a:tcPr anchor="ctr"/>
                </a:tc>
                <a:extLst>
                  <a:ext uri="{0D108BD9-81ED-4DB2-BD59-A6C34878D82A}">
                    <a16:rowId xmlns:a16="http://schemas.microsoft.com/office/drawing/2014/main" val="10001"/>
                  </a:ext>
                </a:extLst>
              </a:tr>
              <a:tr h="725717">
                <a:tc>
                  <a:txBody>
                    <a:bodyPr/>
                    <a:lstStyle/>
                    <a:p>
                      <a:pPr algn="ctr"/>
                      <a:r>
                        <a:rPr lang="en-US" dirty="0"/>
                        <a:t>Fixed effect</a:t>
                      </a:r>
                    </a:p>
                  </a:txBody>
                  <a:tcPr anchor="ctr"/>
                </a:tc>
                <a:tc>
                  <a:txBody>
                    <a:bodyPr/>
                    <a:lstStyle/>
                    <a:p>
                      <a:pPr algn="ctr"/>
                      <a:r>
                        <a:rPr lang="en-US" dirty="0"/>
                        <a:t>Depend on</a:t>
                      </a:r>
                    </a:p>
                  </a:txBody>
                  <a:tcPr anchor="ctr"/>
                </a:tc>
                <a:tc>
                  <a:txBody>
                    <a:bodyPr/>
                    <a:lstStyle/>
                    <a:p>
                      <a:pPr algn="ctr"/>
                      <a:r>
                        <a:rPr lang="en-US" dirty="0"/>
                        <a:t>Removed</a:t>
                      </a:r>
                    </a:p>
                  </a:txBody>
                  <a:tcPr anchor="ctr"/>
                </a:tc>
                <a:extLst>
                  <a:ext uri="{0D108BD9-81ED-4DB2-BD59-A6C34878D82A}">
                    <a16:rowId xmlns:a16="http://schemas.microsoft.com/office/drawing/2014/main" val="10002"/>
                  </a:ext>
                </a:extLst>
              </a:tr>
              <a:tr h="725717">
                <a:tc>
                  <a:txBody>
                    <a:bodyPr/>
                    <a:lstStyle/>
                    <a:p>
                      <a:pPr algn="ctr"/>
                      <a:r>
                        <a:rPr lang="en-US" dirty="0"/>
                        <a:t>Model comparison</a:t>
                      </a:r>
                    </a:p>
                  </a:txBody>
                  <a:tcPr anchor="ctr"/>
                </a:tc>
                <a:tc>
                  <a:txBody>
                    <a:bodyPr/>
                    <a:lstStyle/>
                    <a:p>
                      <a:pPr algn="ctr"/>
                      <a:r>
                        <a:rPr lang="en-US" dirty="0"/>
                        <a:t>Fixed effects</a:t>
                      </a:r>
                    </a:p>
                  </a:txBody>
                  <a:tcPr anchor="ctr"/>
                </a:tc>
                <a:tc>
                  <a:txBody>
                    <a:bodyPr/>
                    <a:lstStyle/>
                    <a:p>
                      <a:pPr algn="ctr"/>
                      <a:r>
                        <a:rPr lang="en-US" dirty="0"/>
                        <a:t>random effect</a:t>
                      </a:r>
                    </a:p>
                  </a:txBody>
                  <a:tcPr anchor="ctr"/>
                </a:tc>
                <a:extLst>
                  <a:ext uri="{0D108BD9-81ED-4DB2-BD59-A6C34878D82A}">
                    <a16:rowId xmlns:a16="http://schemas.microsoft.com/office/drawing/2014/main" val="10003"/>
                  </a:ext>
                </a:extLst>
              </a:tr>
              <a:tr h="725717">
                <a:tc>
                  <a:txBody>
                    <a:bodyPr/>
                    <a:lstStyle/>
                    <a:p>
                      <a:pPr algn="ctr"/>
                      <a:r>
                        <a:rPr lang="en-US" dirty="0"/>
                        <a:t>Bias</a:t>
                      </a:r>
                    </a:p>
                  </a:txBody>
                  <a:tcPr anchor="ctr"/>
                </a:tc>
                <a:tc>
                  <a:txBody>
                    <a:bodyPr/>
                    <a:lstStyle/>
                    <a:p>
                      <a:pPr algn="ctr"/>
                      <a:r>
                        <a:rPr lang="en-US" dirty="0"/>
                        <a:t>Negatively</a:t>
                      </a:r>
                    </a:p>
                  </a:txBody>
                  <a:tcPr anchor="ctr"/>
                </a:tc>
                <a:tc>
                  <a:txBody>
                    <a:bodyPr/>
                    <a:lstStyle/>
                    <a:p>
                      <a:pPr algn="ctr"/>
                      <a:r>
                        <a:rPr lang="en-US" dirty="0"/>
                        <a:t>Unbiased</a:t>
                      </a:r>
                    </a:p>
                  </a:txBody>
                  <a:tcPr anchor="ct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1199944" y="292030"/>
            <a:ext cx="9792112" cy="1252728"/>
          </a:xfrm>
        </p:spPr>
        <p:txBody>
          <a:bodyPr>
            <a:noAutofit/>
          </a:bodyPr>
          <a:lstStyle/>
          <a:p>
            <a:r>
              <a:rPr lang="en-US" b="1" dirty="0">
                <a:solidFill>
                  <a:schemeClr val="accent1"/>
                </a:solidFill>
                <a:latin typeface="+mn-lt"/>
              </a:rPr>
              <a:t>Differences between Full ML and REML</a:t>
            </a:r>
          </a:p>
        </p:txBody>
      </p:sp>
    </p:spTree>
    <p:extLst>
      <p:ext uri="{BB962C8B-B14F-4D97-AF65-F5344CB8AC3E}">
        <p14:creationId xmlns:p14="http://schemas.microsoft.com/office/powerpoint/2010/main" val="278056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25563"/>
            <a:ext cx="10515600" cy="4351338"/>
          </a:xfrm>
        </p:spPr>
        <p:txBody>
          <a:bodyPr>
            <a:normAutofit/>
          </a:bodyPr>
          <a:lstStyle/>
          <a:p>
            <a:r>
              <a:rPr lang="en-US" sz="3600" dirty="0"/>
              <a:t>Solve MLM with unknown heritability</a:t>
            </a:r>
          </a:p>
          <a:p>
            <a:r>
              <a:rPr lang="en-US" sz="3600" dirty="0"/>
              <a:t>Likelihood(</a:t>
            </a:r>
            <a:r>
              <a:rPr lang="en-US" sz="3600" dirty="0" err="1"/>
              <a:t>Uni-variate</a:t>
            </a:r>
            <a:r>
              <a:rPr lang="en-US" sz="3600" dirty="0"/>
              <a:t>)</a:t>
            </a:r>
          </a:p>
          <a:p>
            <a:r>
              <a:rPr lang="en-US" sz="3600" dirty="0"/>
              <a:t>Multi-</a:t>
            </a:r>
            <a:r>
              <a:rPr lang="en-US" sz="3600" dirty="0" err="1"/>
              <a:t>variate</a:t>
            </a:r>
            <a:r>
              <a:rPr lang="en-US" sz="3600" dirty="0"/>
              <a:t> likelihood</a:t>
            </a:r>
          </a:p>
          <a:p>
            <a:r>
              <a:rPr lang="en-US" sz="3600" dirty="0"/>
              <a:t>Full and REML</a:t>
            </a:r>
          </a:p>
          <a:p>
            <a:r>
              <a:rPr lang="en-US" sz="3600" dirty="0"/>
              <a:t>EM </a:t>
            </a:r>
            <a:r>
              <a:rPr lang="en-US" sz="3600" dirty="0" err="1"/>
              <a:t>algorith</a:t>
            </a:r>
            <a:endParaRPr lang="en-US" sz="3600" dirty="0"/>
          </a:p>
          <a:p>
            <a:r>
              <a:rPr lang="en-US" sz="3600" dirty="0"/>
              <a:t>EMMA</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29625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normAutofit fontScale="90000"/>
          </a:bodyPr>
          <a:lstStyle/>
          <a:p>
            <a:r>
              <a:rPr lang="en-US" b="1" dirty="0">
                <a:solidFill>
                  <a:schemeClr val="accent1"/>
                </a:solidFill>
                <a:latin typeface="+mn-lt"/>
              </a:rPr>
              <a:t>Expectation and Maximization (EM)</a:t>
            </a:r>
          </a:p>
        </p:txBody>
      </p:sp>
      <p:sp>
        <p:nvSpPr>
          <p:cNvPr id="37893" name="TextBox 12"/>
          <p:cNvSpPr txBox="1">
            <a:spLocks noChangeArrowheads="1"/>
          </p:cNvSpPr>
          <p:nvPr/>
        </p:nvSpPr>
        <p:spPr bwMode="auto">
          <a:xfrm>
            <a:off x="1981200" y="1857812"/>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 = </a:t>
            </a:r>
            <a:r>
              <a:rPr lang="en-US" sz="3600" dirty="0" err="1"/>
              <a:t>Xb</a:t>
            </a:r>
            <a:r>
              <a:rPr lang="en-US" sz="3600" dirty="0"/>
              <a:t> + </a:t>
            </a:r>
            <a:r>
              <a:rPr lang="en-US" sz="3600" dirty="0" err="1"/>
              <a:t>Zu</a:t>
            </a:r>
            <a:r>
              <a:rPr lang="en-US" sz="3600" dirty="0"/>
              <a:t> + e</a:t>
            </a:r>
          </a:p>
        </p:txBody>
      </p:sp>
      <mc:AlternateContent xmlns:mc="http://schemas.openxmlformats.org/markup-compatibility/2006" xmlns:a14="http://schemas.microsoft.com/office/drawing/2010/main">
        <mc:Choice Requires="a14">
          <p:sp>
            <p:nvSpPr>
              <p:cNvPr id="10" name="TextBox 9"/>
              <p:cNvSpPr txBox="1"/>
              <p:nvPr/>
            </p:nvSpPr>
            <p:spPr>
              <a:xfrm>
                <a:off x="1981200" y="3447553"/>
                <a:ext cx="6453052" cy="145366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pt-BR" sz="2800" i="1">
                              <a:latin typeface="Cambria Math" panose="02040503050406030204" pitchFamily="18" charset="0"/>
                            </a:rPr>
                          </m:ctrlPr>
                        </m:dPr>
                        <m:e>
                          <m:m>
                            <m:mPr>
                              <m:mcs>
                                <m:mc>
                                  <m:mcPr>
                                    <m:count m:val="1"/>
                                    <m:mcJc m:val="center"/>
                                  </m:mcPr>
                                </m:mc>
                              </m:mcs>
                              <m:ctrlPr>
                                <a:rPr lang="cs-CZ" sz="2800" i="1">
                                  <a:latin typeface="Cambria Math" panose="02040503050406030204" pitchFamily="18" charset="0"/>
                                </a:rPr>
                              </m:ctrlPr>
                            </m:mPr>
                            <m:mr>
                              <m:e>
                                <m:acc>
                                  <m:accPr>
                                    <m:chr m:val="̂"/>
                                    <m:ctrlPr>
                                      <a:rPr lang="cs-CZ" sz="2800" i="1">
                                        <a:latin typeface="Cambria Math" panose="02040503050406030204" pitchFamily="18" charset="0"/>
                                      </a:rPr>
                                    </m:ctrlPr>
                                  </m:accPr>
                                  <m:e>
                                    <m:r>
                                      <a:rPr lang="en-US" sz="2800" i="1">
                                        <a:latin typeface="Cambria Math" charset="0"/>
                                      </a:rPr>
                                      <m:t>𝑏</m:t>
                                    </m:r>
                                  </m:e>
                                </m:acc>
                              </m:e>
                            </m:mr>
                            <m:mr>
                              <m:e>
                                <m:acc>
                                  <m:accPr>
                                    <m:chr m:val="̂"/>
                                    <m:ctrlPr>
                                      <a:rPr lang="en-US" sz="2800" i="1">
                                        <a:latin typeface="Cambria Math" panose="02040503050406030204" pitchFamily="18" charset="0"/>
                                      </a:rPr>
                                    </m:ctrlPr>
                                  </m:accPr>
                                  <m:e>
                                    <m:r>
                                      <a:rPr lang="en-US" sz="2800" i="1">
                                        <a:latin typeface="Cambria Math" charset="0"/>
                                      </a:rPr>
                                      <m:t>𝑢</m:t>
                                    </m:r>
                                  </m:e>
                                </m:acc>
                              </m:e>
                            </m:mr>
                          </m:m>
                        </m:e>
                      </m:d>
                      <m:r>
                        <a:rPr lang="en-US" sz="2800" i="1">
                          <a:latin typeface="Cambria Math" charset="0"/>
                        </a:rPr>
                        <m:t>=</m:t>
                      </m:r>
                      <m:sSup>
                        <m:sSupPr>
                          <m:ctrlPr>
                            <a:rPr lang="en-US" sz="2800" i="1">
                              <a:latin typeface="Cambria Math" panose="02040503050406030204" pitchFamily="18" charset="0"/>
                            </a:rPr>
                          </m:ctrlPr>
                        </m:sSupPr>
                        <m:e>
                          <m:d>
                            <m:dPr>
                              <m:begChr m:val="["/>
                              <m:endChr m:val="]"/>
                              <m:ctrlPr>
                                <a:rPr lang="pt-BR" sz="2800" i="1">
                                  <a:latin typeface="Cambria Math" panose="02040503050406030204" pitchFamily="18" charset="0"/>
                                </a:rPr>
                              </m:ctrlPr>
                            </m:dPr>
                            <m:e>
                              <m:m>
                                <m:mPr>
                                  <m:mcs>
                                    <m:mc>
                                      <m:mcPr>
                                        <m:count m:val="2"/>
                                        <m:mcJc m:val="center"/>
                                      </m:mcPr>
                                    </m:mc>
                                  </m:mcs>
                                  <m:ctrlPr>
                                    <a:rPr lang="uk-UA" sz="2800" i="1">
                                      <a:latin typeface="Cambria Math" panose="02040503050406030204" pitchFamily="18" charset="0"/>
                                    </a:rPr>
                                  </m:ctrlPr>
                                </m:mPr>
                                <m:mr>
                                  <m:e>
                                    <m:sSup>
                                      <m:sSupPr>
                                        <m:ctrlPr>
                                          <a:rPr lang="en-US" sz="2800" i="1">
                                            <a:latin typeface="Cambria Math" panose="02040503050406030204" pitchFamily="18"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𝑋</m:t>
                                    </m:r>
                                  </m:e>
                                  <m:e>
                                    <m:sSup>
                                      <m:sSupPr>
                                        <m:ctrlPr>
                                          <a:rPr lang="en-US" sz="2800" i="1">
                                            <a:latin typeface="Cambria Math" panose="02040503050406030204" pitchFamily="18" charset="0"/>
                                          </a:rPr>
                                        </m:ctrlPr>
                                      </m:sSupPr>
                                      <m:e>
                                        <m:r>
                                          <a:rPr lang="en-US" sz="2800" i="1">
                                            <a:latin typeface="Cambria Math" charset="0"/>
                                          </a:rPr>
                                          <m:t>𝑋</m:t>
                                        </m:r>
                                      </m:e>
                                      <m:sup>
                                        <m:r>
                                          <a:rPr lang="en-US" sz="2800" i="1">
                                            <a:latin typeface="Cambria Math" charset="0"/>
                                          </a:rPr>
                                          <m:t>′</m:t>
                                        </m:r>
                                      </m:sup>
                                    </m:sSup>
                                    <m:r>
                                      <a:rPr lang="en-US" sz="2800" i="1">
                                        <a:latin typeface="Cambria Math" charset="0"/>
                                      </a:rPr>
                                      <m:t>𝑍</m:t>
                                    </m:r>
                                  </m:e>
                                </m:mr>
                                <m:mr>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𝑋</m:t>
                                    </m:r>
                                  </m:e>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𝑍</m:t>
                                    </m:r>
                                    <m:r>
                                      <a:rPr lang="en-US" sz="2800" i="1">
                                        <a:latin typeface="Cambria Math" charset="0"/>
                                      </a:rPr>
                                      <m:t>+</m:t>
                                    </m:r>
                                    <m:sSup>
                                      <m:sSupPr>
                                        <m:ctrlPr>
                                          <a:rPr lang="en-US" sz="2800" i="1">
                                            <a:latin typeface="Cambria Math" panose="02040503050406030204" pitchFamily="18" charset="0"/>
                                          </a:rPr>
                                        </m:ctrlPr>
                                      </m:sSupPr>
                                      <m:e>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r>
                                          <a:rPr lang="en-US" sz="2800" i="1">
                                            <a:latin typeface="Cambria Math" charset="0"/>
                                          </a:rPr>
                                          <m:t>𝐴</m:t>
                                        </m:r>
                                      </m:e>
                                      <m:sup>
                                        <m:r>
                                          <a:rPr lang="en-US" sz="2800" i="1">
                                            <a:latin typeface="Cambria Math" charset="0"/>
                                          </a:rPr>
                                          <m:t>−1</m:t>
                                        </m:r>
                                      </m:sup>
                                    </m:sSup>
                                  </m:e>
                                </m:mr>
                              </m:m>
                            </m:e>
                          </m:d>
                        </m:e>
                        <m:sup>
                          <m:r>
                            <a:rPr lang="en-US" sz="2800" i="1">
                              <a:latin typeface="Cambria Math" charset="0"/>
                            </a:rPr>
                            <m:t>−1</m:t>
                          </m:r>
                        </m:sup>
                      </m:sSup>
                      <m:d>
                        <m:dPr>
                          <m:begChr m:val="["/>
                          <m:endChr m:val="]"/>
                          <m:ctrlPr>
                            <a:rPr lang="pt-BR" sz="2800" i="1">
                              <a:latin typeface="Cambria Math" panose="02040503050406030204" pitchFamily="18" charset="0"/>
                            </a:rPr>
                          </m:ctrlPr>
                        </m:dPr>
                        <m:e>
                          <m:m>
                            <m:mPr>
                              <m:mcs>
                                <m:mc>
                                  <m:mcPr>
                                    <m:count m:val="1"/>
                                    <m:mcJc m:val="center"/>
                                  </m:mcPr>
                                </m:mc>
                              </m:mcs>
                              <m:ctrlPr>
                                <a:rPr lang="cs-CZ" sz="2800" i="1">
                                  <a:latin typeface="Cambria Math" panose="02040503050406030204" pitchFamily="18" charset="0"/>
                                </a:rPr>
                              </m:ctrlPr>
                            </m:mPr>
                            <m:mr>
                              <m:e>
                                <m:sSup>
                                  <m:sSupPr>
                                    <m:ctrlPr>
                                      <a:rPr lang="en-US" sz="2800" i="1">
                                        <a:latin typeface="Cambria Math" panose="02040503050406030204" pitchFamily="18"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𝑦</m:t>
                                </m:r>
                              </m:e>
                            </m:mr>
                            <m:mr>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𝑦</m:t>
                                </m:r>
                              </m:e>
                            </m:mr>
                          </m:m>
                        </m:e>
                      </m:d>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81200" y="3447553"/>
                <a:ext cx="6453052" cy="1453668"/>
              </a:xfrm>
              <a:prstGeom prst="rect">
                <a:avLst/>
              </a:prstGeom>
              <a:blipFill>
                <a:blip r:embed="rId2"/>
                <a:stretch>
                  <a:fillRect b="-1724"/>
                </a:stretch>
              </a:blipFill>
            </p:spPr>
            <p:txBody>
              <a:bodyPr/>
              <a:lstStyle/>
              <a:p>
                <a:r>
                  <a:rPr lang="en-US">
                    <a:noFill/>
                  </a:rPr>
                  <a:t> </a:t>
                </a:r>
              </a:p>
            </p:txBody>
          </p:sp>
        </mc:Fallback>
      </mc:AlternateContent>
      <p:sp>
        <p:nvSpPr>
          <p:cNvPr id="2" name="TextBox 1"/>
          <p:cNvSpPr txBox="1"/>
          <p:nvPr/>
        </p:nvSpPr>
        <p:spPr>
          <a:xfrm>
            <a:off x="1981200" y="2730501"/>
            <a:ext cx="5562600" cy="584775"/>
          </a:xfrm>
          <a:prstGeom prst="rect">
            <a:avLst/>
          </a:prstGeom>
          <a:noFill/>
        </p:spPr>
        <p:txBody>
          <a:bodyPr wrap="square" rtlCol="0">
            <a:spAutoFit/>
          </a:bodyPr>
          <a:lstStyle/>
          <a:p>
            <a:r>
              <a:rPr lang="en-US" sz="3200" dirty="0"/>
              <a:t>Maximization (M) step</a:t>
            </a:r>
          </a:p>
        </p:txBody>
      </p:sp>
      <mc:AlternateContent xmlns:mc="http://schemas.openxmlformats.org/markup-compatibility/2006" xmlns:a14="http://schemas.microsoft.com/office/drawing/2010/main">
        <mc:Choice Requires="a14">
          <p:sp>
            <p:nvSpPr>
              <p:cNvPr id="9" name="TextBox 8"/>
              <p:cNvSpPr txBox="1"/>
              <p:nvPr/>
            </p:nvSpPr>
            <p:spPr>
              <a:xfrm>
                <a:off x="3860800" y="5842000"/>
                <a:ext cx="2260600" cy="77361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pt-BR" sz="2800" i="1">
                              <a:latin typeface="Cambria Math" panose="02040503050406030204" pitchFamily="18" charset="0"/>
                            </a:rPr>
                          </m:ctrlPr>
                        </m:dPr>
                        <m:e>
                          <m:m>
                            <m:mPr>
                              <m:mcs>
                                <m:mc>
                                  <m:mcPr>
                                    <m:count m:val="2"/>
                                    <m:mcJc m:val="center"/>
                                  </m:mcPr>
                                </m:mc>
                              </m:mcs>
                              <m:ctrlPr>
                                <a:rPr lang="uk-UA" sz="2800" i="1">
                                  <a:latin typeface="Cambria Math" panose="02040503050406030204" pitchFamily="18" charset="0"/>
                                </a:rPr>
                              </m:ctrlPr>
                            </m:mPr>
                            <m:mr>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11</m:t>
                                    </m:r>
                                  </m:sup>
                                </m:sSup>
                              </m:e>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12</m:t>
                                    </m:r>
                                  </m:sup>
                                </m:sSup>
                              </m:e>
                            </m:mr>
                            <m:mr>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21</m:t>
                                    </m:r>
                                  </m:sup>
                                </m:sSup>
                              </m:e>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22</m:t>
                                    </m:r>
                                  </m:sup>
                                </m:sSup>
                              </m:e>
                            </m:mr>
                          </m:m>
                        </m:e>
                      </m:d>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860800" y="5842000"/>
                <a:ext cx="2260600" cy="773610"/>
              </a:xfrm>
              <a:prstGeom prst="rect">
                <a:avLst/>
              </a:prstGeom>
              <a:blipFill>
                <a:blip r:embed="rId3"/>
                <a:stretch>
                  <a:fillRect b="-12903"/>
                </a:stretch>
              </a:blipFill>
            </p:spPr>
            <p:txBody>
              <a:bodyPr/>
              <a:lstStyle/>
              <a:p>
                <a:r>
                  <a:rPr lang="en-US">
                    <a:noFill/>
                  </a:rPr>
                  <a:t> </a:t>
                </a:r>
              </a:p>
            </p:txBody>
          </p:sp>
        </mc:Fallback>
      </mc:AlternateContent>
      <p:sp>
        <p:nvSpPr>
          <p:cNvPr id="5" name="Down Arrow Callout 4"/>
          <p:cNvSpPr/>
          <p:nvPr/>
        </p:nvSpPr>
        <p:spPr>
          <a:xfrm>
            <a:off x="2800350" y="3445974"/>
            <a:ext cx="3740150" cy="2396026"/>
          </a:xfrm>
          <a:prstGeom prst="downArrowCallou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1502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normAutofit fontScale="90000"/>
          </a:bodyPr>
          <a:lstStyle/>
          <a:p>
            <a:r>
              <a:rPr lang="en-US" b="1" dirty="0">
                <a:solidFill>
                  <a:schemeClr val="accent1"/>
                </a:solidFill>
                <a:latin typeface="+mn-lt"/>
              </a:rPr>
              <a:t>Expectation and Maximization (EM)</a:t>
            </a:r>
          </a:p>
        </p:txBody>
      </p:sp>
      <p:sp>
        <p:nvSpPr>
          <p:cNvPr id="2" name="TextBox 1"/>
          <p:cNvSpPr txBox="1"/>
          <p:nvPr/>
        </p:nvSpPr>
        <p:spPr>
          <a:xfrm>
            <a:off x="1981200" y="1636742"/>
            <a:ext cx="5562600" cy="584775"/>
          </a:xfrm>
          <a:prstGeom prst="rect">
            <a:avLst/>
          </a:prstGeom>
          <a:noFill/>
        </p:spPr>
        <p:txBody>
          <a:bodyPr wrap="square" rtlCol="0">
            <a:spAutoFit/>
          </a:bodyPr>
          <a:lstStyle/>
          <a:p>
            <a:r>
              <a:rPr lang="en-US" sz="3200" dirty="0"/>
              <a:t>Expectation (E) step</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7625"/>
          <a:stretch/>
        </p:blipFill>
        <p:spPr>
          <a:xfrm>
            <a:off x="3327400" y="2156633"/>
            <a:ext cx="5537200" cy="2155103"/>
          </a:xfrm>
          <a:prstGeom prst="rect">
            <a:avLst/>
          </a:prstGeom>
        </p:spPr>
      </p:pic>
      <p:sp>
        <p:nvSpPr>
          <p:cNvPr id="5" name="TextBox 4"/>
          <p:cNvSpPr txBox="1"/>
          <p:nvPr/>
        </p:nvSpPr>
        <p:spPr>
          <a:xfrm>
            <a:off x="1524000" y="5903894"/>
            <a:ext cx="9144000" cy="954107"/>
          </a:xfrm>
          <a:prstGeom prst="rect">
            <a:avLst/>
          </a:prstGeom>
          <a:noFill/>
        </p:spPr>
        <p:txBody>
          <a:bodyPr wrap="square" rtlCol="0">
            <a:spAutoFit/>
          </a:bodyPr>
          <a:lstStyle/>
          <a:p>
            <a:pPr algn="ctr"/>
            <a:r>
              <a:rPr lang="en-US" sz="2800" dirty="0" err="1"/>
              <a:t>tr</a:t>
            </a:r>
            <a:r>
              <a:rPr lang="en-US" sz="2800" dirty="0"/>
              <a:t>=Trace=sum of diagonals</a:t>
            </a:r>
          </a:p>
          <a:p>
            <a:pPr algn="ctr"/>
            <a:r>
              <a:rPr lang="en-US" sz="2800" dirty="0"/>
              <a:t>rank=max dimension of non singular submatrix</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3433"/>
          <a:stretch/>
        </p:blipFill>
        <p:spPr>
          <a:xfrm>
            <a:off x="3327400" y="4313876"/>
            <a:ext cx="5537200" cy="1093179"/>
          </a:xfrm>
          <a:prstGeom prst="rect">
            <a:avLst/>
          </a:prstGeom>
        </p:spPr>
      </p:pic>
      <p:pic>
        <p:nvPicPr>
          <p:cNvPr id="7" name="Picture 6">
            <a:extLst>
              <a:ext uri="{FF2B5EF4-FFF2-40B4-BE49-F238E27FC236}">
                <a16:creationId xmlns:a16="http://schemas.microsoft.com/office/drawing/2014/main" id="{6598337B-3BA4-8445-A708-85B2A1E1E5ED}"/>
              </a:ext>
            </a:extLst>
          </p:cNvPr>
          <p:cNvPicPr>
            <a:picLocks noChangeAspect="1"/>
          </p:cNvPicPr>
          <p:nvPr/>
        </p:nvPicPr>
        <p:blipFill rotWithShape="1">
          <a:blip r:embed="rId3"/>
          <a:srcRect l="44540" t="71872" r="47365" b="-1483"/>
          <a:stretch/>
        </p:blipFill>
        <p:spPr>
          <a:xfrm>
            <a:off x="3389151" y="4639113"/>
            <a:ext cx="593474" cy="491372"/>
          </a:xfrm>
          <a:prstGeom prst="rect">
            <a:avLst/>
          </a:prstGeom>
          <a:solidFill>
            <a:schemeClr val="bg1"/>
          </a:solidFill>
        </p:spPr>
      </p:pic>
    </p:spTree>
    <p:extLst>
      <p:ext uri="{BB962C8B-B14F-4D97-AF65-F5344CB8AC3E}">
        <p14:creationId xmlns:p14="http://schemas.microsoft.com/office/powerpoint/2010/main" val="9751192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771" y="4602410"/>
            <a:ext cx="3035300" cy="2255590"/>
          </a:xfrm>
          <a:prstGeom prst="rect">
            <a:avLst/>
          </a:prstGeom>
        </p:spPr>
      </p:pic>
      <p:sp>
        <p:nvSpPr>
          <p:cNvPr id="3" name="Title 2"/>
          <p:cNvSpPr>
            <a:spLocks noGrp="1"/>
          </p:cNvSpPr>
          <p:nvPr>
            <p:ph type="title"/>
          </p:nvPr>
        </p:nvSpPr>
        <p:spPr/>
        <p:txBody>
          <a:bodyPr/>
          <a:lstStyle/>
          <a:p>
            <a:pPr algn="ctr"/>
            <a:r>
              <a:rPr lang="en-US" b="1" dirty="0">
                <a:solidFill>
                  <a:schemeClr val="accent1"/>
                </a:solidFill>
                <a:latin typeface="+mn-lt"/>
              </a:rPr>
              <a:t>EM is time demanding</a:t>
            </a:r>
          </a:p>
        </p:txBody>
      </p:sp>
      <p:sp>
        <p:nvSpPr>
          <p:cNvPr id="5" name="TextBox 4"/>
          <p:cNvSpPr txBox="1"/>
          <p:nvPr/>
        </p:nvSpPr>
        <p:spPr>
          <a:xfrm>
            <a:off x="2654300" y="2082801"/>
            <a:ext cx="5562600" cy="584775"/>
          </a:xfrm>
          <a:prstGeom prst="rect">
            <a:avLst/>
          </a:prstGeom>
          <a:noFill/>
        </p:spPr>
        <p:txBody>
          <a:bodyPr wrap="square" rtlCol="0">
            <a:spAutoFit/>
          </a:bodyPr>
          <a:lstStyle/>
          <a:p>
            <a:r>
              <a:rPr lang="en-US" sz="3200"/>
              <a:t>Maximization (</a:t>
            </a:r>
            <a:r>
              <a:rPr lang="en-US" sz="3200" dirty="0"/>
              <a:t>M</a:t>
            </a:r>
            <a:r>
              <a:rPr lang="en-US" sz="3200"/>
              <a:t>) </a:t>
            </a:r>
            <a:r>
              <a:rPr lang="en-US" sz="3200" dirty="0"/>
              <a:t>step</a:t>
            </a:r>
          </a:p>
        </p:txBody>
      </p:sp>
      <p:sp>
        <p:nvSpPr>
          <p:cNvPr id="6" name="TextBox 5"/>
          <p:cNvSpPr txBox="1"/>
          <p:nvPr/>
        </p:nvSpPr>
        <p:spPr>
          <a:xfrm>
            <a:off x="2654300" y="4191980"/>
            <a:ext cx="5562600" cy="584775"/>
          </a:xfrm>
          <a:prstGeom prst="rect">
            <a:avLst/>
          </a:prstGeom>
          <a:noFill/>
        </p:spPr>
        <p:txBody>
          <a:bodyPr wrap="square" rtlCol="0">
            <a:spAutoFit/>
          </a:bodyPr>
          <a:lstStyle/>
          <a:p>
            <a:r>
              <a:rPr lang="en-US" sz="3200" dirty="0"/>
              <a:t>Expectation (E) step</a:t>
            </a:r>
          </a:p>
        </p:txBody>
      </p:sp>
      <p:pic>
        <p:nvPicPr>
          <p:cNvPr id="7" name="Picture 6"/>
          <p:cNvPicPr>
            <a:picLocks noChangeAspect="1"/>
          </p:cNvPicPr>
          <p:nvPr/>
        </p:nvPicPr>
        <p:blipFill>
          <a:blip r:embed="rId3"/>
          <a:stretch>
            <a:fillRect/>
          </a:stretch>
        </p:blipFill>
        <p:spPr>
          <a:xfrm>
            <a:off x="3139772" y="2667575"/>
            <a:ext cx="5077129" cy="1149350"/>
          </a:xfrm>
          <a:prstGeom prst="rect">
            <a:avLst/>
          </a:prstGeom>
        </p:spPr>
      </p:pic>
      <p:sp>
        <p:nvSpPr>
          <p:cNvPr id="9" name="Curved Right Arrow 8"/>
          <p:cNvSpPr/>
          <p:nvPr/>
        </p:nvSpPr>
        <p:spPr>
          <a:xfrm>
            <a:off x="2006600" y="2293212"/>
            <a:ext cx="647700" cy="2309198"/>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10800000">
            <a:off x="7089471" y="2264032"/>
            <a:ext cx="647700" cy="2309198"/>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886700" y="3236157"/>
            <a:ext cx="2781300" cy="523220"/>
          </a:xfrm>
          <a:prstGeom prst="rect">
            <a:avLst/>
          </a:prstGeom>
          <a:noFill/>
        </p:spPr>
        <p:txBody>
          <a:bodyPr wrap="square" rtlCol="0">
            <a:spAutoFit/>
          </a:bodyPr>
          <a:lstStyle/>
          <a:p>
            <a:r>
              <a:rPr lang="en-US" sz="2800"/>
              <a:t>Until converge</a:t>
            </a:r>
            <a:endParaRPr lang="en-US" sz="2800" dirty="0"/>
          </a:p>
        </p:txBody>
      </p:sp>
      <p:pic>
        <p:nvPicPr>
          <p:cNvPr id="12" name="Picture 11">
            <a:extLst>
              <a:ext uri="{FF2B5EF4-FFF2-40B4-BE49-F238E27FC236}">
                <a16:creationId xmlns:a16="http://schemas.microsoft.com/office/drawing/2014/main" id="{33519A3B-2EF0-9841-9AA5-CF310DAB873C}"/>
              </a:ext>
            </a:extLst>
          </p:cNvPr>
          <p:cNvPicPr>
            <a:picLocks noChangeAspect="1"/>
          </p:cNvPicPr>
          <p:nvPr/>
        </p:nvPicPr>
        <p:blipFill rotWithShape="1">
          <a:blip r:embed="rId3"/>
          <a:srcRect l="44540" t="71872" r="47365" b="-1483"/>
          <a:stretch/>
        </p:blipFill>
        <p:spPr>
          <a:xfrm>
            <a:off x="3212982" y="6430053"/>
            <a:ext cx="312681" cy="258887"/>
          </a:xfrm>
          <a:prstGeom prst="rect">
            <a:avLst/>
          </a:prstGeom>
          <a:solidFill>
            <a:schemeClr val="bg1"/>
          </a:solidFill>
        </p:spPr>
      </p:pic>
    </p:spTree>
    <p:extLst>
      <p:ext uri="{BB962C8B-B14F-4D97-AF65-F5344CB8AC3E}">
        <p14:creationId xmlns:p14="http://schemas.microsoft.com/office/powerpoint/2010/main" val="14139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263" y="181904"/>
            <a:ext cx="10078916" cy="1474770"/>
          </a:xfrm>
        </p:spPr>
        <p:txBody>
          <a:bodyPr>
            <a:normAutofit/>
          </a:bodyPr>
          <a:lstStyle/>
          <a:p>
            <a:r>
              <a:rPr lang="en-US" b="1" dirty="0">
                <a:solidFill>
                  <a:schemeClr val="accent1"/>
                </a:solidFill>
                <a:latin typeface="+mn-lt"/>
              </a:rPr>
              <a:t>EMMA: two dimensions to one dimension</a:t>
            </a:r>
          </a:p>
        </p:txBody>
      </p:sp>
      <p:pic>
        <p:nvPicPr>
          <p:cNvPr id="4" name="Picture 3" descr="Hyun Min Kang, Ph.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7179" y="181904"/>
            <a:ext cx="1371600" cy="1647825"/>
          </a:xfrm>
          <a:prstGeom prst="rect">
            <a:avLst/>
          </a:prstGeom>
        </p:spPr>
      </p:pic>
      <p:sp>
        <p:nvSpPr>
          <p:cNvPr id="5" name="TextBox 4"/>
          <p:cNvSpPr txBox="1">
            <a:spLocks noChangeArrowheads="1"/>
          </p:cNvSpPr>
          <p:nvPr/>
        </p:nvSpPr>
        <p:spPr bwMode="auto">
          <a:xfrm>
            <a:off x="10507179" y="1833098"/>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000000"/>
                </a:solidFill>
              </a:rPr>
              <a:t>Kang</a:t>
            </a:r>
          </a:p>
        </p:txBody>
      </p:sp>
      <p:sp>
        <p:nvSpPr>
          <p:cNvPr id="9" name="Rectangle 8"/>
          <p:cNvSpPr/>
          <p:nvPr/>
        </p:nvSpPr>
        <p:spPr>
          <a:xfrm>
            <a:off x="794479" y="4501929"/>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1097154" y="5506678"/>
            <a:ext cx="694424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t>U</a:t>
            </a:r>
            <a:r>
              <a:rPr lang="en-US" baseline="-25000" dirty="0"/>
              <a:t>F</a:t>
            </a:r>
            <a:r>
              <a:rPr lang="en-US" dirty="0"/>
              <a:t> and </a:t>
            </a:r>
            <a:r>
              <a:rPr lang="en-US" dirty="0" err="1"/>
              <a:t>ξ</a:t>
            </a:r>
            <a:r>
              <a:rPr lang="en-US" dirty="0"/>
              <a:t> are </a:t>
            </a:r>
            <a:r>
              <a:rPr lang="en-US" dirty="0" err="1"/>
              <a:t>eigen</a:t>
            </a:r>
            <a:r>
              <a:rPr lang="en-US" dirty="0"/>
              <a:t> vector and values of spectral decomposition of A matrix </a:t>
            </a:r>
          </a:p>
        </p:txBody>
      </p:sp>
      <p:sp>
        <p:nvSpPr>
          <p:cNvPr id="12" name="Rectangle 11"/>
          <p:cNvSpPr/>
          <p:nvPr/>
        </p:nvSpPr>
        <p:spPr>
          <a:xfrm>
            <a:off x="1844091" y="1400380"/>
            <a:ext cx="8318500" cy="646331"/>
          </a:xfrm>
          <a:prstGeom prst="rect">
            <a:avLst/>
          </a:prstGeom>
        </p:spPr>
        <p:txBody>
          <a:bodyPr wrap="square">
            <a:spAutoFit/>
          </a:bodyPr>
          <a:lstStyle/>
          <a:p>
            <a:pPr algn="ctr"/>
            <a:r>
              <a:rPr lang="en-US" dirty="0"/>
              <a:t>Kang, H. M. </a:t>
            </a:r>
            <a:r>
              <a:rPr lang="en-US" i="1" dirty="0"/>
              <a:t>et al.</a:t>
            </a:r>
            <a:r>
              <a:rPr lang="en-US" dirty="0"/>
              <a:t> Efficient control of population structure in model organism association mapping. </a:t>
            </a:r>
            <a:r>
              <a:rPr lang="en-US" i="1" dirty="0"/>
              <a:t>Genetics</a:t>
            </a:r>
            <a:r>
              <a:rPr lang="en-US" dirty="0"/>
              <a:t> </a:t>
            </a:r>
            <a:r>
              <a:rPr lang="en-US" b="1" dirty="0"/>
              <a:t>178,</a:t>
            </a:r>
            <a:r>
              <a:rPr lang="en-US" dirty="0"/>
              <a:t> 1709–1723 (2008).</a:t>
            </a:r>
          </a:p>
        </p:txBody>
      </p:sp>
      <mc:AlternateContent xmlns:mc="http://schemas.openxmlformats.org/markup-compatibility/2006" xmlns:a14="http://schemas.microsoft.com/office/drawing/2010/main">
        <mc:Choice Requires="a14">
          <p:sp>
            <p:nvSpPr>
              <p:cNvPr id="14" name="TextBox 13"/>
              <p:cNvSpPr txBox="1"/>
              <p:nvPr/>
            </p:nvSpPr>
            <p:spPr>
              <a:xfrm>
                <a:off x="1491492" y="3883839"/>
                <a:ext cx="2200102" cy="473912"/>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US" sz="2800" i="1">
                          <a:latin typeface="Cambria Math" charset="0"/>
                          <a:ea typeface="Cambria Math" charset="0"/>
                          <a:cs typeface="Cambria Math" charset="0"/>
                        </a:rPr>
                        <m:t>𝐻</m:t>
                      </m:r>
                      <m:r>
                        <a:rPr lang="en-US" sz="2800" i="1">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𝜎</m:t>
                          </m:r>
                        </m:e>
                        <m:sub/>
                        <m:sup>
                          <m:r>
                            <a:rPr lang="en-US" sz="2800" i="1">
                              <a:latin typeface="Cambria Math" charset="0"/>
                              <a:ea typeface="Cambria Math" charset="0"/>
                              <a:cs typeface="Cambria Math" charset="0"/>
                            </a:rPr>
                            <m:t>−1</m:t>
                          </m:r>
                        </m:sup>
                      </m:sSubSup>
                      <m:r>
                        <a:rPr lang="en-US" sz="2800" i="1">
                          <a:latin typeface="Cambria Math" charset="0"/>
                          <a:ea typeface="Cambria Math" charset="0"/>
                          <a:cs typeface="Cambria Math" charset="0"/>
                        </a:rPr>
                        <m:t>𝑉</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491492" y="3883839"/>
                <a:ext cx="2200102" cy="473912"/>
              </a:xfrm>
              <a:prstGeom prst="rect">
                <a:avLst/>
              </a:prstGeom>
              <a:blipFill>
                <a:blip r:embed="rId3"/>
                <a:stretch>
                  <a:fillRect l="-5143"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844091" y="4555834"/>
                <a:ext cx="6900254" cy="905954"/>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𝐴</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𝛿</m:t>
                      </m:r>
                      <m:r>
                        <a:rPr lang="en-US" sz="2800" i="1">
                          <a:latin typeface="Cambria Math" charset="0"/>
                          <a:ea typeface="Cambria Math" charset="0"/>
                          <a:cs typeface="Cambria Math" charset="0"/>
                        </a:rPr>
                        <m:t>𝐼</m:t>
                      </m:r>
                    </m:oMath>
                  </m:oMathPara>
                </a14:m>
                <a:endParaRPr lang="en-US" sz="2800" dirty="0">
                  <a:ea typeface="Cambria Math" charset="0"/>
                  <a:cs typeface="Cambria Math" charset="0"/>
                </a:endParaRPr>
              </a:p>
              <a:p>
                <a14:m>
                  <m:oMath xmlns:m="http://schemas.openxmlformats.org/officeDocument/2006/math">
                    <m:r>
                      <a:rPr lang="en-US" sz="2800" i="1">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𝑈</m:t>
                        </m:r>
                      </m:e>
                      <m:sub>
                        <m:r>
                          <a:rPr lang="en-US" sz="2800" i="1">
                            <a:latin typeface="Cambria Math" charset="0"/>
                            <a:ea typeface="Cambria Math" charset="0"/>
                            <a:cs typeface="Cambria Math" charset="0"/>
                          </a:rPr>
                          <m:t>𝐹</m:t>
                        </m:r>
                      </m:sub>
                      <m:sup/>
                    </m:sSubSup>
                    <m:r>
                      <a:rPr lang="en-US" sz="2800" i="1">
                        <a:latin typeface="Cambria Math" charset="0"/>
                        <a:ea typeface="Cambria Math" charset="0"/>
                        <a:cs typeface="Cambria Math" charset="0"/>
                      </a:rPr>
                      <m:t>𝑑𝑖𝑎𝑔</m:t>
                    </m:r>
                    <m:r>
                      <a:rPr lang="en-US" sz="2800" i="1">
                        <a:latin typeface="Cambria Math" charset="0"/>
                        <a:ea typeface="Cambria Math" charset="0"/>
                        <a:cs typeface="Cambria Math" charset="0"/>
                      </a:rPr>
                      <m:t>(</m:t>
                    </m:r>
                    <m:sSub>
                      <m:sSubPr>
                        <m:ctrlPr>
                          <a:rPr lang="en-US" sz="2800" i="1" dirty="0">
                            <a:latin typeface="Cambria Math" panose="02040503050406030204" pitchFamily="18" charset="0"/>
                          </a:rPr>
                        </m:ctrlPr>
                      </m:sSubPr>
                      <m:e>
                        <m:r>
                          <m:rPr>
                            <m:nor/>
                          </m:rPr>
                          <a:rPr lang="en-US" sz="2800" dirty="0"/>
                          <m:t>ξ</m:t>
                        </m:r>
                      </m:e>
                      <m:sub>
                        <m:r>
                          <a:rPr lang="en-US" sz="2800" i="1" dirty="0">
                            <a:latin typeface="Cambria Math" charset="0"/>
                          </a:rPr>
                          <m:t>1</m:t>
                        </m:r>
                      </m:sub>
                    </m:sSub>
                  </m:oMath>
                </a14:m>
                <a:r>
                  <a:rPr lang="en-US" sz="2800" dirty="0">
                    <a:ea typeface="Cambria Math" charset="0"/>
                    <a:cs typeface="Cambria Math" charset="0"/>
                  </a:rPr>
                  <a:t>+</a:t>
                </a:r>
                <a14:m>
                  <m:oMath xmlns:m="http://schemas.openxmlformats.org/officeDocument/2006/math">
                    <m:r>
                      <a:rPr lang="en-US" sz="2800" i="1">
                        <a:latin typeface="Cambria Math" charset="0"/>
                        <a:ea typeface="Cambria Math" charset="0"/>
                        <a:cs typeface="Cambria Math" charset="0"/>
                      </a:rPr>
                      <m:t>𝛿</m:t>
                    </m:r>
                  </m:oMath>
                </a14:m>
                <a:r>
                  <a:rPr lang="en-US" sz="2800" dirty="0">
                    <a:ea typeface="Cambria Math" charset="0"/>
                    <a:cs typeface="Cambria Math" charset="0"/>
                  </a:rPr>
                  <a:t>, </a:t>
                </a:r>
                <a:r>
                  <a:rPr lang="is-IS" sz="2800" dirty="0">
                    <a:ea typeface="Cambria Math" charset="0"/>
                    <a:cs typeface="Cambria Math" charset="0"/>
                  </a:rPr>
                  <a:t>…, </a:t>
                </a:r>
                <a14:m>
                  <m:oMath xmlns:m="http://schemas.openxmlformats.org/officeDocument/2006/math">
                    <m:sSub>
                      <m:sSubPr>
                        <m:ctrlPr>
                          <a:rPr lang="en-US" sz="2800" i="1" dirty="0">
                            <a:latin typeface="Cambria Math" panose="02040503050406030204" pitchFamily="18" charset="0"/>
                          </a:rPr>
                        </m:ctrlPr>
                      </m:sSubPr>
                      <m:e>
                        <m:r>
                          <m:rPr>
                            <m:nor/>
                          </m:rPr>
                          <a:rPr lang="en-US" sz="2800" dirty="0"/>
                          <m:t>ξ</m:t>
                        </m:r>
                      </m:e>
                      <m:sub>
                        <m:r>
                          <a:rPr lang="en-US" sz="2800" i="1" dirty="0">
                            <a:latin typeface="Cambria Math" charset="0"/>
                          </a:rPr>
                          <m:t>𝑛</m:t>
                        </m:r>
                      </m:sub>
                    </m:sSub>
                  </m:oMath>
                </a14:m>
                <a:r>
                  <a:rPr lang="en-US" sz="2800" dirty="0">
                    <a:ea typeface="Cambria Math" charset="0"/>
                    <a:cs typeface="Cambria Math" charset="0"/>
                  </a:rPr>
                  <a:t>+</a:t>
                </a:r>
                <a14:m>
                  <m:oMath xmlns:m="http://schemas.openxmlformats.org/officeDocument/2006/math">
                    <m:r>
                      <a:rPr lang="en-US" sz="2800" i="1">
                        <a:latin typeface="Cambria Math" charset="0"/>
                        <a:ea typeface="Cambria Math" charset="0"/>
                        <a:cs typeface="Cambria Math" charset="0"/>
                      </a:rPr>
                      <m:t>𝛿</m:t>
                    </m:r>
                    <m:r>
                      <a:rPr lang="en-US" sz="2800">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𝑈</m:t>
                        </m:r>
                      </m:e>
                      <m:sub>
                        <m:r>
                          <a:rPr lang="en-US" sz="2800" i="1">
                            <a:latin typeface="Cambria Math" charset="0"/>
                            <a:ea typeface="Cambria Math" charset="0"/>
                            <a:cs typeface="Cambria Math" charset="0"/>
                          </a:rPr>
                          <m:t>𝐹</m:t>
                        </m:r>
                      </m:sub>
                      <m:sup>
                        <m:r>
                          <a:rPr lang="en-US" sz="2800" i="1">
                            <a:latin typeface="Cambria Math" charset="0"/>
                            <a:ea typeface="Cambria Math" charset="0"/>
                            <a:cs typeface="Cambria Math" charset="0"/>
                          </a:rPr>
                          <m:t>′</m:t>
                        </m:r>
                      </m:sup>
                    </m:sSubSup>
                  </m:oMath>
                </a14:m>
                <a:r>
                  <a:rPr lang="en-US" sz="2800" dirty="0">
                    <a:ea typeface="Cambria Math" charset="0"/>
                    <a:cs typeface="Cambria Math" charset="0"/>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1844091" y="4555834"/>
                <a:ext cx="6900254" cy="905954"/>
              </a:xfrm>
              <a:prstGeom prst="rect">
                <a:avLst/>
              </a:prstGeom>
              <a:blipFill>
                <a:blip r:embed="rId4"/>
                <a:stretch>
                  <a:fillRect l="-917" b="-20833"/>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4248"/>
          <a:stretch/>
        </p:blipFill>
        <p:spPr>
          <a:xfrm>
            <a:off x="1544840" y="2282927"/>
            <a:ext cx="8318500" cy="1361982"/>
          </a:xfrm>
          <a:prstGeom prst="rect">
            <a:avLst/>
          </a:prstGeom>
        </p:spPr>
      </p:pic>
      <p:pic>
        <p:nvPicPr>
          <p:cNvPr id="6" name="Picture 5">
            <a:extLst>
              <a:ext uri="{FF2B5EF4-FFF2-40B4-BE49-F238E27FC236}">
                <a16:creationId xmlns:a16="http://schemas.microsoft.com/office/drawing/2014/main" id="{603C956C-7778-E04E-BF9D-1AA1FBE2F580}"/>
              </a:ext>
            </a:extLst>
          </p:cNvPr>
          <p:cNvPicPr>
            <a:picLocks noChangeAspect="1"/>
          </p:cNvPicPr>
          <p:nvPr/>
        </p:nvPicPr>
        <p:blipFill>
          <a:blip r:embed="rId6"/>
          <a:stretch>
            <a:fillRect/>
          </a:stretch>
        </p:blipFill>
        <p:spPr>
          <a:xfrm>
            <a:off x="7023101" y="3823619"/>
            <a:ext cx="4432300" cy="1092200"/>
          </a:xfrm>
          <a:prstGeom prst="rect">
            <a:avLst/>
          </a:prstGeom>
        </p:spPr>
      </p:pic>
      <p:sp>
        <p:nvSpPr>
          <p:cNvPr id="7" name="Rectangle 6">
            <a:extLst>
              <a:ext uri="{FF2B5EF4-FFF2-40B4-BE49-F238E27FC236}">
                <a16:creationId xmlns:a16="http://schemas.microsoft.com/office/drawing/2014/main" id="{53A56289-BEB9-FB4A-B532-CE5FD0B3753E}"/>
              </a:ext>
            </a:extLst>
          </p:cNvPr>
          <p:cNvSpPr/>
          <p:nvPr/>
        </p:nvSpPr>
        <p:spPr>
          <a:xfrm>
            <a:off x="7522978" y="4422746"/>
            <a:ext cx="244929" cy="21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7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lstStyle/>
          <a:p>
            <a:pPr algn="ctr"/>
            <a:r>
              <a:rPr lang="en-US" b="1" dirty="0">
                <a:solidFill>
                  <a:schemeClr val="accent1"/>
                </a:solidFill>
                <a:latin typeface="Calibri" charset="0"/>
              </a:rPr>
              <a:t>Iterations in EMMA R package</a:t>
            </a:r>
          </a:p>
        </p:txBody>
      </p:sp>
      <mc:AlternateContent xmlns:mc="http://schemas.openxmlformats.org/markup-compatibility/2006" xmlns:a14="http://schemas.microsoft.com/office/drawing/2010/main">
        <mc:Choice Requires="a14">
          <p:sp>
            <p:nvSpPr>
              <p:cNvPr id="7" name="TextBox 6"/>
              <p:cNvSpPr txBox="1"/>
              <p:nvPr/>
            </p:nvSpPr>
            <p:spPr>
              <a:xfrm>
                <a:off x="5042625" y="2634778"/>
                <a:ext cx="1651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bg-BG" sz="2800" i="1">
                          <a:latin typeface="Cambria Math" charset="0"/>
                          <a:ea typeface="Cambria Math" charset="0"/>
                          <a:cs typeface="Cambria Math" charset="0"/>
                        </a:rPr>
                        <m:t>𝛿</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042625" y="2634778"/>
                <a:ext cx="1651000" cy="952825"/>
              </a:xfrm>
              <a:prstGeom prst="rect">
                <a:avLst/>
              </a:prstGeom>
              <a:blipFill>
                <a:blip r:embed="rId2"/>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99000" y="3959258"/>
                <a:ext cx="2794000" cy="1051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charset="0"/>
                          <a:ea typeface="Cambria Math" charset="0"/>
                          <a:cs typeface="Cambria Math" charset="0"/>
                        </a:rPr>
                        <m:t>𝛿</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rPr>
                                <m:t>1−</m:t>
                              </m:r>
                              <m:r>
                                <a:rPr lang="en-US" sz="2800" i="1">
                                  <a:latin typeface="Cambria Math" charset="0"/>
                                  <a:ea typeface="Cambria Math" charset="0"/>
                                  <a:cs typeface="Cambria Math" charset="0"/>
                                </a:rPr>
                                <m:t>h</m:t>
                              </m:r>
                            </m:e>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h</m:t>
                              </m:r>
                            </m:e>
                            <m:sub/>
                            <m:sup>
                              <m:r>
                                <a:rPr lang="en-US" sz="2800" i="1">
                                  <a:latin typeface="Cambria Math" charset="0"/>
                                </a:rPr>
                                <m:t>2</m:t>
                              </m:r>
                            </m:sup>
                          </m:sSubSup>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699000" y="3959258"/>
                <a:ext cx="2794000" cy="1051122"/>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4279900" y="5522032"/>
            <a:ext cx="4533900" cy="523220"/>
          </a:xfrm>
          <a:prstGeom prst="rect">
            <a:avLst/>
          </a:prstGeom>
          <a:noFill/>
        </p:spPr>
        <p:txBody>
          <a:bodyPr wrap="square" rtlCol="0">
            <a:spAutoFit/>
          </a:bodyPr>
          <a:lstStyle/>
          <a:p>
            <a:r>
              <a:rPr lang="en-US" sz="2800" dirty="0"/>
              <a:t>= 0.01, 0.02, </a:t>
            </a:r>
            <a:r>
              <a:rPr lang="mr-IN" sz="2800" dirty="0"/>
              <a:t>…</a:t>
            </a:r>
            <a:r>
              <a:rPr lang="en-US" sz="2800" dirty="0"/>
              <a:t>, 0.98, 0.99</a:t>
            </a:r>
          </a:p>
        </p:txBody>
      </p:sp>
      <mc:AlternateContent xmlns:mc="http://schemas.openxmlformats.org/markup-compatibility/2006" xmlns:a14="http://schemas.microsoft.com/office/drawing/2010/main">
        <mc:Choice Requires="a14">
          <p:sp>
            <p:nvSpPr>
              <p:cNvPr id="2" name="Rectangle 1"/>
              <p:cNvSpPr/>
              <p:nvPr/>
            </p:nvSpPr>
            <p:spPr>
              <a:xfrm>
                <a:off x="3165179" y="5466119"/>
                <a:ext cx="794833" cy="635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a:latin typeface="Cambria Math" panose="02040503050406030204" pitchFamily="18" charset="0"/>
                            </a:rPr>
                          </m:ctrlPr>
                        </m:sSubSupPr>
                        <m:e>
                          <m:r>
                            <a:rPr lang="en-US" sz="3200" i="1">
                              <a:latin typeface="Cambria Math" charset="0"/>
                              <a:ea typeface="Cambria Math" charset="0"/>
                              <a:cs typeface="Cambria Math" charset="0"/>
                            </a:rPr>
                            <m:t>h</m:t>
                          </m:r>
                        </m:e>
                        <m:sub/>
                        <m:sup>
                          <m:r>
                            <a:rPr lang="en-US" sz="3200" i="1">
                              <a:latin typeface="Cambria Math" charset="0"/>
                            </a:rPr>
                            <m:t>2</m:t>
                          </m:r>
                        </m:sup>
                      </m:sSubSup>
                    </m:oMath>
                  </m:oMathPara>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3165179" y="5466119"/>
                <a:ext cx="794833" cy="63504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18589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25563"/>
            <a:ext cx="10515600" cy="4351338"/>
          </a:xfrm>
        </p:spPr>
        <p:txBody>
          <a:bodyPr>
            <a:normAutofit/>
          </a:bodyPr>
          <a:lstStyle/>
          <a:p>
            <a:r>
              <a:rPr lang="en-US" sz="3600" dirty="0"/>
              <a:t>Solve MLM with unknown heritability</a:t>
            </a:r>
          </a:p>
          <a:p>
            <a:r>
              <a:rPr lang="en-US" sz="3600" dirty="0"/>
              <a:t>Likelihood(</a:t>
            </a:r>
            <a:r>
              <a:rPr lang="en-US" sz="3600" dirty="0" err="1"/>
              <a:t>Uni-variate</a:t>
            </a:r>
            <a:r>
              <a:rPr lang="en-US" sz="3600" dirty="0"/>
              <a:t>)</a:t>
            </a:r>
          </a:p>
          <a:p>
            <a:r>
              <a:rPr lang="en-US" sz="3600" dirty="0"/>
              <a:t>Multi-</a:t>
            </a:r>
            <a:r>
              <a:rPr lang="en-US" sz="3600" dirty="0" err="1"/>
              <a:t>variate</a:t>
            </a:r>
            <a:r>
              <a:rPr lang="en-US" sz="3600" dirty="0"/>
              <a:t> likelihood</a:t>
            </a:r>
          </a:p>
          <a:p>
            <a:r>
              <a:rPr lang="en-US" sz="3600" dirty="0"/>
              <a:t>Full and REML</a:t>
            </a:r>
          </a:p>
          <a:p>
            <a:r>
              <a:rPr lang="en-US" sz="3600" dirty="0"/>
              <a:t>EM </a:t>
            </a:r>
            <a:r>
              <a:rPr lang="en-US" sz="3600" dirty="0" err="1"/>
              <a:t>algorith</a:t>
            </a:r>
            <a:endParaRPr lang="en-US" sz="3600" dirty="0"/>
          </a:p>
          <a:p>
            <a:r>
              <a:rPr lang="en-US" sz="3600" dirty="0"/>
              <a:t>EMMA</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77653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lstStyle/>
          <a:p>
            <a:pPr algn="ctr"/>
            <a:r>
              <a:rPr lang="en-US" b="1" dirty="0">
                <a:solidFill>
                  <a:schemeClr val="accent1"/>
                </a:solidFill>
                <a:latin typeface="Calibri" charset="0"/>
              </a:rPr>
              <a:t>Mixed Model Equation</a:t>
            </a:r>
          </a:p>
        </p:txBody>
      </p:sp>
      <p:sp>
        <p:nvSpPr>
          <p:cNvPr id="37893" name="TextBox 12"/>
          <p:cNvSpPr txBox="1">
            <a:spLocks noChangeArrowheads="1"/>
          </p:cNvSpPr>
          <p:nvPr/>
        </p:nvSpPr>
        <p:spPr bwMode="auto">
          <a:xfrm>
            <a:off x="1981199" y="1283270"/>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y = </a:t>
            </a:r>
            <a:r>
              <a:rPr lang="en-US" sz="3600" dirty="0" err="1"/>
              <a:t>Xb</a:t>
            </a:r>
            <a:r>
              <a:rPr lang="en-US" sz="3600" dirty="0"/>
              <a:t> + </a:t>
            </a:r>
            <a:r>
              <a:rPr lang="en-US" sz="3600" dirty="0" err="1"/>
              <a:t>Zu</a:t>
            </a:r>
            <a:r>
              <a:rPr lang="en-US" sz="3600" dirty="0"/>
              <a:t> + e</a:t>
            </a:r>
          </a:p>
        </p:txBody>
      </p:sp>
      <mc:AlternateContent xmlns:mc="http://schemas.openxmlformats.org/markup-compatibility/2006" xmlns:a14="http://schemas.microsoft.com/office/drawing/2010/main">
        <mc:Choice Requires="a14">
          <p:sp>
            <p:nvSpPr>
              <p:cNvPr id="3" name="TextBox 2"/>
              <p:cNvSpPr txBox="1"/>
              <p:nvPr/>
            </p:nvSpPr>
            <p:spPr>
              <a:xfrm>
                <a:off x="3641933" y="2500566"/>
                <a:ext cx="5081451" cy="854273"/>
              </a:xfrm>
              <a:prstGeom prst="rect">
                <a:avLst/>
              </a:prstGeom>
              <a:noFill/>
            </p:spPr>
            <p:txBody>
              <a:bodyPr wrap="square" lIns="0" tIns="0" rIns="0" bIns="0" rtlCol="0">
                <a:spAutoFit/>
              </a:bodyPr>
              <a:lstStyle/>
              <a:p>
                <a:pPr algn="ctr"/>
                <a14:m>
                  <m:oMath xmlns:m="http://schemas.openxmlformats.org/officeDocument/2006/math">
                    <m:d>
                      <m:dPr>
                        <m:begChr m:val="["/>
                        <m:endChr m:val="]"/>
                        <m:ctrlPr>
                          <a:rPr lang="pt-BR" sz="2800" i="1">
                            <a:latin typeface="Cambria Math" panose="02040503050406030204" pitchFamily="18" charset="0"/>
                          </a:rPr>
                        </m:ctrlPr>
                      </m:dPr>
                      <m:e>
                        <m:m>
                          <m:mPr>
                            <m:mcs>
                              <m:mc>
                                <m:mcPr>
                                  <m:count m:val="2"/>
                                  <m:mcJc m:val="center"/>
                                </m:mcPr>
                              </m:mc>
                            </m:mcs>
                            <m:ctrlPr>
                              <a:rPr lang="uk-UA" sz="2800" i="1">
                                <a:latin typeface="Cambria Math" panose="02040503050406030204" pitchFamily="18" charset="0"/>
                              </a:rPr>
                            </m:ctrlPr>
                          </m:mPr>
                          <m:mr>
                            <m:e>
                              <m:sSup>
                                <m:sSupPr>
                                  <m:ctrlPr>
                                    <a:rPr lang="en-US" sz="2800" i="1">
                                      <a:latin typeface="Cambria Math" panose="02040503050406030204" pitchFamily="18"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𝑋</m:t>
                              </m:r>
                            </m:e>
                            <m:e>
                              <m:sSup>
                                <m:sSupPr>
                                  <m:ctrlPr>
                                    <a:rPr lang="en-US" sz="2800" i="1">
                                      <a:latin typeface="Cambria Math" panose="02040503050406030204" pitchFamily="18" charset="0"/>
                                    </a:rPr>
                                  </m:ctrlPr>
                                </m:sSupPr>
                                <m:e>
                                  <m:r>
                                    <a:rPr lang="en-US" sz="2800" i="1">
                                      <a:latin typeface="Cambria Math" charset="0"/>
                                    </a:rPr>
                                    <m:t>𝑋</m:t>
                                  </m:r>
                                </m:e>
                                <m:sup>
                                  <m:r>
                                    <a:rPr lang="en-US" sz="2800" i="1">
                                      <a:latin typeface="Cambria Math" charset="0"/>
                                    </a:rPr>
                                    <m:t>′</m:t>
                                  </m:r>
                                </m:sup>
                              </m:sSup>
                              <m:r>
                                <a:rPr lang="en-US" sz="2800" i="1">
                                  <a:latin typeface="Cambria Math" charset="0"/>
                                </a:rPr>
                                <m:t>𝑍</m:t>
                              </m:r>
                            </m:e>
                          </m:mr>
                          <m:mr>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𝑋</m:t>
                              </m:r>
                            </m:e>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𝑍</m:t>
                              </m:r>
                              <m:r>
                                <a:rPr lang="en-US" sz="2800" i="1">
                                  <a:latin typeface="Cambria Math" charset="0"/>
                                </a:rPr>
                                <m:t>+</m:t>
                              </m:r>
                              <m:sSup>
                                <m:sSupPr>
                                  <m:ctrlPr>
                                    <a:rPr lang="en-US" sz="2800" i="1">
                                      <a:latin typeface="Cambria Math" panose="02040503050406030204" pitchFamily="18" charset="0"/>
                                    </a:rPr>
                                  </m:ctrlPr>
                                </m:sSupPr>
                                <m:e>
                                  <m:r>
                                    <a:rPr lang="bg-BG" sz="2800" i="1">
                                      <a:latin typeface="Cambria Math" charset="0"/>
                                      <a:ea typeface="Cambria Math" charset="0"/>
                                      <a:cs typeface="Cambria Math" charset="0"/>
                                    </a:rPr>
                                    <m:t>𝛿</m:t>
                                  </m:r>
                                  <m:r>
                                    <a:rPr lang="en-US" sz="2800" i="1">
                                      <a:latin typeface="Cambria Math" charset="0"/>
                                    </a:rPr>
                                    <m:t>𝐴</m:t>
                                  </m:r>
                                </m:e>
                                <m:sup>
                                  <m:r>
                                    <a:rPr lang="en-US" sz="2800" i="1">
                                      <a:latin typeface="Cambria Math" charset="0"/>
                                    </a:rPr>
                                    <m:t>−1</m:t>
                                  </m:r>
                                </m:sup>
                              </m:sSup>
                            </m:e>
                          </m:mr>
                        </m:m>
                      </m:e>
                    </m:d>
                    <m:d>
                      <m:dPr>
                        <m:begChr m:val="["/>
                        <m:endChr m:val="]"/>
                        <m:ctrlPr>
                          <a:rPr lang="pt-BR" sz="2800" i="1">
                            <a:latin typeface="Cambria Math" panose="02040503050406030204" pitchFamily="18" charset="0"/>
                          </a:rPr>
                        </m:ctrlPr>
                      </m:dPr>
                      <m:e>
                        <m:m>
                          <m:mPr>
                            <m:mcs>
                              <m:mc>
                                <m:mcPr>
                                  <m:count m:val="1"/>
                                  <m:mcJc m:val="center"/>
                                </m:mcPr>
                              </m:mc>
                            </m:mcs>
                            <m:ctrlPr>
                              <a:rPr lang="cs-CZ" sz="2800" i="1">
                                <a:latin typeface="Cambria Math" panose="02040503050406030204" pitchFamily="18" charset="0"/>
                              </a:rPr>
                            </m:ctrlPr>
                          </m:mPr>
                          <m:mr>
                            <m:e>
                              <m:r>
                                <m:rPr>
                                  <m:brk m:alnAt="7"/>
                                </m:rPr>
                                <a:rPr lang="en-US" sz="2800" i="1">
                                  <a:latin typeface="Cambria Math" charset="0"/>
                                </a:rPr>
                                <m:t>𝑏</m:t>
                              </m:r>
                            </m:e>
                          </m:mr>
                          <m:mr>
                            <m:e>
                              <m:r>
                                <a:rPr lang="en-US" sz="2800" i="1">
                                  <a:latin typeface="Cambria Math" charset="0"/>
                                </a:rPr>
                                <m:t>𝑢</m:t>
                              </m:r>
                            </m:e>
                          </m:mr>
                        </m:m>
                      </m:e>
                    </m:d>
                  </m:oMath>
                </a14:m>
                <a:r>
                  <a:rPr lang="en-US" sz="2800" dirty="0"/>
                  <a:t>=</a:t>
                </a:r>
                <a14:m>
                  <m:oMath xmlns:m="http://schemas.openxmlformats.org/officeDocument/2006/math">
                    <m:d>
                      <m:dPr>
                        <m:begChr m:val="["/>
                        <m:endChr m:val="]"/>
                        <m:ctrlPr>
                          <a:rPr lang="pt-BR" sz="2800" i="1">
                            <a:latin typeface="Cambria Math" panose="02040503050406030204" pitchFamily="18" charset="0"/>
                          </a:rPr>
                        </m:ctrlPr>
                      </m:dPr>
                      <m:e>
                        <m:m>
                          <m:mPr>
                            <m:mcs>
                              <m:mc>
                                <m:mcPr>
                                  <m:count m:val="1"/>
                                  <m:mcJc m:val="center"/>
                                </m:mcPr>
                              </m:mc>
                            </m:mcs>
                            <m:ctrlPr>
                              <a:rPr lang="cs-CZ" sz="2800" i="1">
                                <a:latin typeface="Cambria Math" panose="02040503050406030204" pitchFamily="18" charset="0"/>
                              </a:rPr>
                            </m:ctrlPr>
                          </m:mPr>
                          <m:mr>
                            <m:e>
                              <m:sSup>
                                <m:sSupPr>
                                  <m:ctrlPr>
                                    <a:rPr lang="en-US" sz="2800" i="1">
                                      <a:latin typeface="Cambria Math" panose="02040503050406030204" pitchFamily="18"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𝑦</m:t>
                              </m:r>
                            </m:e>
                          </m:mr>
                          <m:mr>
                            <m:e>
                              <m:sSup>
                                <m:sSupPr>
                                  <m:ctrlPr>
                                    <a:rPr lang="en-US" sz="2800" i="1">
                                      <a:latin typeface="Cambria Math" panose="02040503050406030204" pitchFamily="18" charset="0"/>
                                    </a:rPr>
                                  </m:ctrlPr>
                                </m:sSupPr>
                                <m:e>
                                  <m:r>
                                    <a:rPr lang="en-US" sz="2800" i="1">
                                      <a:latin typeface="Cambria Math" charset="0"/>
                                    </a:rPr>
                                    <m:t>𝑧</m:t>
                                  </m:r>
                                </m:e>
                                <m:sup>
                                  <m:r>
                                    <a:rPr lang="en-US" sz="2800" i="1">
                                      <a:latin typeface="Cambria Math" charset="0"/>
                                    </a:rPr>
                                    <m:t>′</m:t>
                                  </m:r>
                                </m:sup>
                              </m:sSup>
                              <m:r>
                                <a:rPr lang="en-US" sz="2800" i="1">
                                  <a:latin typeface="Cambria Math" charset="0"/>
                                </a:rPr>
                                <m:t>𝑦</m:t>
                              </m:r>
                            </m:e>
                          </m:mr>
                        </m:m>
                      </m:e>
                    </m:d>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641933" y="2500566"/>
                <a:ext cx="5081451" cy="854273"/>
              </a:xfrm>
              <a:prstGeom prst="rect">
                <a:avLst/>
              </a:prstGeom>
              <a:blipFill>
                <a:blip r:embed="rId2"/>
                <a:stretch>
                  <a:fillRect b="-13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150965" y="4122929"/>
                <a:ext cx="1651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bg-BG" sz="2800" i="1">
                          <a:latin typeface="Cambria Math" charset="0"/>
                          <a:ea typeface="Cambria Math" charset="0"/>
                          <a:cs typeface="Cambria Math" charset="0"/>
                        </a:rPr>
                        <m:t>𝛿</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150965" y="4122929"/>
                <a:ext cx="1651000" cy="952825"/>
              </a:xfrm>
              <a:prstGeom prst="rect">
                <a:avLst/>
              </a:prstGeom>
              <a:blipFill>
                <a:blip r:embed="rId3"/>
                <a:stretch>
                  <a:fillRect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73465" y="4122930"/>
                <a:ext cx="2794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bg-BG"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h</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r>
                            <a:rPr lang="en-US" sz="2800" i="1">
                              <a:latin typeface="Cambria Math" charset="0"/>
                            </a:rPr>
                            <m:t>+</m:t>
                          </m:r>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373465" y="4122930"/>
                <a:ext cx="2794000" cy="952825"/>
              </a:xfrm>
              <a:prstGeom prst="rect">
                <a:avLst/>
              </a:prstGeom>
              <a:blipFill>
                <a:blip r:embed="rId4"/>
                <a:stretch>
                  <a:fillRect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167465" y="4122929"/>
                <a:ext cx="2794000" cy="1051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charset="0"/>
                          <a:ea typeface="Cambria Math" charset="0"/>
                          <a:cs typeface="Cambria Math" charset="0"/>
                        </a:rPr>
                        <m:t>𝛿</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rPr>
                                <m:t>1−</m:t>
                              </m:r>
                              <m:r>
                                <a:rPr lang="en-US" sz="2800" i="1">
                                  <a:latin typeface="Cambria Math" charset="0"/>
                                  <a:ea typeface="Cambria Math" charset="0"/>
                                  <a:cs typeface="Cambria Math" charset="0"/>
                                </a:rPr>
                                <m:t>h</m:t>
                              </m:r>
                            </m:e>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h</m:t>
                              </m:r>
                            </m:e>
                            <m:sub/>
                            <m:sup>
                              <m:r>
                                <a:rPr lang="en-US" sz="2800" i="1">
                                  <a:latin typeface="Cambria Math" charset="0"/>
                                </a:rPr>
                                <m:t>2</m:t>
                              </m:r>
                            </m:sup>
                          </m:sSubSup>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7167465" y="4122929"/>
                <a:ext cx="2794000" cy="105112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205DB6B-C0EB-D941-BBD2-A99680470E2E}"/>
                  </a:ext>
                </a:extLst>
              </p:cNvPr>
              <p:cNvSpPr/>
              <p:nvPr/>
            </p:nvSpPr>
            <p:spPr>
              <a:xfrm>
                <a:off x="4223981" y="5680531"/>
                <a:ext cx="3922164" cy="523220"/>
              </a:xfrm>
              <a:prstGeom prst="rect">
                <a:avLst/>
              </a:prstGeom>
            </p:spPr>
            <p:txBody>
              <a:bodyPr wrap="none">
                <a:spAutoFit/>
              </a:bodyPr>
              <a:lstStyle/>
              <a:p>
                <a14:m>
                  <m:oMath xmlns:m="http://schemas.openxmlformats.org/officeDocument/2006/math">
                    <m:sSubSup>
                      <m:sSubSupPr>
                        <m:ctrlPr>
                          <a:rPr lang="en-US" sz="2800" i="1" smtClean="0">
                            <a:latin typeface="Cambria Math" panose="02040503050406030204" pitchFamily="18" charset="0"/>
                          </a:rPr>
                        </m:ctrlPr>
                      </m:sSubSupPr>
                      <m:e>
                        <m:r>
                          <m:rPr>
                            <m:sty m:val="p"/>
                          </m:rPr>
                          <a:rPr lang="en-US" sz="2800" b="0" i="0" smtClean="0">
                            <a:latin typeface="Cambria Math" panose="02040503050406030204" pitchFamily="18" charset="0"/>
                          </a:rPr>
                          <m:t>V</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Var</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y</m:t>
                            </m:r>
                          </m:e>
                        </m:d>
                        <m:r>
                          <a:rPr lang="en-US" sz="2800" b="0" i="0" smtClean="0">
                            <a:latin typeface="Cambria Math" panose="02040503050406030204" pitchFamily="18" charset="0"/>
                          </a:rPr>
                          <m:t>=</m:t>
                        </m:r>
                        <m:r>
                          <m:rPr>
                            <m:sty m:val="p"/>
                          </m:rPr>
                          <a:rPr lang="en-US" sz="2800" b="0" i="0" smtClean="0">
                            <a:latin typeface="Cambria Math" panose="02040503050406030204" pitchFamily="18" charset="0"/>
                          </a:rPr>
                          <m:t>Aσ</m:t>
                        </m:r>
                      </m:e>
                      <m:sub>
                        <m:r>
                          <m:rPr>
                            <m:sty m:val="p"/>
                          </m:rPr>
                          <a:rPr lang="en-US" sz="2800" i="0">
                            <a:latin typeface="Cambria Math" charset="0"/>
                          </a:rPr>
                          <m:t>a</m:t>
                        </m:r>
                      </m:sub>
                      <m:sup>
                        <m:r>
                          <a:rPr lang="en-US" sz="2800" i="0">
                            <a:latin typeface="Cambria Math" charset="0"/>
                          </a:rPr>
                          <m:t>2</m:t>
                        </m:r>
                      </m:sup>
                    </m:sSubSup>
                  </m:oMath>
                </a14:m>
                <a:r>
                  <a:rPr lang="en-US" sz="2800" dirty="0"/>
                  <a:t> + I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b="0" i="1" smtClean="0">
                            <a:latin typeface="Cambria Math" panose="02040503050406030204" pitchFamily="18" charset="0"/>
                          </a:rPr>
                          <m:t>𝑒</m:t>
                        </m:r>
                      </m:sub>
                      <m:sup>
                        <m:r>
                          <a:rPr lang="en-US" sz="2800" i="1">
                            <a:latin typeface="Cambria Math" charset="0"/>
                          </a:rPr>
                          <m:t>2</m:t>
                        </m:r>
                      </m:sup>
                    </m:sSubSup>
                  </m:oMath>
                </a14:m>
                <a:endParaRPr lang="en-US" sz="2800" dirty="0"/>
              </a:p>
            </p:txBody>
          </p:sp>
        </mc:Choice>
        <mc:Fallback xmlns="">
          <p:sp>
            <p:nvSpPr>
              <p:cNvPr id="2" name="Rectangle 1">
                <a:extLst>
                  <a:ext uri="{FF2B5EF4-FFF2-40B4-BE49-F238E27FC236}">
                    <a16:creationId xmlns:a16="http://schemas.microsoft.com/office/drawing/2014/main" id="{E205DB6B-C0EB-D941-BBD2-A99680470E2E}"/>
                  </a:ext>
                </a:extLst>
              </p:cNvPr>
              <p:cNvSpPr>
                <a:spLocks noRot="1" noChangeAspect="1" noMove="1" noResize="1" noEditPoints="1" noAdjustHandles="1" noChangeArrowheads="1" noChangeShapeType="1" noTextEdit="1"/>
              </p:cNvSpPr>
              <p:nvPr/>
            </p:nvSpPr>
            <p:spPr>
              <a:xfrm>
                <a:off x="4223981" y="5680531"/>
                <a:ext cx="3922164" cy="523220"/>
              </a:xfrm>
              <a:prstGeom prst="rect">
                <a:avLst/>
              </a:prstGeom>
              <a:blipFill>
                <a:blip r:embed="rId6"/>
                <a:stretch>
                  <a:fillRect l="-647" t="-9524" b="-30952"/>
                </a:stretch>
              </a:blipFill>
            </p:spPr>
            <p:txBody>
              <a:bodyPr/>
              <a:lstStyle/>
              <a:p>
                <a:r>
                  <a:rPr lang="en-US">
                    <a:noFill/>
                  </a:rPr>
                  <a:t> </a:t>
                </a:r>
              </a:p>
            </p:txBody>
          </p:sp>
        </mc:Fallback>
      </mc:AlternateContent>
    </p:spTree>
    <p:extLst>
      <p:ext uri="{BB962C8B-B14F-4D97-AF65-F5344CB8AC3E}">
        <p14:creationId xmlns:p14="http://schemas.microsoft.com/office/powerpoint/2010/main" val="38013307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254000"/>
            <a:ext cx="8229600" cy="1143000"/>
          </a:xfrm>
        </p:spPr>
        <p:txBody>
          <a:bodyPr/>
          <a:lstStyle/>
          <a:p>
            <a:pPr algn="ctr"/>
            <a:r>
              <a:rPr lang="en-US" b="1" dirty="0">
                <a:solidFill>
                  <a:schemeClr val="accent1"/>
                </a:solidFill>
                <a:latin typeface="Calibri" charset="0"/>
              </a:rPr>
              <a:t>Unknown heritability</a:t>
            </a:r>
          </a:p>
        </p:txBody>
      </p:sp>
      <mc:AlternateContent xmlns:mc="http://schemas.openxmlformats.org/markup-compatibility/2006" xmlns:a14="http://schemas.microsoft.com/office/drawing/2010/main">
        <mc:Choice Requires="a14">
          <p:sp>
            <p:nvSpPr>
              <p:cNvPr id="7" name="TextBox 6"/>
              <p:cNvSpPr txBox="1"/>
              <p:nvPr/>
            </p:nvSpPr>
            <p:spPr>
              <a:xfrm>
                <a:off x="3873500" y="3443032"/>
                <a:ext cx="1651000" cy="95282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bg-BG" sz="2800" i="1">
                          <a:latin typeface="Cambria Math" charset="0"/>
                          <a:ea typeface="Cambria Math" charset="0"/>
                          <a:cs typeface="Cambria Math" charset="0"/>
                        </a:rPr>
                        <m:t>𝛿</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873500" y="3443032"/>
                <a:ext cx="1651000" cy="952825"/>
              </a:xfrm>
              <a:prstGeom prst="rect">
                <a:avLst/>
              </a:prstGeom>
              <a:blipFill>
                <a:blip r:embed="rId2"/>
                <a:stretch>
                  <a:fillRect l="-7634"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73500" y="1943604"/>
                <a:ext cx="2794000" cy="95282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bg-BG"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h</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r>
                            <a:rPr lang="en-US" sz="2800" i="1">
                              <a:latin typeface="Cambria Math" charset="0"/>
                            </a:rPr>
                            <m:t>+</m:t>
                          </m:r>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873500" y="1943604"/>
                <a:ext cx="2794000" cy="952825"/>
              </a:xfrm>
              <a:prstGeom prst="rect">
                <a:avLst/>
              </a:prstGeom>
              <a:blipFill>
                <a:blip r:embed="rId3"/>
                <a:stretch>
                  <a:fillRect l="-4525"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73500" y="4942459"/>
                <a:ext cx="2794000" cy="81663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bg-BG"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h</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1+</m:t>
                          </m:r>
                          <m:r>
                            <a:rPr lang="bg-BG" sz="2800" i="1">
                              <a:latin typeface="Cambria Math" charset="0"/>
                              <a:ea typeface="Cambria Math" charset="0"/>
                              <a:cs typeface="Cambria Math" charset="0"/>
                            </a:rPr>
                            <m:t>𝛿</m:t>
                          </m:r>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73500" y="4942459"/>
                <a:ext cx="2794000" cy="816634"/>
              </a:xfrm>
              <a:prstGeom prst="rect">
                <a:avLst/>
              </a:prstGeom>
              <a:blipFill>
                <a:blip r:embed="rId4"/>
                <a:stretch>
                  <a:fillRect l="-4525" t="-1538" b="-13846"/>
                </a:stretch>
              </a:blipFill>
            </p:spPr>
            <p:txBody>
              <a:bodyPr/>
              <a:lstStyle/>
              <a:p>
                <a:r>
                  <a:rPr lang="en-US">
                    <a:noFill/>
                  </a:rPr>
                  <a:t> </a:t>
                </a:r>
              </a:p>
            </p:txBody>
          </p:sp>
        </mc:Fallback>
      </mc:AlternateContent>
    </p:spTree>
    <p:extLst>
      <p:ext uri="{BB962C8B-B14F-4D97-AF65-F5344CB8AC3E}">
        <p14:creationId xmlns:p14="http://schemas.microsoft.com/office/powerpoint/2010/main" val="6294322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938"/>
            <a:ext cx="10515600" cy="1325563"/>
          </a:xfrm>
        </p:spPr>
        <p:txBody>
          <a:bodyPr>
            <a:normAutofit/>
          </a:bodyPr>
          <a:lstStyle/>
          <a:p>
            <a:pPr algn="ctr"/>
            <a:r>
              <a:rPr lang="en-US" b="1" dirty="0">
                <a:solidFill>
                  <a:schemeClr val="accent1"/>
                </a:solidFill>
                <a:latin typeface="+mn-lt"/>
              </a:rPr>
              <a:t>Mapping: vary r to maximize P</a:t>
            </a:r>
          </a:p>
        </p:txBody>
      </p:sp>
      <p:grpSp>
        <p:nvGrpSpPr>
          <p:cNvPr id="52" name="Group 51"/>
          <p:cNvGrpSpPr/>
          <p:nvPr/>
        </p:nvGrpSpPr>
        <p:grpSpPr>
          <a:xfrm>
            <a:off x="1524000" y="2043511"/>
            <a:ext cx="9067800" cy="1105217"/>
            <a:chOff x="0" y="3497263"/>
            <a:chExt cx="9067800" cy="1105217"/>
          </a:xfrm>
        </p:grpSpPr>
        <p:graphicFrame>
          <p:nvGraphicFramePr>
            <p:cNvPr id="40" name="Content Placeholder 19"/>
            <p:cNvGraphicFramePr>
              <a:graphicFrameLocks/>
            </p:cNvGraphicFramePr>
            <p:nvPr/>
          </p:nvGraphicFramePr>
          <p:xfrm>
            <a:off x="6858000" y="3497263"/>
            <a:ext cx="2209800" cy="109728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279400">
                  <a:tc>
                    <a:txBody>
                      <a:bodyPr/>
                      <a:lstStyle/>
                      <a:p>
                        <a:pPr algn="ctr"/>
                        <a:endParaRPr lang="en-US" dirty="0"/>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0000"/>
                    </a:ext>
                  </a:extLst>
                </a:tr>
                <a:tr h="279400">
                  <a:tc>
                    <a:txBody>
                      <a:bodyPr/>
                      <a:lstStyle/>
                      <a:p>
                        <a:pPr algn="ctr"/>
                        <a:r>
                          <a:rPr lang="en-US" dirty="0"/>
                          <a:t>MM</a:t>
                        </a:r>
                      </a:p>
                    </a:txBody>
                    <a:tcPr anchor="ctr"/>
                  </a:tc>
                  <a:tc>
                    <a:txBody>
                      <a:bodyPr/>
                      <a:lstStyle/>
                      <a:p>
                        <a:pPr algn="ctr"/>
                        <a:r>
                          <a:rPr lang="en-US" dirty="0"/>
                          <a:t>50</a:t>
                        </a:r>
                      </a:p>
                    </a:txBody>
                    <a:tcPr anchor="ctr"/>
                  </a:tc>
                  <a:tc>
                    <a:txBody>
                      <a:bodyPr/>
                      <a:lstStyle/>
                      <a:p>
                        <a:pPr algn="ctr"/>
                        <a:r>
                          <a:rPr lang="en-US" dirty="0"/>
                          <a:t>0</a:t>
                        </a:r>
                      </a:p>
                    </a:txBody>
                    <a:tcPr anchor="ctr"/>
                  </a:tc>
                  <a:extLst>
                    <a:ext uri="{0D108BD9-81ED-4DB2-BD59-A6C34878D82A}">
                      <a16:rowId xmlns:a16="http://schemas.microsoft.com/office/drawing/2014/main" val="10001"/>
                    </a:ext>
                  </a:extLst>
                </a:tr>
                <a:tr h="279400">
                  <a:tc>
                    <a:txBody>
                      <a:bodyPr/>
                      <a:lstStyle/>
                      <a:p>
                        <a:pPr algn="ctr"/>
                        <a:r>
                          <a:rPr lang="en-US" dirty="0"/>
                          <a:t>Mm</a:t>
                        </a:r>
                      </a:p>
                    </a:txBody>
                    <a:tcPr anchor="ctr"/>
                  </a:tc>
                  <a:tc>
                    <a:txBody>
                      <a:bodyPr/>
                      <a:lstStyle/>
                      <a:p>
                        <a:pPr algn="ctr"/>
                        <a:r>
                          <a:rPr lang="en-US" dirty="0"/>
                          <a:t>0</a:t>
                        </a:r>
                      </a:p>
                    </a:txBody>
                    <a:tcPr anchor="ctr"/>
                  </a:tc>
                  <a:tc>
                    <a:txBody>
                      <a:bodyPr/>
                      <a:lstStyle/>
                      <a:p>
                        <a:pPr algn="ctr"/>
                        <a:r>
                          <a:rPr lang="en-US" dirty="0"/>
                          <a:t>50</a:t>
                        </a:r>
                      </a:p>
                    </a:txBody>
                    <a:tcPr anchor="ctr"/>
                  </a:tc>
                  <a:extLst>
                    <a:ext uri="{0D108BD9-81ED-4DB2-BD59-A6C34878D82A}">
                      <a16:rowId xmlns:a16="http://schemas.microsoft.com/office/drawing/2014/main" val="10002"/>
                    </a:ext>
                  </a:extLst>
                </a:tr>
              </a:tbl>
            </a:graphicData>
          </a:graphic>
        </p:graphicFrame>
        <p:graphicFrame>
          <p:nvGraphicFramePr>
            <p:cNvPr id="41" name="Content Placeholder 19"/>
            <p:cNvGraphicFramePr>
              <a:graphicFrameLocks/>
            </p:cNvGraphicFramePr>
            <p:nvPr/>
          </p:nvGraphicFramePr>
          <p:xfrm>
            <a:off x="0" y="3505200"/>
            <a:ext cx="2209800" cy="109728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279400">
                  <a:tc>
                    <a:txBody>
                      <a:bodyPr/>
                      <a:lstStyle/>
                      <a:p>
                        <a:pPr algn="ctr"/>
                        <a:endParaRPr lang="en-US" dirty="0"/>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0000"/>
                    </a:ext>
                  </a:extLst>
                </a:tr>
                <a:tr h="279400">
                  <a:tc>
                    <a:txBody>
                      <a:bodyPr/>
                      <a:lstStyle/>
                      <a:p>
                        <a:pPr algn="ctr"/>
                        <a:r>
                          <a:rPr lang="en-US" dirty="0"/>
                          <a:t>MM</a:t>
                        </a:r>
                      </a:p>
                    </a:txBody>
                    <a:tcPr anchor="ctr"/>
                  </a:tc>
                  <a:tc>
                    <a:txBody>
                      <a:bodyPr/>
                      <a:lstStyle/>
                      <a:p>
                        <a:pPr algn="ctr"/>
                        <a:r>
                          <a:rPr lang="en-US" dirty="0"/>
                          <a:t>25</a:t>
                        </a:r>
                      </a:p>
                    </a:txBody>
                    <a:tcPr anchor="ctr"/>
                  </a:tc>
                  <a:tc>
                    <a:txBody>
                      <a:bodyPr/>
                      <a:lstStyle/>
                      <a:p>
                        <a:pPr algn="ctr"/>
                        <a:r>
                          <a:rPr lang="en-US" dirty="0"/>
                          <a:t>25</a:t>
                        </a:r>
                      </a:p>
                    </a:txBody>
                    <a:tcPr anchor="ctr"/>
                  </a:tc>
                  <a:extLst>
                    <a:ext uri="{0D108BD9-81ED-4DB2-BD59-A6C34878D82A}">
                      <a16:rowId xmlns:a16="http://schemas.microsoft.com/office/drawing/2014/main" val="10001"/>
                    </a:ext>
                  </a:extLst>
                </a:tr>
                <a:tr h="279400">
                  <a:tc>
                    <a:txBody>
                      <a:bodyPr/>
                      <a:lstStyle/>
                      <a:p>
                        <a:pPr algn="ctr"/>
                        <a:r>
                          <a:rPr lang="en-US" dirty="0"/>
                          <a:t>Mm</a:t>
                        </a:r>
                      </a:p>
                    </a:txBody>
                    <a:tcPr anchor="ctr"/>
                  </a:tc>
                  <a:tc>
                    <a:txBody>
                      <a:bodyPr/>
                      <a:lstStyle/>
                      <a:p>
                        <a:pPr algn="ctr"/>
                        <a:r>
                          <a:rPr lang="en-US" dirty="0"/>
                          <a:t>25</a:t>
                        </a:r>
                      </a:p>
                    </a:txBody>
                    <a:tcPr anchor="ctr"/>
                  </a:tc>
                  <a:tc>
                    <a:txBody>
                      <a:bodyPr/>
                      <a:lstStyle/>
                      <a:p>
                        <a:pPr algn="ctr"/>
                        <a:r>
                          <a:rPr lang="en-US" dirty="0"/>
                          <a:t>25</a:t>
                        </a:r>
                      </a:p>
                    </a:txBody>
                    <a:tcPr anchor="ctr"/>
                  </a:tc>
                  <a:extLst>
                    <a:ext uri="{0D108BD9-81ED-4DB2-BD59-A6C34878D82A}">
                      <a16:rowId xmlns:a16="http://schemas.microsoft.com/office/drawing/2014/main" val="10002"/>
                    </a:ext>
                  </a:extLst>
                </a:tr>
              </a:tbl>
            </a:graphicData>
          </a:graphic>
        </p:graphicFrame>
        <p:graphicFrame>
          <p:nvGraphicFramePr>
            <p:cNvPr id="42" name="Content Placeholder 19"/>
            <p:cNvGraphicFramePr>
              <a:graphicFrameLocks/>
            </p:cNvGraphicFramePr>
            <p:nvPr/>
          </p:nvGraphicFramePr>
          <p:xfrm>
            <a:off x="2286000" y="3505200"/>
            <a:ext cx="2209800" cy="109728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279400">
                  <a:tc>
                    <a:txBody>
                      <a:bodyPr/>
                      <a:lstStyle/>
                      <a:p>
                        <a:pPr algn="ctr"/>
                        <a:endParaRPr lang="en-US" dirty="0"/>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0000"/>
                    </a:ext>
                  </a:extLst>
                </a:tr>
                <a:tr h="279400">
                  <a:tc>
                    <a:txBody>
                      <a:bodyPr/>
                      <a:lstStyle/>
                      <a:p>
                        <a:pPr algn="ctr"/>
                        <a:r>
                          <a:rPr lang="en-US" dirty="0"/>
                          <a:t>MM</a:t>
                        </a:r>
                      </a:p>
                    </a:txBody>
                    <a:tcPr anchor="ctr"/>
                  </a:tc>
                  <a:tc>
                    <a:txBody>
                      <a:bodyPr/>
                      <a:lstStyle/>
                      <a:p>
                        <a:pPr algn="ctr"/>
                        <a:r>
                          <a:rPr lang="en-US" dirty="0"/>
                          <a:t>35</a:t>
                        </a:r>
                      </a:p>
                    </a:txBody>
                    <a:tcPr anchor="ctr"/>
                  </a:tc>
                  <a:tc>
                    <a:txBody>
                      <a:bodyPr/>
                      <a:lstStyle/>
                      <a:p>
                        <a:pPr algn="ctr"/>
                        <a:r>
                          <a:rPr lang="en-US" dirty="0"/>
                          <a:t>15</a:t>
                        </a:r>
                      </a:p>
                    </a:txBody>
                    <a:tcPr anchor="ctr"/>
                  </a:tc>
                  <a:extLst>
                    <a:ext uri="{0D108BD9-81ED-4DB2-BD59-A6C34878D82A}">
                      <a16:rowId xmlns:a16="http://schemas.microsoft.com/office/drawing/2014/main" val="10001"/>
                    </a:ext>
                  </a:extLst>
                </a:tr>
                <a:tr h="279400">
                  <a:tc>
                    <a:txBody>
                      <a:bodyPr/>
                      <a:lstStyle/>
                      <a:p>
                        <a:pPr algn="ctr"/>
                        <a:r>
                          <a:rPr lang="en-US" dirty="0"/>
                          <a:t>Mm</a:t>
                        </a:r>
                      </a:p>
                    </a:txBody>
                    <a:tcPr anchor="ctr"/>
                  </a:tc>
                  <a:tc>
                    <a:txBody>
                      <a:bodyPr/>
                      <a:lstStyle/>
                      <a:p>
                        <a:pPr algn="ctr"/>
                        <a:r>
                          <a:rPr lang="en-US" dirty="0"/>
                          <a:t>15</a:t>
                        </a:r>
                      </a:p>
                    </a:txBody>
                    <a:tcPr anchor="ctr"/>
                  </a:tc>
                  <a:tc>
                    <a:txBody>
                      <a:bodyPr/>
                      <a:lstStyle/>
                      <a:p>
                        <a:pPr algn="ctr"/>
                        <a:r>
                          <a:rPr lang="en-US" dirty="0"/>
                          <a:t>35</a:t>
                        </a:r>
                      </a:p>
                    </a:txBody>
                    <a:tcPr anchor="ctr"/>
                  </a:tc>
                  <a:extLst>
                    <a:ext uri="{0D108BD9-81ED-4DB2-BD59-A6C34878D82A}">
                      <a16:rowId xmlns:a16="http://schemas.microsoft.com/office/drawing/2014/main" val="10002"/>
                    </a:ext>
                  </a:extLst>
                </a:tr>
              </a:tbl>
            </a:graphicData>
          </a:graphic>
        </p:graphicFrame>
        <p:graphicFrame>
          <p:nvGraphicFramePr>
            <p:cNvPr id="34" name="Content Placeholder 19"/>
            <p:cNvGraphicFramePr>
              <a:graphicFrameLocks/>
            </p:cNvGraphicFramePr>
            <p:nvPr/>
          </p:nvGraphicFramePr>
          <p:xfrm>
            <a:off x="4572000" y="3505200"/>
            <a:ext cx="2209800" cy="109728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279400">
                  <a:tc>
                    <a:txBody>
                      <a:bodyPr/>
                      <a:lstStyle/>
                      <a:p>
                        <a:pPr algn="ctr"/>
                        <a:endParaRPr lang="en-US" dirty="0"/>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0000"/>
                    </a:ext>
                  </a:extLst>
                </a:tr>
                <a:tr h="279400">
                  <a:tc>
                    <a:txBody>
                      <a:bodyPr/>
                      <a:lstStyle/>
                      <a:p>
                        <a:pPr algn="ctr"/>
                        <a:r>
                          <a:rPr lang="en-US" dirty="0"/>
                          <a:t>MM</a:t>
                        </a:r>
                      </a:p>
                    </a:txBody>
                    <a:tcPr anchor="ctr"/>
                  </a:tc>
                  <a:tc>
                    <a:txBody>
                      <a:bodyPr/>
                      <a:lstStyle/>
                      <a:p>
                        <a:pPr algn="ctr"/>
                        <a:r>
                          <a:rPr lang="en-US" dirty="0"/>
                          <a:t>45</a:t>
                        </a:r>
                      </a:p>
                    </a:txBody>
                    <a:tcPr anchor="ctr"/>
                  </a:tc>
                  <a:tc>
                    <a:txBody>
                      <a:bodyPr/>
                      <a:lstStyle/>
                      <a:p>
                        <a:pPr algn="ctr"/>
                        <a:r>
                          <a:rPr lang="en-US" dirty="0"/>
                          <a:t>5</a:t>
                        </a:r>
                      </a:p>
                    </a:txBody>
                    <a:tcPr anchor="ctr"/>
                  </a:tc>
                  <a:extLst>
                    <a:ext uri="{0D108BD9-81ED-4DB2-BD59-A6C34878D82A}">
                      <a16:rowId xmlns:a16="http://schemas.microsoft.com/office/drawing/2014/main" val="10001"/>
                    </a:ext>
                  </a:extLst>
                </a:tr>
                <a:tr h="279400">
                  <a:tc>
                    <a:txBody>
                      <a:bodyPr/>
                      <a:lstStyle/>
                      <a:p>
                        <a:pPr algn="ctr"/>
                        <a:r>
                          <a:rPr lang="en-US" dirty="0"/>
                          <a:t>Mm</a:t>
                        </a:r>
                      </a:p>
                    </a:txBody>
                    <a:tcPr anchor="ctr"/>
                  </a:tc>
                  <a:tc>
                    <a:txBody>
                      <a:bodyPr/>
                      <a:lstStyle/>
                      <a:p>
                        <a:pPr algn="ctr"/>
                        <a:r>
                          <a:rPr lang="en-US" dirty="0"/>
                          <a:t>5</a:t>
                        </a:r>
                      </a:p>
                    </a:txBody>
                    <a:tcPr anchor="ctr"/>
                  </a:tc>
                  <a:tc>
                    <a:txBody>
                      <a:bodyPr/>
                      <a:lstStyle/>
                      <a:p>
                        <a:pPr algn="ctr"/>
                        <a:r>
                          <a:rPr lang="en-US" dirty="0"/>
                          <a:t>45</a:t>
                        </a:r>
                      </a:p>
                    </a:txBody>
                    <a:tcPr anchor="ctr"/>
                  </a:tc>
                  <a:extLst>
                    <a:ext uri="{0D108BD9-81ED-4DB2-BD59-A6C34878D82A}">
                      <a16:rowId xmlns:a16="http://schemas.microsoft.com/office/drawing/2014/main" val="10002"/>
                    </a:ext>
                  </a:extLst>
                </a:tr>
              </a:tbl>
            </a:graphicData>
          </a:graphic>
        </p:graphicFrame>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3074" b="39871"/>
          <a:stretch/>
        </p:blipFill>
        <p:spPr>
          <a:xfrm>
            <a:off x="1524000" y="3407354"/>
            <a:ext cx="9144000" cy="2421946"/>
          </a:xfrm>
          <a:prstGeom prst="rect">
            <a:avLst/>
          </a:prstGeom>
        </p:spPr>
      </p:pic>
      <p:sp>
        <p:nvSpPr>
          <p:cNvPr id="29" name="TextBox 28"/>
          <p:cNvSpPr txBox="1"/>
          <p:nvPr/>
        </p:nvSpPr>
        <p:spPr>
          <a:xfrm>
            <a:off x="4419600" y="1456501"/>
            <a:ext cx="3200400" cy="461665"/>
          </a:xfrm>
          <a:prstGeom prst="rect">
            <a:avLst/>
          </a:prstGeom>
          <a:noFill/>
        </p:spPr>
        <p:txBody>
          <a:bodyPr wrap="square" rtlCol="0">
            <a:spAutoFit/>
          </a:bodyPr>
          <a:lstStyle/>
          <a:p>
            <a:pPr algn="ctr"/>
            <a:r>
              <a:rPr lang="en-US" sz="2400" dirty="0"/>
              <a:t>P= r</a:t>
            </a:r>
            <a:r>
              <a:rPr lang="en-US" sz="2400" baseline="30000" dirty="0"/>
              <a:t>(n2+n3)</a:t>
            </a:r>
            <a:r>
              <a:rPr lang="en-US" sz="2400" dirty="0"/>
              <a:t> (1-r)</a:t>
            </a:r>
            <a:r>
              <a:rPr lang="en-US" sz="2400" baseline="30000" dirty="0"/>
              <a:t>(n1+n4)</a:t>
            </a:r>
          </a:p>
        </p:txBody>
      </p:sp>
    </p:spTree>
    <p:extLst>
      <p:ext uri="{BB962C8B-B14F-4D97-AF65-F5344CB8AC3E}">
        <p14:creationId xmlns:p14="http://schemas.microsoft.com/office/powerpoint/2010/main" val="248663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21973" y="2602253"/>
            <a:ext cx="2806700" cy="2747433"/>
          </a:xfrm>
        </p:spPr>
        <p:txBody>
          <a:bodyPr>
            <a:noAutofit/>
          </a:bodyPr>
          <a:lstStyle/>
          <a:p>
            <a:pPr marL="457200" indent="-457200">
              <a:buFont typeface="+mj-lt"/>
              <a:buAutoNum type="alphaUcPeriod"/>
            </a:pPr>
            <a:r>
              <a:rPr lang="en-US" sz="3600" dirty="0"/>
              <a:t>100 and 1</a:t>
            </a:r>
          </a:p>
          <a:p>
            <a:pPr marL="457200" indent="-457200">
              <a:buFont typeface="+mj-lt"/>
              <a:buAutoNum type="alphaUcPeriod"/>
            </a:pPr>
            <a:r>
              <a:rPr lang="en-US" sz="3600" dirty="0"/>
              <a:t>100 and 2</a:t>
            </a:r>
          </a:p>
          <a:p>
            <a:pPr marL="457200" indent="-457200">
              <a:buFont typeface="+mj-lt"/>
              <a:buAutoNum type="alphaUcPeriod"/>
            </a:pPr>
            <a:r>
              <a:rPr lang="en-US" sz="3600" dirty="0"/>
              <a:t>85 and 5</a:t>
            </a:r>
          </a:p>
          <a:p>
            <a:pPr marL="457200" indent="-457200">
              <a:buFont typeface="+mj-lt"/>
              <a:buAutoNum type="alphaUcPeriod"/>
            </a:pPr>
            <a:r>
              <a:rPr lang="en-US" sz="3600" dirty="0"/>
              <a:t>85 and 10</a:t>
            </a:r>
          </a:p>
          <a:p>
            <a:pPr marL="457200" indent="-457200">
              <a:buFont typeface="+mj-lt"/>
              <a:buAutoNum type="alphaUcPeriod"/>
            </a:pPr>
            <a:endParaRPr lang="en-US" sz="3600" dirty="0"/>
          </a:p>
        </p:txBody>
      </p:sp>
      <p:sp>
        <p:nvSpPr>
          <p:cNvPr id="3" name="Title 2"/>
          <p:cNvSpPr>
            <a:spLocks noGrp="1"/>
          </p:cNvSpPr>
          <p:nvPr>
            <p:ph type="title"/>
          </p:nvPr>
        </p:nvSpPr>
        <p:spPr>
          <a:xfrm>
            <a:off x="1734589" y="819680"/>
            <a:ext cx="8750300" cy="1782572"/>
          </a:xfrm>
        </p:spPr>
        <p:txBody>
          <a:bodyPr>
            <a:normAutofit/>
          </a:bodyPr>
          <a:lstStyle/>
          <a:p>
            <a:pPr algn="l"/>
            <a:r>
              <a:rPr lang="en-US" sz="3200" dirty="0">
                <a:solidFill>
                  <a:schemeClr val="accent2"/>
                </a:solidFill>
              </a:rPr>
              <a:t>A variable was observed as 95 from a normal distribution. The mean and SD of the distribution are most likely to be:  </a:t>
            </a:r>
          </a:p>
        </p:txBody>
      </p:sp>
    </p:spTree>
    <p:extLst>
      <p:ext uri="{BB962C8B-B14F-4D97-AF65-F5344CB8AC3E}">
        <p14:creationId xmlns:p14="http://schemas.microsoft.com/office/powerpoint/2010/main" val="125484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0700" y="1687853"/>
            <a:ext cx="8519853" cy="2747433"/>
          </a:xfrm>
        </p:spPr>
        <p:txBody>
          <a:bodyPr>
            <a:noAutofit/>
          </a:bodyPr>
          <a:lstStyle/>
          <a:p>
            <a:pPr marL="457200" indent="-457200">
              <a:buFont typeface="+mj-lt"/>
              <a:buAutoNum type="alphaUcPeriod"/>
            </a:pPr>
            <a:r>
              <a:rPr lang="en-US" sz="3600" dirty="0"/>
              <a:t>100 and 1: 5 SD from mean, P&lt;&lt;1%</a:t>
            </a:r>
          </a:p>
          <a:p>
            <a:pPr marL="457200" indent="-457200">
              <a:buFont typeface="+mj-lt"/>
              <a:buAutoNum type="alphaUcPeriod"/>
            </a:pPr>
            <a:r>
              <a:rPr lang="en-US" sz="3600" dirty="0"/>
              <a:t>100 and 2:  2.5 SD from mean, 1%&lt;P&lt;5%</a:t>
            </a:r>
          </a:p>
          <a:p>
            <a:pPr marL="457200" indent="-457200">
              <a:buFont typeface="+mj-lt"/>
              <a:buAutoNum type="alphaUcPeriod"/>
            </a:pPr>
            <a:r>
              <a:rPr lang="en-US" sz="3600" dirty="0"/>
              <a:t>85 and 5 : 2 SD from mean, P=5%</a:t>
            </a:r>
          </a:p>
          <a:p>
            <a:pPr marL="457200" indent="-457200">
              <a:buFont typeface="+mj-lt"/>
              <a:buAutoNum type="alphaUcPeriod"/>
            </a:pPr>
            <a:r>
              <a:rPr lang="en-US" sz="3600" dirty="0"/>
              <a:t>85 and 10 : 1 SD from mean, P=32%</a:t>
            </a:r>
          </a:p>
          <a:p>
            <a:pPr marL="457200" indent="-457200">
              <a:buFont typeface="+mj-lt"/>
              <a:buAutoNum type="alphaUcPeriod"/>
            </a:pPr>
            <a:endParaRPr lang="en-US" sz="3600" dirty="0"/>
          </a:p>
        </p:txBody>
      </p:sp>
      <p:sp>
        <p:nvSpPr>
          <p:cNvPr id="3" name="Title 2"/>
          <p:cNvSpPr>
            <a:spLocks noGrp="1"/>
          </p:cNvSpPr>
          <p:nvPr>
            <p:ph type="title"/>
          </p:nvPr>
        </p:nvSpPr>
        <p:spPr>
          <a:xfrm>
            <a:off x="1676400" y="0"/>
            <a:ext cx="8750300" cy="1211072"/>
          </a:xfrm>
        </p:spPr>
        <p:txBody>
          <a:bodyPr>
            <a:normAutofit/>
          </a:bodyPr>
          <a:lstStyle/>
          <a:p>
            <a:pPr algn="ctr"/>
            <a:r>
              <a:rPr lang="en-US" b="1" dirty="0">
                <a:solidFill>
                  <a:schemeClr val="accent1"/>
                </a:solidFill>
                <a:latin typeface="+mn-lt"/>
              </a:rPr>
              <a:t>By approximation</a:t>
            </a:r>
          </a:p>
        </p:txBody>
      </p:sp>
    </p:spTree>
    <p:extLst>
      <p:ext uri="{BB962C8B-B14F-4D97-AF65-F5344CB8AC3E}">
        <p14:creationId xmlns:p14="http://schemas.microsoft.com/office/powerpoint/2010/main" val="6498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750300" cy="1096772"/>
          </a:xfrm>
        </p:spPr>
        <p:txBody>
          <a:bodyPr>
            <a:normAutofit/>
          </a:bodyPr>
          <a:lstStyle/>
          <a:p>
            <a:pPr algn="ctr"/>
            <a:r>
              <a:rPr lang="en-US" sz="6000" b="1" dirty="0">
                <a:solidFill>
                  <a:schemeClr val="accent1"/>
                </a:solidFill>
                <a:latin typeface="+mn-lt"/>
              </a:rPr>
              <a:t>Visualization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900" y="1211072"/>
            <a:ext cx="44577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468372"/>
            <a:ext cx="4445000" cy="1257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900" y="3781235"/>
            <a:ext cx="4495800" cy="1308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1700" y="5136961"/>
            <a:ext cx="4445000" cy="1638300"/>
          </a:xfrm>
          <a:prstGeom prst="rect">
            <a:avLst/>
          </a:prstGeom>
        </p:spPr>
      </p:pic>
      <p:cxnSp>
        <p:nvCxnSpPr>
          <p:cNvPr id="9" name="Straight Connector 8"/>
          <p:cNvCxnSpPr/>
          <p:nvPr/>
        </p:nvCxnSpPr>
        <p:spPr>
          <a:xfrm flipH="1">
            <a:off x="9436100" y="1272985"/>
            <a:ext cx="12700" cy="5016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84350" y="1942860"/>
            <a:ext cx="4038600" cy="2308324"/>
          </a:xfrm>
          <a:prstGeom prst="rect">
            <a:avLst/>
          </a:prstGeom>
        </p:spPr>
        <p:txBody>
          <a:bodyPr wrap="square">
            <a:spAutoFit/>
          </a:bodyPr>
          <a:lstStyle/>
          <a:p>
            <a:r>
              <a:rPr lang="en-US" dirty="0"/>
              <a:t>x=</a:t>
            </a:r>
            <a:r>
              <a:rPr lang="en-US" dirty="0" err="1"/>
              <a:t>rnorm</a:t>
            </a:r>
            <a:r>
              <a:rPr lang="en-US" dirty="0"/>
              <a:t>(10000,100,1)</a:t>
            </a:r>
          </a:p>
          <a:p>
            <a:r>
              <a:rPr lang="en-US" dirty="0"/>
              <a:t>plot(density(x),</a:t>
            </a:r>
            <a:r>
              <a:rPr lang="en-US" dirty="0" err="1"/>
              <a:t>xlim</a:t>
            </a:r>
            <a:r>
              <a:rPr lang="en-US" dirty="0"/>
              <a:t>=c(60,105))</a:t>
            </a:r>
          </a:p>
          <a:p>
            <a:r>
              <a:rPr lang="en-US" dirty="0"/>
              <a:t>x=</a:t>
            </a:r>
            <a:r>
              <a:rPr lang="en-US" dirty="0" err="1"/>
              <a:t>rnorm</a:t>
            </a:r>
            <a:r>
              <a:rPr lang="en-US" dirty="0"/>
              <a:t>(10000,100,2)</a:t>
            </a:r>
          </a:p>
          <a:p>
            <a:r>
              <a:rPr lang="en-US" dirty="0"/>
              <a:t>plot(density(x),</a:t>
            </a:r>
            <a:r>
              <a:rPr lang="en-US" dirty="0" err="1"/>
              <a:t>xlim</a:t>
            </a:r>
            <a:r>
              <a:rPr lang="en-US" dirty="0"/>
              <a:t>=c(60,105))</a:t>
            </a:r>
          </a:p>
          <a:p>
            <a:r>
              <a:rPr lang="en-US" dirty="0"/>
              <a:t>x=</a:t>
            </a:r>
            <a:r>
              <a:rPr lang="en-US" dirty="0" err="1"/>
              <a:t>rnorm</a:t>
            </a:r>
            <a:r>
              <a:rPr lang="en-US" dirty="0"/>
              <a:t>(10000,85,5)</a:t>
            </a:r>
          </a:p>
          <a:p>
            <a:r>
              <a:rPr lang="en-US" dirty="0"/>
              <a:t>plot(density(x),</a:t>
            </a:r>
            <a:r>
              <a:rPr lang="en-US" dirty="0" err="1"/>
              <a:t>xlim</a:t>
            </a:r>
            <a:r>
              <a:rPr lang="en-US" dirty="0"/>
              <a:t>=c(60,105))</a:t>
            </a:r>
          </a:p>
          <a:p>
            <a:r>
              <a:rPr lang="en-US" dirty="0"/>
              <a:t>x=</a:t>
            </a:r>
            <a:r>
              <a:rPr lang="en-US" dirty="0" err="1"/>
              <a:t>rnorm</a:t>
            </a:r>
            <a:r>
              <a:rPr lang="en-US" dirty="0"/>
              <a:t>(10000,85,10)</a:t>
            </a:r>
          </a:p>
          <a:p>
            <a:r>
              <a:rPr lang="en-US" dirty="0"/>
              <a:t>plot(density(x),</a:t>
            </a:r>
            <a:r>
              <a:rPr lang="en-US" dirty="0" err="1"/>
              <a:t>xlim</a:t>
            </a:r>
            <a:r>
              <a:rPr lang="en-US" dirty="0"/>
              <a:t>=c(60,105))</a:t>
            </a:r>
          </a:p>
        </p:txBody>
      </p:sp>
    </p:spTree>
    <p:extLst>
      <p:ext uri="{BB962C8B-B14F-4D97-AF65-F5344CB8AC3E}">
        <p14:creationId xmlns:p14="http://schemas.microsoft.com/office/powerpoint/2010/main" val="285909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225" y="71917"/>
            <a:ext cx="8750300" cy="1003300"/>
          </a:xfrm>
        </p:spPr>
        <p:txBody>
          <a:bodyPr>
            <a:normAutofit/>
          </a:bodyPr>
          <a:lstStyle/>
          <a:p>
            <a:r>
              <a:rPr lang="en-US" sz="4000" b="1" dirty="0">
                <a:solidFill>
                  <a:schemeClr val="accent1"/>
                </a:solidFill>
                <a:latin typeface="+mn-lt"/>
              </a:rPr>
              <a:t>By density function</a:t>
            </a:r>
          </a:p>
        </p:txBody>
      </p:sp>
      <mc:AlternateContent xmlns:mc="http://schemas.openxmlformats.org/markup-compatibility/2006" xmlns:a14="http://schemas.microsoft.com/office/drawing/2010/main">
        <mc:Choice Requires="a14">
          <p:sp>
            <p:nvSpPr>
              <p:cNvPr id="6" name="TextBox 5"/>
              <p:cNvSpPr txBox="1"/>
              <p:nvPr/>
            </p:nvSpPr>
            <p:spPr>
              <a:xfrm>
                <a:off x="2711450" y="4392451"/>
                <a:ext cx="6680200" cy="635815"/>
              </a:xfrm>
              <a:prstGeom prst="rect">
                <a:avLst/>
              </a:prstGeom>
              <a:noFill/>
            </p:spPr>
            <p:txBody>
              <a:bodyPr wrap="square" lIns="0" tIns="0" rIns="0" bIns="0" rtlCol="0">
                <a:spAutoFit/>
              </a:bodyPr>
              <a:lstStyle/>
              <a:p>
                <a:pPr algn="ctr"/>
                <a14:m>
                  <m:oMath xmlns:m="http://schemas.openxmlformats.org/officeDocument/2006/math">
                    <m:r>
                      <a:rPr lang="en-US" sz="2800" i="1">
                        <a:latin typeface="Cambria Math" charset="0"/>
                        <a:ea typeface="Cambria Math" charset="0"/>
                        <a:cs typeface="Cambria Math" charset="0"/>
                      </a:rPr>
                      <m:t>𝑓</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 </m:t>
                    </m:r>
                    <m:r>
                      <a:rPr lang="bg-BG" sz="2800" i="1">
                        <a:latin typeface="Cambria Math" charset="0"/>
                        <a:ea typeface="Cambria Math" charset="0"/>
                        <a:cs typeface="Cambria Math" charset="0"/>
                      </a:rPr>
                      <m:t>𝜇</m:t>
                    </m:r>
                    <m:r>
                      <a:rPr lang="en-US" sz="2800" i="1">
                        <a:latin typeface="Cambria Math" charset="0"/>
                        <a:ea typeface="Cambria Math" charset="0"/>
                        <a:cs typeface="Cambria Math" charset="0"/>
                      </a:rPr>
                      <m:t>,</m:t>
                    </m:r>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r>
                          <a:rPr lang="en-US" sz="2800" i="1">
                            <a:latin typeface="Cambria Math" charset="0"/>
                          </a:rPr>
                          <m:t>1</m:t>
                        </m:r>
                      </m:num>
                      <m:den>
                        <m:rad>
                          <m:radPr>
                            <m:degHide m:val="on"/>
                            <m:ctrlPr>
                              <a:rPr lang="en-US" sz="2800" i="1">
                                <a:latin typeface="Cambria Math" panose="02040503050406030204" pitchFamily="18" charset="0"/>
                              </a:rPr>
                            </m:ctrlPr>
                          </m:radPr>
                          <m:deg/>
                          <m:e>
                            <m:r>
                              <a:rPr lang="en-US" sz="2800" i="1">
                                <a:latin typeface="Cambria Math" charset="0"/>
                              </a:rPr>
                              <m:t>2</m:t>
                            </m:r>
                            <m:r>
                              <a:rPr lang="en-US" sz="2800" i="1">
                                <a:latin typeface="Cambria Math" charset="0"/>
                                <a:ea typeface="Cambria Math" charset="0"/>
                                <a:cs typeface="Cambria Math" charset="0"/>
                              </a:rPr>
                              <m:t>𝜋</m:t>
                            </m:r>
                          </m:e>
                        </m:rad>
                        <m:r>
                          <a:rPr lang="en-US" sz="2800" i="1">
                            <a:latin typeface="Cambria Math" charset="0"/>
                            <a:ea typeface="Cambria Math" charset="0"/>
                            <a:cs typeface="Cambria Math" charset="0"/>
                          </a:rPr>
                          <m:t>𝜎</m:t>
                        </m:r>
                      </m:den>
                    </m:f>
                  </m:oMath>
                </a14:m>
                <a:r>
                  <a:rPr lang="en-US" sz="2800" dirty="0"/>
                  <a:t> exp(-</a:t>
                </a:r>
                <a14:m>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2</m:t>
                        </m:r>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den>
                    </m:f>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711450" y="4392451"/>
                <a:ext cx="6680200" cy="635815"/>
              </a:xfrm>
              <a:prstGeom prst="rect">
                <a:avLst/>
              </a:prstGeom>
              <a:blipFill>
                <a:blip r:embed="rId2"/>
                <a:stretch>
                  <a:fillRect t="-1961"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30500" y="5422271"/>
                <a:ext cx="6680200" cy="929613"/>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ad>
                            <m:radPr>
                              <m:degHide m:val="on"/>
                              <m:ctrlPr>
                                <a:rPr lang="en-US" sz="2800" i="1">
                                  <a:latin typeface="Cambria Math" panose="02040503050406030204" pitchFamily="18" charset="0"/>
                                </a:rPr>
                              </m:ctrlPr>
                            </m:radPr>
                            <m:deg/>
                            <m:e>
                              <m:r>
                                <a:rPr lang="en-US" sz="2800" i="1">
                                  <a:latin typeface="Cambria Math" charset="0"/>
                                </a:rPr>
                                <m:t>2</m:t>
                              </m:r>
                              <m:r>
                                <a:rPr lang="en-US" sz="2800" i="1">
                                  <a:latin typeface="Cambria Math" charset="0"/>
                                  <a:ea typeface="Cambria Math" charset="0"/>
                                  <a:cs typeface="Cambria Math" charset="0"/>
                                </a:rPr>
                                <m:t>𝜋</m:t>
                              </m:r>
                            </m:e>
                          </m:rad>
                          <m:r>
                            <a:rPr lang="en-US" sz="2800" i="1">
                              <a:latin typeface="Cambria Math" charset="0"/>
                              <a:ea typeface="Cambria Math" charset="0"/>
                              <a:cs typeface="Cambria Math" charset="0"/>
                            </a:rPr>
                            <m:t>𝜎</m:t>
                          </m:r>
                        </m:den>
                      </m:f>
                      <m:nary>
                        <m:naryPr>
                          <m:ctrlPr>
                            <a:rPr lang="is-IS" sz="2800" i="1">
                              <a:latin typeface="Cambria Math" panose="02040503050406030204" pitchFamily="18" charset="0"/>
                              <a:ea typeface="Cambria Math" charset="0"/>
                              <a:cs typeface="Cambria Math" charset="0"/>
                            </a:rPr>
                          </m:ctrlPr>
                        </m:naryPr>
                        <m:sub>
                          <m:r>
                            <m:rPr>
                              <m:brk m:alnAt="23"/>
                            </m:rPr>
                            <a:rPr lang="en-US" sz="2800" i="1">
                              <a:latin typeface="Cambria Math" charset="0"/>
                              <a:ea typeface="Cambria Math" charset="0"/>
                              <a:cs typeface="Cambria Math" charset="0"/>
                            </a:rPr>
                            <m:t>−</m:t>
                          </m:r>
                          <m:r>
                            <a:rPr lang="is-IS" sz="2800" i="1">
                              <a:latin typeface="Cambria Math" charset="0"/>
                              <a:ea typeface="Cambria Math" charset="0"/>
                              <a:cs typeface="Cambria Math" charset="0"/>
                            </a:rPr>
                            <m:t>∞</m:t>
                          </m:r>
                        </m:sub>
                        <m:sup>
                          <m:r>
                            <a:rPr lang="is-IS" sz="2800" i="1">
                              <a:latin typeface="Cambria Math" charset="0"/>
                              <a:ea typeface="Cambria Math" charset="0"/>
                              <a:cs typeface="Cambria Math" charset="0"/>
                            </a:rPr>
                            <m:t>∞</m:t>
                          </m:r>
                        </m:sup>
                        <m:e>
                          <m:r>
                            <a:rPr lang="en-US" sz="2800" i="1">
                              <a:latin typeface="Cambria Math" charset="0"/>
                              <a:ea typeface="Cambria Math" charset="0"/>
                              <a:cs typeface="Cambria Math" charset="0"/>
                            </a:rPr>
                            <m:t>𝑒𝑥𝑝</m:t>
                          </m:r>
                          <m:r>
                            <m:rPr>
                              <m:nor/>
                            </m:rPr>
                            <a:rPr lang="en-US" sz="2800" dirty="0"/>
                            <m:t>(−</m:t>
                          </m:r>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2</m:t>
                              </m:r>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den>
                          </m:f>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r>
                            <m:rPr>
                              <m:nor/>
                            </m:rPr>
                            <a:rPr lang="en-US" sz="2800" dirty="0"/>
                            <m:t> </m:t>
                          </m:r>
                        </m:e>
                      </m:nary>
                      <m:r>
                        <a:rPr lang="en-US" sz="2800">
                          <a:latin typeface="Cambria Math" charset="0"/>
                          <a:ea typeface="Cambria Math" charset="0"/>
                          <a:cs typeface="Cambria Math" charset="0"/>
                        </a:rPr>
                        <m:t>=1</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730500" y="5422271"/>
                <a:ext cx="6680200" cy="929613"/>
              </a:xfrm>
              <a:prstGeom prst="rect">
                <a:avLst/>
              </a:prstGeom>
              <a:blipFill>
                <a:blip r:embed="rId3"/>
                <a:stretch>
                  <a:fillRect t="-191892" b="-277027"/>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3124199" y="967572"/>
            <a:ext cx="5486400" cy="2709541"/>
          </a:xfrm>
          <a:prstGeom prst="rect">
            <a:avLst/>
          </a:prstGeom>
        </p:spPr>
      </p:pic>
      <p:cxnSp>
        <p:nvCxnSpPr>
          <p:cNvPr id="9" name="Straight Connector 8"/>
          <p:cNvCxnSpPr/>
          <p:nvPr/>
        </p:nvCxnSpPr>
        <p:spPr>
          <a:xfrm>
            <a:off x="5867399" y="1042181"/>
            <a:ext cx="0" cy="25603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32294" y="1726141"/>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666566" y="3234177"/>
            <a:ext cx="4401666" cy="715"/>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401671" y="2649353"/>
            <a:ext cx="2935938" cy="1742"/>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132294" y="2062788"/>
            <a:ext cx="1470210" cy="1742"/>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02504" y="1711173"/>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01671" y="1726140"/>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37609" y="1711173"/>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68232" y="1711172"/>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66566" y="1711171"/>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76480" y="3629113"/>
            <a:ext cx="381839" cy="369332"/>
          </a:xfrm>
          <a:prstGeom prst="rect">
            <a:avLst/>
          </a:prstGeom>
          <a:noFill/>
        </p:spPr>
        <p:txBody>
          <a:bodyPr wrap="square" rtlCol="0">
            <a:spAutoFit/>
          </a:bodyPr>
          <a:lstStyle/>
          <a:p>
            <a:pPr algn="ctr"/>
            <a:r>
              <a:rPr lang="en-US"/>
              <a:t>0</a:t>
            </a:r>
          </a:p>
        </p:txBody>
      </p:sp>
      <p:sp>
        <p:nvSpPr>
          <p:cNvPr id="21" name="TextBox 20"/>
          <p:cNvSpPr txBox="1"/>
          <p:nvPr/>
        </p:nvSpPr>
        <p:spPr>
          <a:xfrm>
            <a:off x="3474315" y="3625552"/>
            <a:ext cx="381839" cy="369332"/>
          </a:xfrm>
          <a:prstGeom prst="rect">
            <a:avLst/>
          </a:prstGeom>
          <a:noFill/>
        </p:spPr>
        <p:txBody>
          <a:bodyPr wrap="square" rtlCol="0">
            <a:spAutoFit/>
          </a:bodyPr>
          <a:lstStyle/>
          <a:p>
            <a:pPr algn="ctr"/>
            <a:r>
              <a:rPr lang="en-US" dirty="0"/>
              <a:t>-3</a:t>
            </a:r>
          </a:p>
        </p:txBody>
      </p:sp>
      <p:sp>
        <p:nvSpPr>
          <p:cNvPr id="22" name="TextBox 21"/>
          <p:cNvSpPr txBox="1"/>
          <p:nvPr/>
        </p:nvSpPr>
        <p:spPr>
          <a:xfrm>
            <a:off x="4209420" y="3625552"/>
            <a:ext cx="381839"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4941375" y="3625552"/>
            <a:ext cx="381839"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411585" y="3629113"/>
            <a:ext cx="381839"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7146690" y="3629113"/>
            <a:ext cx="381839" cy="369332"/>
          </a:xfrm>
          <a:prstGeom prst="rect">
            <a:avLst/>
          </a:prstGeom>
          <a:noFill/>
        </p:spPr>
        <p:txBody>
          <a:bodyPr wrap="square" rtlCol="0">
            <a:spAutoFit/>
          </a:bodyPr>
          <a:lstStyle/>
          <a:p>
            <a:pPr algn="ctr"/>
            <a:r>
              <a:rPr lang="en-US" dirty="0"/>
              <a:t>2</a:t>
            </a:r>
          </a:p>
        </p:txBody>
      </p:sp>
      <p:sp>
        <p:nvSpPr>
          <p:cNvPr id="26" name="TextBox 25"/>
          <p:cNvSpPr txBox="1"/>
          <p:nvPr/>
        </p:nvSpPr>
        <p:spPr>
          <a:xfrm>
            <a:off x="7878645" y="3629113"/>
            <a:ext cx="381839" cy="369332"/>
          </a:xfrm>
          <a:prstGeom prst="rect">
            <a:avLst/>
          </a:prstGeom>
          <a:noFill/>
        </p:spPr>
        <p:txBody>
          <a:bodyPr wrap="square" rtlCol="0">
            <a:spAutoFit/>
          </a:bodyPr>
          <a:lstStyle/>
          <a:p>
            <a:pPr algn="ctr"/>
            <a:r>
              <a:rPr lang="en-US" dirty="0"/>
              <a:t>3</a:t>
            </a:r>
          </a:p>
        </p:txBody>
      </p:sp>
      <p:sp>
        <p:nvSpPr>
          <p:cNvPr id="27" name="TextBox 26"/>
          <p:cNvSpPr txBox="1"/>
          <p:nvPr/>
        </p:nvSpPr>
        <p:spPr>
          <a:xfrm>
            <a:off x="5254452" y="1640230"/>
            <a:ext cx="1200778" cy="338554"/>
          </a:xfrm>
          <a:prstGeom prst="rect">
            <a:avLst/>
          </a:prstGeom>
          <a:solidFill>
            <a:schemeClr val="bg1"/>
          </a:solidFill>
        </p:spPr>
        <p:txBody>
          <a:bodyPr wrap="square" rtlCol="0">
            <a:spAutoFit/>
          </a:bodyPr>
          <a:lstStyle/>
          <a:p>
            <a:pPr algn="ctr"/>
            <a:r>
              <a:rPr lang="en-US" sz="1600"/>
              <a:t>68% of data</a:t>
            </a:r>
            <a:endParaRPr lang="en-US" sz="1600" dirty="0"/>
          </a:p>
        </p:txBody>
      </p:sp>
      <p:sp>
        <p:nvSpPr>
          <p:cNvPr id="28" name="TextBox 27"/>
          <p:cNvSpPr txBox="1"/>
          <p:nvPr/>
        </p:nvSpPr>
        <p:spPr>
          <a:xfrm>
            <a:off x="5242794" y="2225053"/>
            <a:ext cx="1200778" cy="338554"/>
          </a:xfrm>
          <a:prstGeom prst="rect">
            <a:avLst/>
          </a:prstGeom>
          <a:solidFill>
            <a:schemeClr val="bg1"/>
          </a:solidFill>
        </p:spPr>
        <p:txBody>
          <a:bodyPr wrap="square" rtlCol="0">
            <a:spAutoFit/>
          </a:bodyPr>
          <a:lstStyle/>
          <a:p>
            <a:pPr algn="ctr"/>
            <a:r>
              <a:rPr lang="en-US" sz="1600" dirty="0"/>
              <a:t>95% of data</a:t>
            </a:r>
          </a:p>
        </p:txBody>
      </p:sp>
      <p:sp>
        <p:nvSpPr>
          <p:cNvPr id="29" name="TextBox 28"/>
          <p:cNvSpPr txBox="1"/>
          <p:nvPr/>
        </p:nvSpPr>
        <p:spPr>
          <a:xfrm>
            <a:off x="5249868" y="2858316"/>
            <a:ext cx="1321602" cy="338554"/>
          </a:xfrm>
          <a:prstGeom prst="rect">
            <a:avLst/>
          </a:prstGeom>
          <a:solidFill>
            <a:schemeClr val="bg1"/>
          </a:solidFill>
        </p:spPr>
        <p:txBody>
          <a:bodyPr wrap="square" rtlCol="0">
            <a:spAutoFit/>
          </a:bodyPr>
          <a:lstStyle/>
          <a:p>
            <a:pPr algn="ctr"/>
            <a:r>
              <a:rPr lang="en-US" sz="1600"/>
              <a:t>99.7% </a:t>
            </a:r>
            <a:r>
              <a:rPr lang="en-US" sz="1600" dirty="0"/>
              <a:t>of data</a:t>
            </a:r>
          </a:p>
        </p:txBody>
      </p:sp>
    </p:spTree>
    <p:extLst>
      <p:ext uri="{BB962C8B-B14F-4D97-AF65-F5344CB8AC3E}">
        <p14:creationId xmlns:p14="http://schemas.microsoft.com/office/powerpoint/2010/main" val="36321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862</TotalTime>
  <Words>1090</Words>
  <Application>Microsoft Macintosh PowerPoint</Application>
  <PresentationFormat>Widescreen</PresentationFormat>
  <Paragraphs>218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 Math</vt:lpstr>
      <vt:lpstr>Candara</vt:lpstr>
      <vt:lpstr>Symbol</vt:lpstr>
      <vt:lpstr>Verdana</vt:lpstr>
      <vt:lpstr>Office Theme</vt:lpstr>
      <vt:lpstr>Statistical Genomics</vt:lpstr>
      <vt:lpstr>Outline</vt:lpstr>
      <vt:lpstr>Mixed Model Equation</vt:lpstr>
      <vt:lpstr>Unknown heritability</vt:lpstr>
      <vt:lpstr>Mapping: vary r to maximize P</vt:lpstr>
      <vt:lpstr>A variable was observed as 95 from a normal distribution. The mean and SD of the distribution are most likely to be:  </vt:lpstr>
      <vt:lpstr>By approximation</vt:lpstr>
      <vt:lpstr>Visualization</vt:lpstr>
      <vt:lpstr>By density function</vt:lpstr>
      <vt:lpstr>Density function of uni-variate normal distribution</vt:lpstr>
      <vt:lpstr>Density function of normal distribution</vt:lpstr>
      <vt:lpstr>Two variables were observed as 95 and 97 from a normal distribution. The mean and SD of the distribution are most likely to be:  </vt:lpstr>
      <vt:lpstr>Three individuals with observations of  95, 100 and 70 have kinship as folloing. The population has mean of 90. Square root of genetic and residual variances are most likely to be:</vt:lpstr>
      <vt:lpstr>Variances in MLM</vt:lpstr>
      <vt:lpstr>Density function of multi-variate normal distribution</vt:lpstr>
      <vt:lpstr>Density function of multi-variate normal distribution</vt:lpstr>
      <vt:lpstr>Log Likelihood</vt:lpstr>
      <vt:lpstr>Full and REsidual Maximum Likelihood</vt:lpstr>
      <vt:lpstr>Differences between Full ML and REML</vt:lpstr>
      <vt:lpstr>Expectation and Maximization (EM)</vt:lpstr>
      <vt:lpstr>Expectation and Maximization (EM)</vt:lpstr>
      <vt:lpstr>EM is time demanding</vt:lpstr>
      <vt:lpstr>EMMA: two dimensions to one dimension</vt:lpstr>
      <vt:lpstr>Iterations in EMMA R package</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84</cp:revision>
  <dcterms:created xsi:type="dcterms:W3CDTF">2020-01-18T23:14:17Z</dcterms:created>
  <dcterms:modified xsi:type="dcterms:W3CDTF">2023-03-03T07:20:12Z</dcterms:modified>
</cp:coreProperties>
</file>