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307" r:id="rId2"/>
    <p:sldId id="415" r:id="rId3"/>
    <p:sldId id="476" r:id="rId4"/>
    <p:sldId id="409" r:id="rId5"/>
    <p:sldId id="477" r:id="rId6"/>
    <p:sldId id="401" r:id="rId7"/>
    <p:sldId id="418" r:id="rId8"/>
    <p:sldId id="403" r:id="rId9"/>
    <p:sldId id="402" r:id="rId10"/>
    <p:sldId id="404" r:id="rId11"/>
    <p:sldId id="387" r:id="rId12"/>
    <p:sldId id="373" r:id="rId13"/>
    <p:sldId id="388" r:id="rId14"/>
    <p:sldId id="389" r:id="rId15"/>
    <p:sldId id="391" r:id="rId16"/>
    <p:sldId id="421" r:id="rId17"/>
    <p:sldId id="474" r:id="rId18"/>
    <p:sldId id="4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7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MLMM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Backward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5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7072" y="3774285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least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9266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22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258236" y="3290530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258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7899400" y="4466782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2170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170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2170463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899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04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4523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2082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9309101" y="15367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GLM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4051300" y="952499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Two QTNs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9309102" y="30861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9309103" y="501650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MLMM</a:t>
            </a:r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2082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2082800" y="4455321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70538" y="23485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Nature Genetics, 2012, 44, 825-830 </a:t>
            </a:r>
          </a:p>
        </p:txBody>
      </p:sp>
    </p:spTree>
    <p:extLst>
      <p:ext uri="{BB962C8B-B14F-4D97-AF65-F5344CB8AC3E}">
        <p14:creationId xmlns:p14="http://schemas.microsoft.com/office/powerpoint/2010/main" val="1370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MLMM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760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60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760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 QTN1 + QTN2 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11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3162300" y="2786271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2962136" y="174341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711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Most significant SNP as pseudo QTN</a:t>
            </a:r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3162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2962136" y="3767687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760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So on and so forth until…</a:t>
            </a:r>
          </a:p>
        </p:txBody>
      </p:sp>
    </p:spTree>
    <p:extLst>
      <p:ext uri="{BB962C8B-B14F-4D97-AF65-F5344CB8AC3E}">
        <p14:creationId xmlns:p14="http://schemas.microsoft.com/office/powerpoint/2010/main" val="34681870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Forward regression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830407" y="1792448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y = SNP +QTN1+QTN2+…+ </a:t>
            </a:r>
            <a:r>
              <a:rPr lang="en-US" sz="3200" dirty="0">
                <a:solidFill>
                  <a:srgbClr val="FF0000"/>
                </a:solidFill>
              </a:rPr>
              <a:t>Q </a:t>
            </a:r>
            <a:r>
              <a:rPr lang="en-US" sz="3200" dirty="0"/>
              <a:t>+ </a:t>
            </a:r>
            <a:r>
              <a:rPr lang="en-US" sz="3200" dirty="0">
                <a:solidFill>
                  <a:schemeClr val="accent2"/>
                </a:solidFill>
              </a:rPr>
              <a:t>K </a:t>
            </a:r>
            <a:r>
              <a:rPr lang="en-US" sz="3200" dirty="0"/>
              <a:t>+ 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395807" y="43832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(y)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4395807" y="3519648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/>
              <a:t>Var</a:t>
            </a:r>
            <a:r>
              <a:rPr lang="en-US" sz="3200" dirty="0"/>
              <a:t>(u)</a:t>
            </a:r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5455139" y="4287801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483339" y="5539236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Stop when the ratio close to zero</a:t>
            </a: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2178539" y="2377225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6915639" y="2377225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91992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Backward elimination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52400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</a:t>
            </a:r>
            <a:r>
              <a:rPr lang="en-US" sz="3000" dirty="0" err="1"/>
              <a:t>QTN</a:t>
            </a:r>
            <a:r>
              <a:rPr lang="en-US" sz="3000" baseline="-25000" dirty="0" err="1"/>
              <a:t>t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36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+…+QTN</a:t>
            </a:r>
            <a:r>
              <a:rPr lang="en-US" sz="3000" baseline="-25000" dirty="0"/>
              <a:t>t-1</a:t>
            </a:r>
            <a:r>
              <a:rPr lang="en-US" sz="3000" dirty="0"/>
              <a:t>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1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Remove the least significant pseudo QTN</a:t>
            </a:r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4457700" y="30943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4307587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8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/>
              <a:t>Until all pseudo QTNs are significant</a:t>
            </a:r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4457700" y="5012044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112301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199"/>
            <a:ext cx="8229600" cy="127781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Final p values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400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2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Pseudo QTNs: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52400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/>
              <a:t>y = SNP +QTN</a:t>
            </a:r>
            <a:r>
              <a:rPr lang="en-US" sz="3000" baseline="-25000" dirty="0"/>
              <a:t>1</a:t>
            </a:r>
            <a:r>
              <a:rPr lang="en-US" sz="3000" dirty="0"/>
              <a:t>+QTN</a:t>
            </a:r>
            <a:r>
              <a:rPr lang="en-US" sz="3000" baseline="-25000" dirty="0"/>
              <a:t>2</a:t>
            </a:r>
            <a:r>
              <a:rPr lang="en-US" sz="3000" dirty="0"/>
              <a:t>+…+ </a:t>
            </a:r>
            <a:r>
              <a:rPr lang="en-US" sz="3000" dirty="0">
                <a:solidFill>
                  <a:srgbClr val="FF0000"/>
                </a:solidFill>
              </a:rPr>
              <a:t>Q </a:t>
            </a:r>
            <a:r>
              <a:rPr lang="en-US" sz="3000" dirty="0"/>
              <a:t>+ </a:t>
            </a:r>
            <a:r>
              <a:rPr lang="en-US" sz="3000" dirty="0">
                <a:solidFill>
                  <a:schemeClr val="accent2"/>
                </a:solidFill>
              </a:rPr>
              <a:t>K </a:t>
            </a:r>
            <a:r>
              <a:rPr lang="en-US" sz="3000" dirty="0"/>
              <a:t>+ 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2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Other markers:</a:t>
            </a:r>
          </a:p>
        </p:txBody>
      </p:sp>
    </p:spTree>
    <p:extLst>
      <p:ext uri="{BB962C8B-B14F-4D97-AF65-F5344CB8AC3E}">
        <p14:creationId xmlns:p14="http://schemas.microsoft.com/office/powerpoint/2010/main" val="339028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2587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59152" y="1676195"/>
            <a:ext cx="114736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 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[,c(TRUE,index1to5)],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[index1to5,],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NQTN=40, </a:t>
            </a:r>
          </a:p>
          <a:p>
            <a:r>
              <a:rPr lang="en-US" sz="2400" dirty="0" err="1"/>
              <a:t>effectunit</a:t>
            </a:r>
            <a:r>
              <a:rPr lang="en-US" sz="2400" dirty="0"/>
              <a:t> =.95,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21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28" y="956548"/>
            <a:ext cx="524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myGAPIT_MLM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,#Genotype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,#Map information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</a:t>
            </a:r>
            <a:r>
              <a:rPr lang="en-US" dirty="0">
                <a:solidFill>
                  <a:srgbClr val="FF0000"/>
                </a:solidFill>
              </a:rPr>
              <a:t>MLMM</a:t>
            </a:r>
            <a:r>
              <a:rPr lang="en-US" dirty="0"/>
              <a:t>")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97D3DE5-470F-5B44-B5CD-8CDC5417CBD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MLMM within GAPIT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DF5C8-5035-FFE3-D356-E887FBCA7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" y="3060700"/>
            <a:ext cx="11887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9603481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Covariate addition (or subtraction?)</a:t>
            </a:r>
          </a:p>
          <a:p>
            <a:r>
              <a:rPr lang="en-US" sz="3600" dirty="0">
                <a:latin typeface="Constantia" charset="0"/>
              </a:rPr>
              <a:t>Stepwise regression (forward and backward)</a:t>
            </a:r>
          </a:p>
          <a:p>
            <a:r>
              <a:rPr lang="en-US" sz="3600" dirty="0">
                <a:latin typeface="Constantia" charset="0"/>
              </a:rPr>
              <a:t>Converge criteria</a:t>
            </a:r>
          </a:p>
          <a:p>
            <a:r>
              <a:rPr lang="en-US" sz="3600" dirty="0">
                <a:latin typeface="Constantia" charset="0"/>
              </a:rPr>
              <a:t>P values of QTNs</a:t>
            </a:r>
          </a:p>
          <a:p>
            <a:r>
              <a:rPr lang="en-US" sz="3600" dirty="0">
                <a:latin typeface="Constantia" charset="0"/>
              </a:rPr>
              <a:t>MLMM in GAPIT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9603481" cy="44354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tantia" charset="0"/>
              </a:rPr>
              <a:t>Covariate addition (or subtraction?)</a:t>
            </a:r>
          </a:p>
          <a:p>
            <a:r>
              <a:rPr lang="en-US" sz="3600" dirty="0">
                <a:latin typeface="Constantia" charset="0"/>
              </a:rPr>
              <a:t>Stepwise regression (forward and backward)</a:t>
            </a:r>
          </a:p>
          <a:p>
            <a:r>
              <a:rPr lang="en-US" sz="3600" dirty="0">
                <a:latin typeface="Constantia" charset="0"/>
              </a:rPr>
              <a:t>Converge criteria</a:t>
            </a:r>
          </a:p>
          <a:p>
            <a:r>
              <a:rPr lang="en-US" sz="3600" dirty="0">
                <a:latin typeface="Constantia" charset="0"/>
              </a:rPr>
              <a:t>P values of QTNs</a:t>
            </a:r>
          </a:p>
          <a:p>
            <a:r>
              <a:rPr lang="en-US" sz="3600" dirty="0">
                <a:latin typeface="Constantia" charset="0"/>
              </a:rPr>
              <a:t>MLMM in GAPIT</a:t>
            </a:r>
          </a:p>
          <a:p>
            <a:endParaRPr lang="en-US" sz="3600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22393" y="76200"/>
            <a:ext cx="1105586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Testing SNPs, one at a time, with Q+K as covariates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622402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165202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984602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6155802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8060802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2503308" y="4248151"/>
            <a:ext cx="8834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5622402" y="4800601"/>
            <a:ext cx="138124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8221146" y="4800601"/>
            <a:ext cx="174147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2650602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flipH="1" flipV="1">
            <a:off x="3333509" y="5257801"/>
            <a:ext cx="4346293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5660503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8556896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9508602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9127602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879202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4174602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4708002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2650602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2874350" y="4811995"/>
            <a:ext cx="20543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4327002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64869743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6647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30401" y="330388"/>
            <a:ext cx="4411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dirty="0"/>
              <a:t>Atwell et al Nature 2010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a, No correction test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b, Correction with MLM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324600"/>
            <a:ext cx="9123363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GWAS does  not work for traits associated with structure</a:t>
            </a: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54300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2600" y="5397500"/>
            <a:ext cx="1810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Magnus </a:t>
            </a:r>
            <a:r>
              <a:rPr lang="en-US" b="1" dirty="0" err="1"/>
              <a:t>Norborg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16203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9729" y="76200"/>
            <a:ext cx="10192873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charset="0"/>
              </a:rPr>
              <a:t>Testing SNPs with associated SNPs aside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622402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165202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984602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6155802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8060802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583498" y="4248151"/>
            <a:ext cx="10753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QTNs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5622402" y="4800601"/>
            <a:ext cx="138124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8221146" y="4800601"/>
            <a:ext cx="174147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2650602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flipH="1">
            <a:off x="1481559" y="5259388"/>
            <a:ext cx="6198243" cy="1139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5660503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8556896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9508602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9127602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879202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4174602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4708002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2650602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2874350" y="4811995"/>
            <a:ext cx="20543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252486" y="6324601"/>
            <a:ext cx="671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(Segura et al. 2012, Nature Genetics)</a:t>
            </a:r>
          </a:p>
        </p:txBody>
      </p:sp>
      <p:sp>
        <p:nvSpPr>
          <p:cNvPr id="2" name="TextBox 34">
            <a:extLst>
              <a:ext uri="{FF2B5EF4-FFF2-40B4-BE49-F238E27FC236}">
                <a16:creationId xmlns:a16="http://schemas.microsoft.com/office/drawing/2014/main" id="{BB401E81-BE03-F116-4E7E-55BE82FD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386" y="4808819"/>
            <a:ext cx="14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(fixed)</a:t>
            </a:r>
          </a:p>
        </p:txBody>
      </p:sp>
    </p:spTree>
    <p:extLst>
      <p:ext uri="{BB962C8B-B14F-4D97-AF65-F5344CB8AC3E}">
        <p14:creationId xmlns:p14="http://schemas.microsoft.com/office/powerpoint/2010/main" val="12013369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MLMM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A292F05-8DB4-9044-EAA4-853BD859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520765"/>
            <a:ext cx="6780700" cy="38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100" y="2566508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Choose m predictive variables from M (M&gt;&gt;m) variables</a:t>
            </a:r>
          </a:p>
          <a:p>
            <a:pPr algn="ctr"/>
            <a:r>
              <a:rPr lang="en-US" sz="2800" dirty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6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3285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1" y="2349501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Akaike</a:t>
            </a:r>
            <a:r>
              <a:rPr lang="en-US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Mallows's</a:t>
            </a:r>
            <a:r>
              <a:rPr lang="en-US" dirty="0"/>
              <a:t> </a:t>
            </a:r>
            <a:r>
              <a:rPr lang="en-US" dirty="0" err="1"/>
              <a:t>Cp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false discovery rate (FDR)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 procedures </a:t>
            </a:r>
          </a:p>
        </p:txBody>
      </p:sp>
      <p:sp>
        <p:nvSpPr>
          <p:cNvPr id="7" name="Left Arrow 6"/>
          <p:cNvSpPr/>
          <p:nvPr/>
        </p:nvSpPr>
        <p:spPr>
          <a:xfrm>
            <a:off x="7632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so many?</a:t>
            </a:r>
          </a:p>
        </p:txBody>
      </p:sp>
    </p:spTree>
    <p:extLst>
      <p:ext uri="{BB962C8B-B14F-4D97-AF65-F5344CB8AC3E}">
        <p14:creationId xmlns:p14="http://schemas.microsoft.com/office/powerpoint/2010/main" val="37240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+mn-lt"/>
              </a:rPr>
              <a:t>Stepwise regression: Forward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M </a:t>
            </a:r>
            <a:r>
              <a:rPr lang="en-US" sz="2800" dirty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4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Test rest </a:t>
            </a:r>
            <a:r>
              <a:rPr lang="en-US" sz="2800" dirty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7600" y="4590139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most </a:t>
            </a:r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9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6477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6477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6477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6477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2489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89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2489200" y="5282636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130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88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61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676</Words>
  <Application>Microsoft Macintosh PowerPoint</Application>
  <PresentationFormat>Widescreen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Symbol</vt:lpstr>
      <vt:lpstr>Verdana</vt:lpstr>
      <vt:lpstr>Office Theme</vt:lpstr>
      <vt:lpstr>Statistical Genomics</vt:lpstr>
      <vt:lpstr>Outline</vt:lpstr>
      <vt:lpstr>Testing SNPs, one at a time, with Q+K as covariates</vt:lpstr>
      <vt:lpstr>GWAS does  not work for traits associated with structure</vt:lpstr>
      <vt:lpstr>Testing SNPs with associated SNPs aside</vt:lpstr>
      <vt:lpstr>MLMM</vt:lpstr>
      <vt:lpstr>Stepwise regression </vt:lpstr>
      <vt:lpstr>Stepwise regression procedures </vt:lpstr>
      <vt:lpstr>Stepwise regression: Forward </vt:lpstr>
      <vt:lpstr>Stepwise regression: Backward </vt:lpstr>
      <vt:lpstr>PowerPoint Presentation</vt:lpstr>
      <vt:lpstr>MLMM</vt:lpstr>
      <vt:lpstr>Forward regression</vt:lpstr>
      <vt:lpstr>Backward elimination</vt:lpstr>
      <vt:lpstr>Final p values</vt:lpstr>
      <vt:lpstr>Simulation with GAPIT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97</cp:revision>
  <dcterms:created xsi:type="dcterms:W3CDTF">2020-01-18T23:14:17Z</dcterms:created>
  <dcterms:modified xsi:type="dcterms:W3CDTF">2023-03-20T17:40:03Z</dcterms:modified>
</cp:coreProperties>
</file>