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36"/>
  </p:notesMasterIdLst>
  <p:sldIdLst>
    <p:sldId id="307" r:id="rId2"/>
    <p:sldId id="394" r:id="rId3"/>
    <p:sldId id="511" r:id="rId4"/>
    <p:sldId id="388" r:id="rId5"/>
    <p:sldId id="468" r:id="rId6"/>
    <p:sldId id="385" r:id="rId7"/>
    <p:sldId id="503" r:id="rId8"/>
    <p:sldId id="478" r:id="rId9"/>
    <p:sldId id="479" r:id="rId10"/>
    <p:sldId id="480" r:id="rId11"/>
    <p:sldId id="442" r:id="rId12"/>
    <p:sldId id="443" r:id="rId13"/>
    <p:sldId id="414" r:id="rId14"/>
    <p:sldId id="494" r:id="rId15"/>
    <p:sldId id="497" r:id="rId16"/>
    <p:sldId id="496" r:id="rId17"/>
    <p:sldId id="448" r:id="rId18"/>
    <p:sldId id="447" r:id="rId19"/>
    <p:sldId id="498" r:id="rId20"/>
    <p:sldId id="500" r:id="rId21"/>
    <p:sldId id="501" r:id="rId22"/>
    <p:sldId id="421" r:id="rId23"/>
    <p:sldId id="476" r:id="rId24"/>
    <p:sldId id="413" r:id="rId25"/>
    <p:sldId id="477" r:id="rId26"/>
    <p:sldId id="451" r:id="rId27"/>
    <p:sldId id="454" r:id="rId28"/>
    <p:sldId id="453" r:id="rId29"/>
    <p:sldId id="452" r:id="rId30"/>
    <p:sldId id="462" r:id="rId31"/>
    <p:sldId id="455" r:id="rId32"/>
    <p:sldId id="512" r:id="rId33"/>
    <p:sldId id="466" r:id="rId34"/>
    <p:sldId id="50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89"/>
    <p:restoredTop sz="81536"/>
  </p:normalViewPr>
  <p:slideViewPr>
    <p:cSldViewPr snapToGrid="0" snapToObjects="1">
      <p:cViewPr varScale="1">
        <p:scale>
          <a:sx n="110" d="100"/>
          <a:sy n="110" d="100"/>
        </p:scale>
        <p:origin x="17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63" d="100"/>
        <a:sy n="6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02881-2D3C-384C-B2E5-5A6FFE92557B}" type="datetimeFigureOut">
              <a:rPr lang="en-US" smtClean="0"/>
              <a:t>4/7/23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5E7E5-1986-184D-9714-100ED52F2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18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5E897-8FBC-404F-8598-BC77AE21CE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3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5E897-8FBC-404F-8598-BC77AE21CE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26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5E897-8FBC-404F-8598-BC77AE21CE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84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5E897-8FBC-404F-8598-BC77AE21CE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7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2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4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7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4/7/23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8040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2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2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36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9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0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0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7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4/7/23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6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2D15F-A8BE-E54B-9202-76E9C8AC610C}" type="datetimeFigureOut">
              <a:rPr lang="en-US" smtClean="0"/>
              <a:t>4/7/23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1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xaly.com/journal/23373/gigascience/top-articles/2019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8.tiff"/><Relationship Id="rId5" Type="http://schemas.openxmlformats.org/officeDocument/2006/relationships/image" Target="../media/image43.jpe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image" Target="../media/image3.png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16.jpeg"/><Relationship Id="rId10" Type="http://schemas.openxmlformats.org/officeDocument/2006/relationships/image" Target="../media/image11.jpg"/><Relationship Id="rId4" Type="http://schemas.openxmlformats.org/officeDocument/2006/relationships/image" Target="../media/image5.jpeg"/><Relationship Id="rId9" Type="http://schemas.openxmlformats.org/officeDocument/2006/relationships/image" Target="../media/image10.jpg"/><Relationship Id="rId1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1701" y="2036495"/>
            <a:ext cx="8857883" cy="10728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</a:rPr>
              <a:t>Statistical Genomics</a:t>
            </a:r>
          </a:p>
        </p:txBody>
      </p:sp>
      <p:pic>
        <p:nvPicPr>
          <p:cNvPr id="4" name="Picture 7" descr="Washington_State_Coug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87" y="5049539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036699" y="3844956"/>
            <a:ext cx="6400800" cy="1204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Zhiwu Zhang</a:t>
            </a:r>
          </a:p>
          <a:p>
            <a:pPr marL="0" indent="0" algn="ctr">
              <a:buNone/>
            </a:pPr>
            <a:r>
              <a:rPr lang="en-US" sz="2800" dirty="0"/>
              <a:t>Washington State University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92F9A08-CAA6-2340-9D23-075F72215EA7}"/>
              </a:ext>
            </a:extLst>
          </p:cNvPr>
          <p:cNvSpPr txBox="1">
            <a:spLocks/>
          </p:cNvSpPr>
          <p:nvPr/>
        </p:nvSpPr>
        <p:spPr bwMode="auto">
          <a:xfrm>
            <a:off x="2457002" y="3044856"/>
            <a:ext cx="748727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>
                <a:solidFill>
                  <a:schemeClr val="bg2">
                    <a:lumMod val="50000"/>
                  </a:schemeClr>
                </a:solidFill>
              </a:rPr>
              <a:t>BLINK</a:t>
            </a:r>
            <a:endParaRPr lang="en-US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57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BLINK algorithm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9210" y="1854371"/>
            <a:ext cx="3679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y = PC + SNP + 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08882" y="3430780"/>
            <a:ext cx="506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y = PC +   QTNs  +</a:t>
            </a:r>
            <a:r>
              <a:rPr lang="en-US" sz="2800" dirty="0">
                <a:solidFill>
                  <a:schemeClr val="accent1"/>
                </a:solidFill>
              </a:rPr>
              <a:t>  </a:t>
            </a:r>
            <a:r>
              <a:rPr lang="en-US" sz="3600" dirty="0">
                <a:solidFill>
                  <a:schemeClr val="accent1"/>
                </a:solidFill>
              </a:rPr>
              <a:t>SNP + 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1164530" y="3753947"/>
            <a:ext cx="3864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y = PC + QTNs + 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1752" y="3430781"/>
            <a:ext cx="203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QTNs</a:t>
            </a:r>
            <a:endParaRPr lang="en-US" sz="3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018371" y="2552192"/>
            <a:ext cx="11150" cy="81152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endCxn id="8" idx="0"/>
          </p:cNvCxnSpPr>
          <p:nvPr/>
        </p:nvCxnSpPr>
        <p:spPr>
          <a:xfrm flipV="1">
            <a:off x="6838422" y="3753946"/>
            <a:ext cx="1778622" cy="1962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542362" y="3773568"/>
            <a:ext cx="1762330" cy="2936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866187" y="2976933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BIC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1A69C0-2FBB-9B47-89AC-356072549144}"/>
              </a:ext>
            </a:extLst>
          </p:cNvPr>
          <p:cNvCxnSpPr>
            <a:cxnSpLocks/>
          </p:cNvCxnSpPr>
          <p:nvPr/>
        </p:nvCxnSpPr>
        <p:spPr>
          <a:xfrm flipV="1">
            <a:off x="6839494" y="2681038"/>
            <a:ext cx="1752606" cy="779297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E2D9B0E-95B5-2C47-8CD2-86311174C8D3}"/>
              </a:ext>
            </a:extLst>
          </p:cNvPr>
          <p:cNvSpPr txBox="1"/>
          <p:nvPr/>
        </p:nvSpPr>
        <p:spPr>
          <a:xfrm rot="16200000">
            <a:off x="1576675" y="3788125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Fixed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83860B-E19A-1647-A8D7-77BBD7AA9D6A}"/>
              </a:ext>
            </a:extLst>
          </p:cNvPr>
          <p:cNvSpPr txBox="1"/>
          <p:nvPr/>
        </p:nvSpPr>
        <p:spPr>
          <a:xfrm rot="16200000">
            <a:off x="8437811" y="3569279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Fixed model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429D7-29FC-B14E-8596-B8DE97D3866C}"/>
              </a:ext>
            </a:extLst>
          </p:cNvPr>
          <p:cNvSpPr txBox="1"/>
          <p:nvPr/>
        </p:nvSpPr>
        <p:spPr>
          <a:xfrm>
            <a:off x="4914326" y="1551519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Fixed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2D08DB-F6FB-FF41-AE7C-374E7801BA39}"/>
              </a:ext>
            </a:extLst>
          </p:cNvPr>
          <p:cNvSpPr txBox="1"/>
          <p:nvPr/>
        </p:nvSpPr>
        <p:spPr>
          <a:xfrm rot="20030880">
            <a:off x="6899597" y="2553023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LD</a:t>
            </a:r>
          </a:p>
        </p:txBody>
      </p:sp>
    </p:spTree>
    <p:extLst>
      <p:ext uri="{BB962C8B-B14F-4D97-AF65-F5344CB8AC3E}">
        <p14:creationId xmlns:p14="http://schemas.microsoft.com/office/powerpoint/2010/main" val="379657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2247232"/>
              </p:ext>
            </p:extLst>
          </p:nvPr>
        </p:nvGraphicFramePr>
        <p:xfrm>
          <a:off x="2349506" y="1979361"/>
          <a:ext cx="7861294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8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7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3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32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06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30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sz="2000" b="1" baseline="3000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 marL="130625" marR="1306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130625" marR="1306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US" sz="2000" b="1" baseline="30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20" name="Straight Arrow Connector 19"/>
          <p:cNvCxnSpPr/>
          <p:nvPr/>
        </p:nvCxnSpPr>
        <p:spPr>
          <a:xfrm>
            <a:off x="3335457" y="2964537"/>
            <a:ext cx="117087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558113" y="3357522"/>
            <a:ext cx="117846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8160062" y="3732472"/>
            <a:ext cx="1180480" cy="2044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404771" y="4836444"/>
                <a:ext cx="10322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</a:t>
                </a:r>
                <a:r>
                  <a:rPr lang="en-US" baseline="-25000" dirty="0"/>
                  <a:t>m</a:t>
                </a:r>
                <a:r>
                  <a:rPr lang="en-US" dirty="0"/>
                  <a:t>&lt;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𝛼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771" y="4836444"/>
                <a:ext cx="1032249" cy="369332"/>
              </a:xfrm>
              <a:prstGeom prst="rect">
                <a:avLst/>
              </a:prstGeom>
              <a:blipFill>
                <a:blip r:embed="rId2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 flipH="1">
            <a:off x="3480425" y="4836444"/>
            <a:ext cx="95659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236955" y="2595205"/>
                <a:ext cx="13678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r(S</a:t>
                </a:r>
                <a:r>
                  <a:rPr lang="en-US" baseline="-25000" dirty="0"/>
                  <a:t>1</a:t>
                </a:r>
                <a:r>
                  <a:rPr lang="en-US" baseline="30000" dirty="0"/>
                  <a:t>*</a:t>
                </a:r>
                <a:r>
                  <a:rPr lang="en-US" dirty="0"/>
                  <a:t>, S</a:t>
                </a:r>
                <a:r>
                  <a:rPr lang="en-US" baseline="-25000" dirty="0"/>
                  <a:t>i</a:t>
                </a:r>
                <a:r>
                  <a:rPr lang="en-US" dirty="0"/>
                  <a:t>) &lt;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𝛽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955" y="2595205"/>
                <a:ext cx="1367883" cy="369332"/>
              </a:xfrm>
              <a:prstGeom prst="rect">
                <a:avLst/>
              </a:prstGeom>
              <a:blipFill>
                <a:blip r:embed="rId3"/>
                <a:stretch>
                  <a:fillRect t="-6897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5492286" y="2964537"/>
                <a:ext cx="13678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r(S</a:t>
                </a:r>
                <a:r>
                  <a:rPr lang="en-US" baseline="-25000" dirty="0"/>
                  <a:t>2</a:t>
                </a:r>
                <a:r>
                  <a:rPr lang="en-US" baseline="30000" dirty="0"/>
                  <a:t>*</a:t>
                </a:r>
                <a:r>
                  <a:rPr lang="en-US" dirty="0"/>
                  <a:t>, S</a:t>
                </a:r>
                <a:r>
                  <a:rPr lang="en-US" baseline="-25000" dirty="0"/>
                  <a:t>i</a:t>
                </a:r>
                <a:r>
                  <a:rPr lang="en-US" dirty="0"/>
                  <a:t>) &lt;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𝛽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2286" y="2964537"/>
                <a:ext cx="1367883" cy="369332"/>
              </a:xfrm>
              <a:prstGeom prst="rect">
                <a:avLst/>
              </a:prstGeom>
              <a:blipFill>
                <a:blip r:embed="rId4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8066362" y="3250913"/>
                <a:ext cx="13678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r(S</a:t>
                </a:r>
                <a:r>
                  <a:rPr lang="en-US" baseline="-25000" dirty="0"/>
                  <a:t>3</a:t>
                </a:r>
                <a:r>
                  <a:rPr lang="en-US" baseline="30000" dirty="0"/>
                  <a:t>*</a:t>
                </a:r>
                <a:r>
                  <a:rPr lang="en-US" dirty="0"/>
                  <a:t>, S</a:t>
                </a:r>
                <a:r>
                  <a:rPr lang="en-US" baseline="-25000" dirty="0"/>
                  <a:t>i</a:t>
                </a:r>
                <a:r>
                  <a:rPr lang="en-US" dirty="0"/>
                  <a:t>) &lt;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𝛽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6362" y="3250913"/>
                <a:ext cx="1367883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1981200" y="14221"/>
            <a:ext cx="8229600" cy="12527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Remove SNPs in LD</a:t>
            </a:r>
          </a:p>
        </p:txBody>
      </p:sp>
    </p:spTree>
    <p:extLst>
      <p:ext uri="{BB962C8B-B14F-4D97-AF65-F5344CB8AC3E}">
        <p14:creationId xmlns:p14="http://schemas.microsoft.com/office/powerpoint/2010/main" val="3853313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747" y="3080557"/>
            <a:ext cx="9144000" cy="2718193"/>
          </a:xfrm>
          <a:prstGeom prst="rect">
            <a:avLst/>
          </a:prstGeom>
        </p:spPr>
      </p:pic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1829191" y="0"/>
            <a:ext cx="8229600" cy="125272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Bayesian information criterion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61125" y="5414137"/>
            <a:ext cx="49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84673" y="5414137"/>
            <a:ext cx="49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598604" y="4363038"/>
            <a:ext cx="22302" cy="914400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776832" y="1452102"/>
            <a:ext cx="4334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BIC = -2LL + k Ln(n)</a:t>
            </a:r>
          </a:p>
        </p:txBody>
      </p:sp>
    </p:spTree>
    <p:extLst>
      <p:ext uri="{BB962C8B-B14F-4D97-AF65-F5344CB8AC3E}">
        <p14:creationId xmlns:p14="http://schemas.microsoft.com/office/powerpoint/2010/main" val="2084849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536" y="2678914"/>
            <a:ext cx="5895534" cy="175253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317176" y="4425419"/>
            <a:ext cx="7289797" cy="375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317175" y="2892155"/>
            <a:ext cx="0" cy="15707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27140" y="4425420"/>
            <a:ext cx="49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36207" y="4425420"/>
            <a:ext cx="49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05840" y="4425420"/>
            <a:ext cx="49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4231574" y="3776354"/>
            <a:ext cx="10403" cy="623667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2317175" y="5053994"/>
            <a:ext cx="8159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 = S</a:t>
            </a:r>
            <a:r>
              <a:rPr lang="en-US" sz="2400" baseline="-25000" dirty="0"/>
              <a:t>1</a:t>
            </a:r>
            <a:r>
              <a:rPr lang="en-US" sz="2400" baseline="30000" dirty="0"/>
              <a:t>*</a:t>
            </a:r>
            <a:r>
              <a:rPr lang="en-US" sz="2400" dirty="0"/>
              <a:t> + S</a:t>
            </a:r>
            <a:r>
              <a:rPr lang="en-US" sz="2400" baseline="-25000" dirty="0"/>
              <a:t>2</a:t>
            </a:r>
            <a:r>
              <a:rPr lang="en-US" sz="2400" baseline="30000" dirty="0"/>
              <a:t> *</a:t>
            </a:r>
            <a:r>
              <a:rPr lang="en-US" sz="2400" dirty="0"/>
              <a:t> + S</a:t>
            </a:r>
            <a:r>
              <a:rPr lang="en-US" sz="2400" baseline="-25000" dirty="0"/>
              <a:t>3</a:t>
            </a:r>
            <a:r>
              <a:rPr lang="en-US" sz="2400" baseline="30000" dirty="0"/>
              <a:t> *</a:t>
            </a:r>
            <a:r>
              <a:rPr lang="en-US" sz="2400" dirty="0"/>
              <a:t> + … + </a:t>
            </a:r>
            <a:r>
              <a:rPr lang="en-US" sz="2400" dirty="0" err="1"/>
              <a:t>S</a:t>
            </a:r>
            <a:r>
              <a:rPr lang="en-US" sz="2400" baseline="-25000" dirty="0" err="1"/>
              <a:t>k</a:t>
            </a:r>
            <a:r>
              <a:rPr lang="en-US" sz="2400" baseline="30000" dirty="0"/>
              <a:t> *</a:t>
            </a:r>
            <a:r>
              <a:rPr lang="en-US" sz="2400" dirty="0"/>
              <a:t> + e, where k maximizes BIC </a:t>
            </a:r>
          </a:p>
        </p:txBody>
      </p:sp>
      <p:cxnSp>
        <p:nvCxnSpPr>
          <p:cNvPr id="152" name="Straight Arrow Connector 151"/>
          <p:cNvCxnSpPr/>
          <p:nvPr/>
        </p:nvCxnSpPr>
        <p:spPr>
          <a:xfrm>
            <a:off x="1758373" y="2325377"/>
            <a:ext cx="558803" cy="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>
            <a:off x="1758372" y="5284826"/>
            <a:ext cx="444498" cy="0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 flipV="1">
            <a:off x="1758372" y="2325378"/>
            <a:ext cx="0" cy="2959449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/>
          <p:nvPr/>
        </p:nvCxnSpPr>
        <p:spPr>
          <a:xfrm flipH="1">
            <a:off x="9829218" y="3505541"/>
            <a:ext cx="507997" cy="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>
            <a:stCxn id="31" idx="3"/>
          </p:cNvCxnSpPr>
          <p:nvPr/>
        </p:nvCxnSpPr>
        <p:spPr>
          <a:xfrm flipV="1">
            <a:off x="10032412" y="2264086"/>
            <a:ext cx="304803" cy="3486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 flipV="1">
            <a:off x="10336515" y="2242569"/>
            <a:ext cx="19754" cy="1262973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H="1">
            <a:off x="9838046" y="5221030"/>
            <a:ext cx="507996" cy="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>
            <a:off x="9857100" y="3781590"/>
            <a:ext cx="488942" cy="0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 flipH="1" flipV="1">
            <a:off x="10336516" y="3776353"/>
            <a:ext cx="1" cy="1444578"/>
          </a:xfrm>
          <a:prstGeom prst="straightConnector1">
            <a:avLst/>
          </a:prstGeom>
          <a:ln w="25400">
            <a:solidFill>
              <a:schemeClr val="accent2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247315" y="2005962"/>
            <a:ext cx="7785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 = </a:t>
            </a:r>
            <a:r>
              <a:rPr lang="en-US" sz="2800" dirty="0" err="1"/>
              <a:t>s</a:t>
            </a:r>
            <a:r>
              <a:rPr lang="en-US" sz="2800" baseline="-25000" dirty="0" err="1"/>
              <a:t>i</a:t>
            </a:r>
            <a:r>
              <a:rPr lang="en-US" sz="2800" dirty="0"/>
              <a:t> + S</a:t>
            </a:r>
            <a:r>
              <a:rPr lang="en-US" sz="2800" baseline="-25000" dirty="0"/>
              <a:t>1</a:t>
            </a:r>
            <a:r>
              <a:rPr lang="en-US" sz="2800" baseline="30000" dirty="0"/>
              <a:t>*</a:t>
            </a:r>
            <a:r>
              <a:rPr lang="en-US" sz="2800" dirty="0"/>
              <a:t> + S</a:t>
            </a:r>
            <a:r>
              <a:rPr lang="en-US" sz="2800" baseline="-25000" dirty="0"/>
              <a:t>2</a:t>
            </a:r>
            <a:r>
              <a:rPr lang="en-US" sz="2800" baseline="30000" dirty="0"/>
              <a:t> *</a:t>
            </a:r>
            <a:r>
              <a:rPr lang="en-US" sz="2800" dirty="0"/>
              <a:t> + S</a:t>
            </a:r>
            <a:r>
              <a:rPr lang="en-US" sz="2800" baseline="-25000" dirty="0"/>
              <a:t>3</a:t>
            </a:r>
            <a:r>
              <a:rPr lang="en-US" sz="2800" baseline="30000" dirty="0"/>
              <a:t> *</a:t>
            </a:r>
            <a:r>
              <a:rPr lang="en-US" sz="2800" dirty="0"/>
              <a:t> + … + </a:t>
            </a:r>
            <a:r>
              <a:rPr lang="en-US" sz="2800" dirty="0" err="1"/>
              <a:t>S</a:t>
            </a:r>
            <a:r>
              <a:rPr lang="en-US" sz="2800" baseline="-25000" dirty="0" err="1"/>
              <a:t>k</a:t>
            </a:r>
            <a:r>
              <a:rPr lang="en-US" sz="2800" baseline="30000" dirty="0"/>
              <a:t> *</a:t>
            </a:r>
            <a:r>
              <a:rPr lang="en-US" sz="2800" dirty="0"/>
              <a:t> + e, where </a:t>
            </a:r>
            <a:r>
              <a:rPr lang="en-US" sz="2800" dirty="0" err="1"/>
              <a:t>i</a:t>
            </a:r>
            <a:r>
              <a:rPr lang="en-US" sz="2800" dirty="0"/>
              <a:t> = 1 to M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52728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Bayesian information criterion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28841" y="1296741"/>
            <a:ext cx="4334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BIC=-2LL+k Ln(n)</a:t>
            </a:r>
          </a:p>
        </p:txBody>
      </p:sp>
    </p:spTree>
    <p:extLst>
      <p:ext uri="{BB962C8B-B14F-4D97-AF65-F5344CB8AC3E}">
        <p14:creationId xmlns:p14="http://schemas.microsoft.com/office/powerpoint/2010/main" val="885010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B0692-FF2F-7343-89CD-6D95066E3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Simulation study with human data</a:t>
            </a:r>
          </a:p>
        </p:txBody>
      </p:sp>
      <p:pic>
        <p:nvPicPr>
          <p:cNvPr id="4" name="Picture 3" descr="../../../Documents/human/fig3.jpeg">
            <a:extLst>
              <a:ext uri="{FF2B5EF4-FFF2-40B4-BE49-F238E27FC236}">
                <a16:creationId xmlns:a16="http://schemas.microsoft.com/office/drawing/2014/main" id="{6F4245A3-939C-4B4E-B571-3FA4F99843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3424" r="77871" b="74558"/>
          <a:stretch/>
        </p:blipFill>
        <p:spPr bwMode="auto">
          <a:xfrm>
            <a:off x="962451" y="1969272"/>
            <a:ext cx="5092546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../../../Documents/human/fig3.jpeg">
            <a:extLst>
              <a:ext uri="{FF2B5EF4-FFF2-40B4-BE49-F238E27FC236}">
                <a16:creationId xmlns:a16="http://schemas.microsoft.com/office/drawing/2014/main" id="{AA73E6E0-E8F5-BC48-8393-412018C8CE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26079" r="77346" b="50839"/>
          <a:stretch/>
        </p:blipFill>
        <p:spPr bwMode="auto">
          <a:xfrm>
            <a:off x="6450779" y="1969272"/>
            <a:ext cx="4903021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BBC3540-2AD8-1946-9078-259675304C3A}"/>
              </a:ext>
            </a:extLst>
          </p:cNvPr>
          <p:cNvSpPr txBox="1">
            <a:spLocks/>
          </p:cNvSpPr>
          <p:nvPr/>
        </p:nvSpPr>
        <p:spPr>
          <a:xfrm>
            <a:off x="3508724" y="6031265"/>
            <a:ext cx="1498952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FDR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CD28543-3F50-4B47-8096-6E3F22949D7F}"/>
              </a:ext>
            </a:extLst>
          </p:cNvPr>
          <p:cNvSpPr txBox="1">
            <a:spLocks/>
          </p:cNvSpPr>
          <p:nvPr/>
        </p:nvSpPr>
        <p:spPr>
          <a:xfrm>
            <a:off x="8343882" y="6031265"/>
            <a:ext cx="2388816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Type I error</a:t>
            </a:r>
          </a:p>
        </p:txBody>
      </p:sp>
    </p:spTree>
    <p:extLst>
      <p:ext uri="{BB962C8B-B14F-4D97-AF65-F5344CB8AC3E}">
        <p14:creationId xmlns:p14="http://schemas.microsoft.com/office/powerpoint/2010/main" val="162182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B0692-FF2F-7343-89CD-6D95066E3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443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Same trend across species</a:t>
            </a:r>
          </a:p>
        </p:txBody>
      </p:sp>
      <p:pic>
        <p:nvPicPr>
          <p:cNvPr id="4" name="Picture 3" descr="../../../Documents/human/fig3.jpeg">
            <a:extLst>
              <a:ext uri="{FF2B5EF4-FFF2-40B4-BE49-F238E27FC236}">
                <a16:creationId xmlns:a16="http://schemas.microsoft.com/office/drawing/2014/main" id="{6F4245A3-939C-4B4E-B571-3FA4F99843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b="47907"/>
          <a:stretch/>
        </p:blipFill>
        <p:spPr bwMode="auto">
          <a:xfrm>
            <a:off x="-9381" y="1690687"/>
            <a:ext cx="12201381" cy="4799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6875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B0692-FF2F-7343-89CD-6D95066E3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77" y="36512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Area under curve</a:t>
            </a:r>
          </a:p>
        </p:txBody>
      </p:sp>
      <p:pic>
        <p:nvPicPr>
          <p:cNvPr id="4" name="Picture 3" descr="../../../Documents/human/fig3.jpeg">
            <a:extLst>
              <a:ext uri="{FF2B5EF4-FFF2-40B4-BE49-F238E27FC236}">
                <a16:creationId xmlns:a16="http://schemas.microsoft.com/office/drawing/2014/main" id="{6F4245A3-939C-4B4E-B571-3FA4F99843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50660"/>
          <a:stretch/>
        </p:blipFill>
        <p:spPr bwMode="auto">
          <a:xfrm>
            <a:off x="269965" y="1690688"/>
            <a:ext cx="11652069" cy="4337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../../../Documents/human/fig3.jpeg">
            <a:extLst>
              <a:ext uri="{FF2B5EF4-FFF2-40B4-BE49-F238E27FC236}">
                <a16:creationId xmlns:a16="http://schemas.microsoft.com/office/drawing/2014/main" id="{57CC7BB2-FEA0-7C46-A0EA-3123E8E5A6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b="96549"/>
          <a:stretch/>
        </p:blipFill>
        <p:spPr bwMode="auto">
          <a:xfrm>
            <a:off x="-9381" y="1690687"/>
            <a:ext cx="12201381" cy="317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606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973"/>
          <a:stretch/>
        </p:blipFill>
        <p:spPr>
          <a:xfrm>
            <a:off x="2832185" y="821094"/>
            <a:ext cx="6314271" cy="60369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46984" y="2823431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PLINK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55233" y="2865628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GAPIT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49040" y="2075065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BLINK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73879" y="2496296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FarmCPU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22864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http://</a:t>
            </a:r>
            <a:r>
              <a:rPr lang="en-US" sz="3600" b="1" dirty="0" err="1">
                <a:solidFill>
                  <a:schemeClr val="accent1"/>
                </a:solidFill>
              </a:rPr>
              <a:t>zzlab.net</a:t>
            </a:r>
            <a:r>
              <a:rPr lang="en-US" sz="3600" b="1" dirty="0">
                <a:solidFill>
                  <a:schemeClr val="accent1"/>
                </a:solidFill>
              </a:rPr>
              <a:t>/GAPIT/data/</a:t>
            </a:r>
            <a:r>
              <a:rPr lang="en-US" sz="3600" b="1" dirty="0" err="1">
                <a:solidFill>
                  <a:schemeClr val="accent1"/>
                </a:solidFill>
              </a:rPr>
              <a:t>Workshop_Iowa.R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01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1130300"/>
            <a:ext cx="8140700" cy="5207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167"/>
            <a:ext cx="12192000" cy="86817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+mn-lt"/>
              </a:rPr>
              <a:t>BLINK solves problems of millions of markers and individuals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17901" y="1141554"/>
            <a:ext cx="5295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Testing half million SNPs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BLINK is 5X &gt; PLINK, 200X &gt; FarmCPU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02001" y="283065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</a:rPr>
              <a:t>FarmCPU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51900" y="4415010"/>
            <a:ext cx="105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BLINK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13802" y="1541665"/>
            <a:ext cx="1092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</a:rPr>
              <a:t>PLINK</a:t>
            </a:r>
          </a:p>
        </p:txBody>
      </p:sp>
    </p:spTree>
    <p:extLst>
      <p:ext uri="{BB962C8B-B14F-4D97-AF65-F5344CB8AC3E}">
        <p14:creationId xmlns:p14="http://schemas.microsoft.com/office/powerpoint/2010/main" val="4263643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../../../Documents/maize/fig5.jpeg">
            <a:extLst>
              <a:ext uri="{FF2B5EF4-FFF2-40B4-BE49-F238E27FC236}">
                <a16:creationId xmlns:a16="http://schemas.microsoft.com/office/drawing/2014/main" id="{2B195F8C-211C-3444-8668-9A01D4FF0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97" y="-1"/>
            <a:ext cx="896855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CB0692-FF2F-7343-89CD-6D95066E3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201214" y="2766218"/>
            <a:ext cx="6167907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Application in Maize</a:t>
            </a:r>
          </a:p>
        </p:txBody>
      </p:sp>
    </p:spTree>
    <p:extLst>
      <p:ext uri="{BB962C8B-B14F-4D97-AF65-F5344CB8AC3E}">
        <p14:creationId xmlns:p14="http://schemas.microsoft.com/office/powerpoint/2010/main" val="4140596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75669"/>
          </a:xfrm>
        </p:spPr>
        <p:txBody>
          <a:bodyPr/>
          <a:lstStyle/>
          <a:p>
            <a:r>
              <a:rPr lang="en-US" dirty="0">
                <a:latin typeface="Constantia" charset="0"/>
              </a:rPr>
              <a:t>Bin problem</a:t>
            </a:r>
          </a:p>
          <a:p>
            <a:r>
              <a:rPr lang="en-US" dirty="0">
                <a:latin typeface="Constantia" charset="0"/>
              </a:rPr>
              <a:t>Computing demand of FarmCPU</a:t>
            </a:r>
          </a:p>
          <a:p>
            <a:r>
              <a:rPr lang="en-US" dirty="0">
                <a:latin typeface="Constantia" charset="0"/>
              </a:rPr>
              <a:t>BLINK method and software</a:t>
            </a:r>
          </a:p>
        </p:txBody>
      </p:sp>
    </p:spTree>
    <p:extLst>
      <p:ext uri="{BB962C8B-B14F-4D97-AF65-F5344CB8AC3E}">
        <p14:creationId xmlns:p14="http://schemas.microsoft.com/office/powerpoint/2010/main" val="940421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B0692-FF2F-7343-89CD-6D95066E3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Enrichment</a:t>
            </a:r>
          </a:p>
        </p:txBody>
      </p:sp>
      <p:pic>
        <p:nvPicPr>
          <p:cNvPr id="4" name="Picture 3" descr="../../../../../Documents/BLINK_Maize_mh/Slide1.jpg">
            <a:extLst>
              <a:ext uri="{FF2B5EF4-FFF2-40B4-BE49-F238E27FC236}">
                <a16:creationId xmlns:a16="http://schemas.microsoft.com/office/drawing/2014/main" id="{E28C548B-87FC-C547-9263-7D509E5115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1" r="25796" b="22337"/>
          <a:stretch/>
        </p:blipFill>
        <p:spPr bwMode="auto">
          <a:xfrm>
            <a:off x="1245145" y="1462088"/>
            <a:ext cx="4788975" cy="502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../../../../../Documents/maize/NG_SNPs/null_hist.jpeg">
            <a:extLst>
              <a:ext uri="{FF2B5EF4-FFF2-40B4-BE49-F238E27FC236}">
                <a16:creationId xmlns:a16="http://schemas.microsoft.com/office/drawing/2014/main" id="{32809B96-7B5C-AB44-9DE5-0804B6223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880" y="1462088"/>
            <a:ext cx="3771469" cy="502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204729-B091-3543-9225-D3A10065F7EB}"/>
              </a:ext>
            </a:extLst>
          </p:cNvPr>
          <p:cNvCxnSpPr>
            <a:cxnSpLocks/>
          </p:cNvCxnSpPr>
          <p:nvPr/>
        </p:nvCxnSpPr>
        <p:spPr>
          <a:xfrm>
            <a:off x="9207795" y="3799367"/>
            <a:ext cx="0" cy="4234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681927-1A16-EB48-9ED2-98ABFE8C3299}"/>
              </a:ext>
            </a:extLst>
          </p:cNvPr>
          <p:cNvCxnSpPr>
            <a:cxnSpLocks/>
          </p:cNvCxnSpPr>
          <p:nvPr/>
        </p:nvCxnSpPr>
        <p:spPr>
          <a:xfrm>
            <a:off x="9207795" y="3799367"/>
            <a:ext cx="407582" cy="0"/>
          </a:xfrm>
          <a:prstGeom prst="line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0D5EAC5-0124-2C42-B7CB-AF76CB20FCD4}"/>
              </a:ext>
            </a:extLst>
          </p:cNvPr>
          <p:cNvSpPr txBox="1"/>
          <p:nvPr/>
        </p:nvSpPr>
        <p:spPr>
          <a:xfrm>
            <a:off x="9136912" y="3480390"/>
            <a:ext cx="77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&lt;1%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2BFD4E-28F7-634F-AB59-2AE39B327416}"/>
              </a:ext>
            </a:extLst>
          </p:cNvPr>
          <p:cNvCxnSpPr>
            <a:cxnSpLocks/>
          </p:cNvCxnSpPr>
          <p:nvPr/>
        </p:nvCxnSpPr>
        <p:spPr>
          <a:xfrm>
            <a:off x="9041218" y="5263122"/>
            <a:ext cx="0" cy="4234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952B5E-4756-FD4C-A9D7-6FD380CCC769}"/>
              </a:ext>
            </a:extLst>
          </p:cNvPr>
          <p:cNvCxnSpPr>
            <a:cxnSpLocks/>
          </p:cNvCxnSpPr>
          <p:nvPr/>
        </p:nvCxnSpPr>
        <p:spPr>
          <a:xfrm>
            <a:off x="9041218" y="5263122"/>
            <a:ext cx="407582" cy="0"/>
          </a:xfrm>
          <a:prstGeom prst="line">
            <a:avLst/>
          </a:prstGeom>
          <a:ln w="1905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A1C6B60-E84E-9F41-83A4-0FE6A166BDE5}"/>
              </a:ext>
            </a:extLst>
          </p:cNvPr>
          <p:cNvSpPr txBox="1"/>
          <p:nvPr/>
        </p:nvSpPr>
        <p:spPr>
          <a:xfrm>
            <a:off x="8970335" y="4944145"/>
            <a:ext cx="772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&lt;3%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199DB5-00A7-3E45-B0FB-5F312DD42DBA}"/>
              </a:ext>
            </a:extLst>
          </p:cNvPr>
          <p:cNvSpPr txBox="1"/>
          <p:nvPr/>
        </p:nvSpPr>
        <p:spPr>
          <a:xfrm rot="16200000">
            <a:off x="9276908" y="2064255"/>
            <a:ext cx="126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FarmCPU </a:t>
            </a:r>
          </a:p>
          <a:p>
            <a:pPr algn="ctr"/>
            <a:r>
              <a:rPr lang="en-US" altLang="zh-CN" sz="1400" dirty="0"/>
              <a:t>only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40AC34-CFC9-3E48-9149-73CE1A32A197}"/>
              </a:ext>
            </a:extLst>
          </p:cNvPr>
          <p:cNvSpPr txBox="1"/>
          <p:nvPr/>
        </p:nvSpPr>
        <p:spPr>
          <a:xfrm rot="16200000">
            <a:off x="9272186" y="5119231"/>
            <a:ext cx="126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BLINK </a:t>
            </a:r>
          </a:p>
          <a:p>
            <a:pPr algn="ctr"/>
            <a:r>
              <a:rPr lang="en-US" altLang="zh-CN" sz="1400" dirty="0"/>
              <a:t>only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C788F4-DF8C-7146-8D40-673EEB922A2A}"/>
              </a:ext>
            </a:extLst>
          </p:cNvPr>
          <p:cNvSpPr txBox="1"/>
          <p:nvPr/>
        </p:nvSpPr>
        <p:spPr>
          <a:xfrm rot="16200000">
            <a:off x="9276908" y="3731370"/>
            <a:ext cx="1265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Common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5254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9D58CE-ABF2-734C-98A9-E3EACCB0F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4778" cy="61380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9E4F9C-D971-600F-375D-4A738CCF0E8F}"/>
              </a:ext>
            </a:extLst>
          </p:cNvPr>
          <p:cNvSpPr txBox="1"/>
          <p:nvPr/>
        </p:nvSpPr>
        <p:spPr>
          <a:xfrm>
            <a:off x="3939032" y="5722542"/>
            <a:ext cx="82157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The sixth most cited paper</a:t>
            </a:r>
            <a:endParaRPr lang="en-US" sz="2400" dirty="0">
              <a:solidFill>
                <a:srgbClr val="FF0000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r"/>
            <a:r>
              <a:rPr lang="en-US" sz="2400" dirty="0">
                <a:solidFill>
                  <a:srgbClr val="954F7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https://exaly.com/journal/23373/gigascience/top-articles/2019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4019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8881" y="77682"/>
            <a:ext cx="8212183" cy="125874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Simulation with GAPIT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AC756C-16F4-1B49-A914-00E9A24DF60F}"/>
              </a:ext>
            </a:extLst>
          </p:cNvPr>
          <p:cNvSpPr/>
          <p:nvPr/>
        </p:nvSpPr>
        <p:spPr>
          <a:xfrm>
            <a:off x="359152" y="1676195"/>
            <a:ext cx="114736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source("http://</a:t>
            </a:r>
            <a:r>
              <a:rPr lang="en-US" sz="2400" dirty="0" err="1"/>
              <a:t>zzlab.net</a:t>
            </a:r>
            <a:r>
              <a:rPr lang="en-US" sz="2400" dirty="0"/>
              <a:t>/GAPIT/</a:t>
            </a:r>
            <a:r>
              <a:rPr lang="en-US" sz="2400" dirty="0" err="1"/>
              <a:t>gapit_functions.txt</a:t>
            </a:r>
            <a:r>
              <a:rPr lang="en-US" sz="2400" dirty="0"/>
              <a:t>") </a:t>
            </a:r>
          </a:p>
          <a:p>
            <a:r>
              <a:rPr lang="en-US" sz="2400" dirty="0" err="1"/>
              <a:t>myGD</a:t>
            </a:r>
            <a:r>
              <a:rPr lang="en-US" sz="2400" dirty="0"/>
              <a:t>=</a:t>
            </a:r>
            <a:r>
              <a:rPr lang="en-US" sz="2400" dirty="0" err="1"/>
              <a:t>read.table</a:t>
            </a:r>
            <a:r>
              <a:rPr lang="en-US" sz="2400" dirty="0"/>
              <a:t>(file="http://</a:t>
            </a:r>
            <a:r>
              <a:rPr lang="en-US" sz="2400" dirty="0" err="1"/>
              <a:t>zzlab.net</a:t>
            </a:r>
            <a:r>
              <a:rPr lang="en-US" sz="2400" dirty="0"/>
              <a:t>/GAPIT/data/</a:t>
            </a:r>
            <a:r>
              <a:rPr lang="en-US" sz="2400" dirty="0" err="1"/>
              <a:t>mdp_numeric.txt",head</a:t>
            </a:r>
            <a:r>
              <a:rPr lang="en-US" sz="2400" dirty="0"/>
              <a:t>=T) </a:t>
            </a:r>
          </a:p>
          <a:p>
            <a:r>
              <a:rPr lang="en-US" sz="2400" dirty="0" err="1"/>
              <a:t>myGM</a:t>
            </a:r>
            <a:r>
              <a:rPr lang="en-US" sz="2400" dirty="0"/>
              <a:t>=</a:t>
            </a:r>
            <a:r>
              <a:rPr lang="en-US" sz="2400" dirty="0" err="1"/>
              <a:t>read.table</a:t>
            </a:r>
            <a:r>
              <a:rPr lang="en-US" sz="2400" dirty="0"/>
              <a:t>(file="http://</a:t>
            </a:r>
            <a:r>
              <a:rPr lang="en-US" sz="2400" dirty="0" err="1"/>
              <a:t>zzlab.net</a:t>
            </a:r>
            <a:r>
              <a:rPr lang="en-US" sz="2400" dirty="0"/>
              <a:t>/GAPIT/data/</a:t>
            </a:r>
            <a:r>
              <a:rPr lang="en-US" sz="2400" dirty="0" err="1"/>
              <a:t>mdp_SNP_information.txt",head</a:t>
            </a:r>
            <a:r>
              <a:rPr lang="en-US" sz="2400" dirty="0"/>
              <a:t>=T)</a:t>
            </a:r>
          </a:p>
          <a:p>
            <a:r>
              <a:rPr lang="en-US" sz="2400" dirty="0"/>
              <a:t>index1to5=</a:t>
            </a:r>
            <a:r>
              <a:rPr lang="en-US" sz="2400" dirty="0" err="1"/>
              <a:t>myGM</a:t>
            </a:r>
            <a:r>
              <a:rPr lang="en-US" sz="2400" dirty="0"/>
              <a:t>[,2]&lt;6 </a:t>
            </a:r>
          </a:p>
          <a:p>
            <a:endParaRPr lang="en-US" sz="2400" dirty="0"/>
          </a:p>
          <a:p>
            <a:r>
              <a:rPr lang="en-US" sz="2400" dirty="0" err="1"/>
              <a:t>set.seed</a:t>
            </a:r>
            <a:r>
              <a:rPr lang="en-US" sz="2400" dirty="0"/>
              <a:t>(99164) </a:t>
            </a:r>
          </a:p>
          <a:p>
            <a:r>
              <a:rPr lang="en-US" sz="2400" dirty="0" err="1"/>
              <a:t>mySim</a:t>
            </a:r>
            <a:r>
              <a:rPr lang="en-US" sz="2400" dirty="0"/>
              <a:t>=</a:t>
            </a:r>
            <a:r>
              <a:rPr lang="en-US" sz="2400" dirty="0" err="1"/>
              <a:t>GAPIT.Phenotype.Simulation</a:t>
            </a:r>
            <a:r>
              <a:rPr lang="en-US" sz="2400" dirty="0"/>
              <a:t>(GD=</a:t>
            </a:r>
            <a:r>
              <a:rPr lang="en-US" sz="2400" dirty="0" err="1"/>
              <a:t>myGD</a:t>
            </a:r>
            <a:r>
              <a:rPr lang="en-US" sz="2400" dirty="0"/>
              <a:t>[,c(TRUE,index1to5)],</a:t>
            </a:r>
          </a:p>
          <a:p>
            <a:r>
              <a:rPr lang="en-US" sz="2400" dirty="0"/>
              <a:t>GM=</a:t>
            </a:r>
            <a:r>
              <a:rPr lang="en-US" sz="2400" dirty="0" err="1"/>
              <a:t>myGM</a:t>
            </a:r>
            <a:r>
              <a:rPr lang="en-US" sz="2400" dirty="0"/>
              <a:t>[index1to5,],</a:t>
            </a:r>
          </a:p>
          <a:p>
            <a:r>
              <a:rPr lang="en-US" sz="2400" dirty="0"/>
              <a:t>h2=.7,</a:t>
            </a:r>
          </a:p>
          <a:p>
            <a:r>
              <a:rPr lang="en-US" sz="2400" dirty="0"/>
              <a:t>NQTN=40, </a:t>
            </a:r>
          </a:p>
          <a:p>
            <a:r>
              <a:rPr lang="en-US" sz="2400" dirty="0" err="1"/>
              <a:t>effectunit</a:t>
            </a:r>
            <a:r>
              <a:rPr lang="en-US" sz="2400" dirty="0"/>
              <a:t> =.95,</a:t>
            </a:r>
          </a:p>
          <a:p>
            <a:r>
              <a:rPr lang="en-US" sz="2400" dirty="0" err="1"/>
              <a:t>QTNDist</a:t>
            </a:r>
            <a:r>
              <a:rPr lang="en-US" sz="2400" dirty="0"/>
              <a:t>="normal")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62123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2428" y="956548"/>
            <a:ext cx="52425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myGAPIT_MLM</a:t>
            </a:r>
            <a:r>
              <a:rPr lang="en-US" dirty="0"/>
              <a:t> &lt;- GAPIT(</a:t>
            </a:r>
          </a:p>
          <a:p>
            <a:r>
              <a:rPr lang="en-US" dirty="0"/>
              <a:t>Y=</a:t>
            </a:r>
            <a:r>
              <a:rPr lang="en-US" dirty="0" err="1"/>
              <a:t>mySim$Y</a:t>
            </a:r>
            <a:r>
              <a:rPr lang="en-US" dirty="0"/>
              <a:t>,</a:t>
            </a:r>
          </a:p>
          <a:p>
            <a:r>
              <a:rPr lang="en-US" dirty="0"/>
              <a:t>GD=</a:t>
            </a:r>
            <a:r>
              <a:rPr lang="en-US" dirty="0" err="1"/>
              <a:t>myGD</a:t>
            </a:r>
            <a:r>
              <a:rPr lang="en-US" dirty="0"/>
              <a:t>,#Genotype</a:t>
            </a:r>
          </a:p>
          <a:p>
            <a:r>
              <a:rPr lang="en-US" dirty="0"/>
              <a:t>GM=</a:t>
            </a:r>
            <a:r>
              <a:rPr lang="en-US" dirty="0" err="1"/>
              <a:t>myGM</a:t>
            </a:r>
            <a:r>
              <a:rPr lang="en-US" dirty="0"/>
              <a:t>,#Map information</a:t>
            </a:r>
          </a:p>
          <a:p>
            <a:r>
              <a:rPr lang="en-US" dirty="0" err="1"/>
              <a:t>PCA.total</a:t>
            </a:r>
            <a:r>
              <a:rPr lang="en-US" dirty="0"/>
              <a:t>=3,</a:t>
            </a:r>
          </a:p>
          <a:p>
            <a:r>
              <a:rPr lang="en-US" dirty="0" err="1"/>
              <a:t>QTN.position</a:t>
            </a:r>
            <a:r>
              <a:rPr lang="en-US" dirty="0"/>
              <a:t>=</a:t>
            </a:r>
            <a:r>
              <a:rPr lang="en-US" dirty="0" err="1"/>
              <a:t>mySim$QTN.position</a:t>
            </a:r>
            <a:r>
              <a:rPr lang="en-US" dirty="0"/>
              <a:t>,</a:t>
            </a:r>
          </a:p>
          <a:p>
            <a:r>
              <a:rPr lang="en-US" dirty="0"/>
              <a:t>model="</a:t>
            </a:r>
            <a:r>
              <a:rPr lang="en-US" dirty="0">
                <a:solidFill>
                  <a:srgbClr val="FF0000"/>
                </a:solidFill>
              </a:rPr>
              <a:t>BLINK</a:t>
            </a:r>
            <a:r>
              <a:rPr lang="en-US" dirty="0"/>
              <a:t>")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797D3DE5-470F-5B44-B5CD-8CDC5417CBD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56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accent1"/>
                </a:solidFill>
                <a:latin typeface="+mn-lt"/>
              </a:rPr>
              <a:t>BLINK within GAPIT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E36672-9EE5-9881-FA6C-90084BAAB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7872"/>
            <a:ext cx="12115180" cy="387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52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C63F11A-8196-0242-9A82-5D1F5A5765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3" r="54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2E4A3F3-5537-724F-A5C3-931DE5D7D3BD}"/>
              </a:ext>
            </a:extLst>
          </p:cNvPr>
          <p:cNvSpPr/>
          <p:nvPr/>
        </p:nvSpPr>
        <p:spPr>
          <a:xfrm>
            <a:off x="5135746" y="6051395"/>
            <a:ext cx="1882088" cy="69881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24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492" y="1955815"/>
            <a:ext cx="3657600" cy="42617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007" y="889014"/>
            <a:ext cx="3505200" cy="54483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23600"/>
            <a:ext cx="12192000" cy="6840303"/>
          </a:xfrm>
          <a:prstGeom prst="rect">
            <a:avLst/>
          </a:prstGeom>
          <a:solidFill>
            <a:schemeClr val="bg1">
              <a:lumMod val="85000"/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1353493" y="5229716"/>
            <a:ext cx="2853995" cy="984867"/>
          </a:xfrm>
          <a:prstGeom prst="bentConnector3">
            <a:avLst>
              <a:gd name="adj1" fmla="val 64345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51397" y="584525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t, F, X</a:t>
            </a:r>
            <a:r>
              <a:rPr lang="en-US" baseline="30000" dirty="0">
                <a:solidFill>
                  <a:schemeClr val="tx2"/>
                </a:solidFill>
              </a:rPr>
              <a:t>2</a:t>
            </a:r>
            <a:r>
              <a:rPr lang="en-US" dirty="0">
                <a:solidFill>
                  <a:schemeClr val="tx2"/>
                </a:solidFill>
              </a:rPr>
              <a:t>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33207" y="4856141"/>
            <a:ext cx="705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GLM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07488" y="4103682"/>
            <a:ext cx="92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MLM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34207" y="3222083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CMLM</a:t>
            </a: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4" cstate="print"/>
          <a:srcRect l="18333" t="27344" r="25000" b="12500"/>
          <a:stretch>
            <a:fillRect/>
          </a:stretch>
        </p:blipFill>
        <p:spPr bwMode="auto">
          <a:xfrm>
            <a:off x="4213668" y="4564548"/>
            <a:ext cx="914400" cy="59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 l="30555" t="33420" r="38889" b="24045"/>
          <a:stretch>
            <a:fillRect/>
          </a:stretch>
        </p:blipFill>
        <p:spPr bwMode="auto">
          <a:xfrm>
            <a:off x="5319981" y="3686240"/>
            <a:ext cx="914400" cy="775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/>
          <a:srcRect l="37037" t="28862" r="41667" b="34679"/>
          <a:stretch>
            <a:fillRect/>
          </a:stretch>
        </p:blipFill>
        <p:spPr bwMode="auto">
          <a:xfrm>
            <a:off x="3293087" y="5333659"/>
            <a:ext cx="914400" cy="88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135118" y="6217572"/>
            <a:ext cx="1946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Uncorrelated or </a:t>
            </a:r>
          </a:p>
          <a:p>
            <a:r>
              <a:rPr lang="en-US" dirty="0"/>
              <a:t>equally correlated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26873" y="57062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29" name="Elbow Connector 28"/>
          <p:cNvCxnSpPr/>
          <p:nvPr/>
        </p:nvCxnSpPr>
        <p:spPr>
          <a:xfrm flipV="1">
            <a:off x="3368396" y="4473015"/>
            <a:ext cx="1759672" cy="756701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cxnSpLocks/>
            <a:endCxn id="28" idx="1"/>
          </p:cNvCxnSpPr>
          <p:nvPr/>
        </p:nvCxnSpPr>
        <p:spPr>
          <a:xfrm flipV="1">
            <a:off x="4291329" y="3613164"/>
            <a:ext cx="2009679" cy="859850"/>
          </a:xfrm>
          <a:prstGeom prst="bentConnector3">
            <a:avLst>
              <a:gd name="adj1" fmla="val 47319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/>
          <p:nvPr/>
        </p:nvCxnSpPr>
        <p:spPr>
          <a:xfrm flipV="1">
            <a:off x="5234208" y="2744296"/>
            <a:ext cx="2258077" cy="868868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7139" y="2813403"/>
            <a:ext cx="914400" cy="778013"/>
          </a:xfrm>
          <a:prstGeom prst="rect">
            <a:avLst/>
          </a:prstGeom>
        </p:spPr>
      </p:pic>
      <p:cxnSp>
        <p:nvCxnSpPr>
          <p:cNvPr id="42" name="Elbow Connector 41"/>
          <p:cNvCxnSpPr/>
          <p:nvPr/>
        </p:nvCxnSpPr>
        <p:spPr>
          <a:xfrm flipV="1">
            <a:off x="6363246" y="1874096"/>
            <a:ext cx="2258077" cy="868868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363245" y="2313300"/>
            <a:ext cx="961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ECMLM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/>
          <a:srcRect l="19674" t="66092" r="56108" b="20505"/>
          <a:stretch/>
        </p:blipFill>
        <p:spPr>
          <a:xfrm>
            <a:off x="7656123" y="1955814"/>
            <a:ext cx="914400" cy="832682"/>
          </a:xfrm>
          <a:prstGeom prst="rect">
            <a:avLst/>
          </a:prstGeom>
        </p:spPr>
      </p:pic>
      <p:cxnSp>
        <p:nvCxnSpPr>
          <p:cNvPr id="51" name="Straight Connector 50"/>
          <p:cNvCxnSpPr/>
          <p:nvPr/>
        </p:nvCxnSpPr>
        <p:spPr>
          <a:xfrm flipH="1">
            <a:off x="1135118" y="6214582"/>
            <a:ext cx="194616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ular Callout 53"/>
          <p:cNvSpPr/>
          <p:nvPr/>
        </p:nvSpPr>
        <p:spPr>
          <a:xfrm>
            <a:off x="2178011" y="3620546"/>
            <a:ext cx="1676400" cy="838200"/>
          </a:xfrm>
          <a:prstGeom prst="wedgeRectCallout">
            <a:avLst>
              <a:gd name="adj1" fmla="val 33203"/>
              <a:gd name="adj2" fmla="val 79833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Structure, </a:t>
            </a:r>
            <a:r>
              <a:rPr lang="en-US" dirty="0" err="1">
                <a:solidFill>
                  <a:schemeClr val="tx1"/>
                </a:solidFill>
              </a:rPr>
              <a:t>Eigenstrate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PLINK</a:t>
            </a:r>
          </a:p>
        </p:txBody>
      </p:sp>
      <p:sp>
        <p:nvSpPr>
          <p:cNvPr id="55" name="Rectangular Callout 54"/>
          <p:cNvSpPr/>
          <p:nvPr/>
        </p:nvSpPr>
        <p:spPr>
          <a:xfrm>
            <a:off x="2716143" y="2682632"/>
            <a:ext cx="2057400" cy="838200"/>
          </a:xfrm>
          <a:prstGeom prst="wedgeRectCallout">
            <a:avLst>
              <a:gd name="adj1" fmla="val 35021"/>
              <a:gd name="adj2" fmla="val 10931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EMMA, </a:t>
            </a:r>
            <a:r>
              <a:rPr lang="en-US" dirty="0" err="1">
                <a:solidFill>
                  <a:schemeClr val="tx1"/>
                </a:solidFill>
              </a:rPr>
              <a:t>EMMAx</a:t>
            </a:r>
            <a:r>
              <a:rPr lang="en-US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GCAT, </a:t>
            </a:r>
            <a:r>
              <a:rPr lang="en-US" dirty="0" err="1">
                <a:solidFill>
                  <a:schemeClr val="tx1"/>
                </a:solidFill>
              </a:rPr>
              <a:t>GenABEL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ular Callout 55"/>
          <p:cNvSpPr/>
          <p:nvPr/>
        </p:nvSpPr>
        <p:spPr>
          <a:xfrm>
            <a:off x="5011092" y="2430639"/>
            <a:ext cx="1091795" cy="627314"/>
          </a:xfrm>
          <a:prstGeom prst="wedgeRectCallout">
            <a:avLst>
              <a:gd name="adj1" fmla="val 23800"/>
              <a:gd name="adj2" fmla="val 8230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TASSEL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GAPIT</a:t>
            </a:r>
          </a:p>
        </p:txBody>
      </p:sp>
      <p:sp>
        <p:nvSpPr>
          <p:cNvPr id="60" name="Rectangular Callout 59"/>
          <p:cNvSpPr/>
          <p:nvPr/>
        </p:nvSpPr>
        <p:spPr>
          <a:xfrm>
            <a:off x="6008381" y="1742608"/>
            <a:ext cx="977516" cy="379988"/>
          </a:xfrm>
          <a:prstGeom prst="wedgeRectCallout">
            <a:avLst>
              <a:gd name="adj1" fmla="val 34967"/>
              <a:gd name="adj2" fmla="val 8392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GAPIT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2532" y="1104121"/>
            <a:ext cx="914400" cy="6870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1293" y="335927"/>
            <a:ext cx="914400" cy="68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CD201B-23AD-2B4F-93A1-A017DC03DD8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422" r="5007"/>
          <a:stretch/>
        </p:blipFill>
        <p:spPr>
          <a:xfrm>
            <a:off x="8687180" y="1056908"/>
            <a:ext cx="922626" cy="843938"/>
          </a:xfrm>
          <a:prstGeom prst="rect">
            <a:avLst/>
          </a:prstGeom>
        </p:spPr>
      </p:pic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A3070F2E-935B-664A-AA49-1E1B10A857D4}"/>
              </a:ext>
            </a:extLst>
          </p:cNvPr>
          <p:cNvCxnSpPr/>
          <p:nvPr/>
        </p:nvCxnSpPr>
        <p:spPr>
          <a:xfrm flipV="1">
            <a:off x="7492284" y="1008139"/>
            <a:ext cx="2258077" cy="868868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Pat_icon_v3.png" descr="iPat_icon_v3.png">
            <a:extLst>
              <a:ext uri="{FF2B5EF4-FFF2-40B4-BE49-F238E27FC236}">
                <a16:creationId xmlns:a16="http://schemas.microsoft.com/office/drawing/2014/main" id="{2657409B-BEA3-B041-ACAB-7D0D1964EC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9726" y="3856786"/>
            <a:ext cx="2218838" cy="2218836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FFD4826-CE30-0144-BAA7-34CB8CDF9E3C}"/>
              </a:ext>
            </a:extLst>
          </p:cNvPr>
          <p:cNvSpPr txBox="1"/>
          <p:nvPr/>
        </p:nvSpPr>
        <p:spPr>
          <a:xfrm>
            <a:off x="9869726" y="5972469"/>
            <a:ext cx="2218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iPat</a:t>
            </a:r>
            <a:endParaRPr lang="en-US" sz="5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F65DAD-8DF3-1A47-AB24-779D954B5E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8098" y="156580"/>
            <a:ext cx="3777116" cy="167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0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" grpId="0"/>
      <p:bldP spid="14" grpId="0"/>
      <p:bldP spid="15" grpId="0"/>
      <p:bldP spid="19" grpId="0"/>
      <p:bldP spid="9" grpId="0"/>
      <p:bldP spid="44" grpId="0"/>
      <p:bldP spid="54" grpId="0" animBg="1"/>
      <p:bldP spid="55" grpId="0" animBg="1"/>
      <p:bldP spid="56" grpId="0" animBg="1"/>
      <p:bldP spid="60" grpId="0" animBg="1"/>
      <p:bldP spid="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2887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zh-CN" b="1" dirty="0">
                <a:solidFill>
                  <a:schemeClr val="accent1"/>
                </a:solidFill>
                <a:latin typeface="+mn-lt"/>
              </a:rPr>
              <a:t>Format of phenotype data</a:t>
            </a:r>
            <a:endParaRPr kumimoji="1" lang="zh-CN" altLang="en-US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7" name="图片 3" descr="Screen Shot 2015-09-30 at 1.22.3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11" b="38819"/>
          <a:stretch/>
        </p:blipFill>
        <p:spPr>
          <a:xfrm>
            <a:off x="4817819" y="1773271"/>
            <a:ext cx="2537701" cy="335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5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zh-CN" b="1" dirty="0">
                <a:solidFill>
                  <a:schemeClr val="accent1"/>
                </a:solidFill>
                <a:latin typeface="+mn-lt"/>
              </a:rPr>
              <a:t>Numeric format</a:t>
            </a:r>
            <a:endParaRPr kumimoji="1" lang="zh-CN" altLang="en-US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" name="图片 4" descr="Screen Shot 2015-09-30 at 1.07.3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 t="20505" r="57919"/>
          <a:stretch/>
        </p:blipFill>
        <p:spPr>
          <a:xfrm>
            <a:off x="7240797" y="2060105"/>
            <a:ext cx="1986211" cy="335211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40797" y="1545504"/>
            <a:ext cx="166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Individuals</a:t>
            </a:r>
            <a:endParaRPr kumimoji="1" lang="zh-CN" altLang="en-US" dirty="0"/>
          </a:p>
        </p:txBody>
      </p:sp>
      <p:sp>
        <p:nvSpPr>
          <p:cNvPr id="8" name="文本框 5"/>
          <p:cNvSpPr txBox="1"/>
          <p:nvPr/>
        </p:nvSpPr>
        <p:spPr>
          <a:xfrm rot="16200000">
            <a:off x="6019011" y="3150153"/>
            <a:ext cx="155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SNPs</a:t>
            </a:r>
            <a:endParaRPr kumimoji="1" lang="zh-CN" altLang="en-US" dirty="0"/>
          </a:p>
        </p:txBody>
      </p:sp>
      <p:pic>
        <p:nvPicPr>
          <p:cNvPr id="9" name="图片 5" descr="Screen Shot 2015-09-30 at 1.19.5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7776"/>
          <a:stretch/>
        </p:blipFill>
        <p:spPr>
          <a:xfrm>
            <a:off x="2670987" y="2060105"/>
            <a:ext cx="3027860" cy="3352113"/>
          </a:xfrm>
          <a:prstGeom prst="rect">
            <a:avLst/>
          </a:prstGeom>
        </p:spPr>
      </p:pic>
      <p:sp>
        <p:nvSpPr>
          <p:cNvPr id="10" name="内容占位符 3"/>
          <p:cNvSpPr txBox="1">
            <a:spLocks/>
          </p:cNvSpPr>
          <p:nvPr/>
        </p:nvSpPr>
        <p:spPr>
          <a:xfrm>
            <a:off x="6379996" y="5378156"/>
            <a:ext cx="3504581" cy="7295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zh-CN" sz="3200" dirty="0"/>
              <a:t>Genotype data</a:t>
            </a:r>
            <a:endParaRPr kumimoji="1" lang="zh-CN" altLang="en-US" sz="3200" dirty="0"/>
          </a:p>
        </p:txBody>
      </p:sp>
      <p:sp>
        <p:nvSpPr>
          <p:cNvPr id="12" name="内容占位符 3"/>
          <p:cNvSpPr txBox="1">
            <a:spLocks/>
          </p:cNvSpPr>
          <p:nvPr/>
        </p:nvSpPr>
        <p:spPr>
          <a:xfrm>
            <a:off x="2214467" y="5387283"/>
            <a:ext cx="3504581" cy="7295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zh-CN" sz="3200" dirty="0"/>
              <a:t>Genotype map</a:t>
            </a:r>
            <a:endParaRPr kumimoji="1" lang="zh-CN" altLang="en-US" sz="3200" dirty="0"/>
          </a:p>
        </p:txBody>
      </p:sp>
      <p:cxnSp>
        <p:nvCxnSpPr>
          <p:cNvPr id="13" name="Straight Arrow Connector 11"/>
          <p:cNvCxnSpPr/>
          <p:nvPr/>
        </p:nvCxnSpPr>
        <p:spPr>
          <a:xfrm flipV="1">
            <a:off x="6981218" y="2557278"/>
            <a:ext cx="0" cy="1816376"/>
          </a:xfrm>
          <a:prstGeom prst="straightConnector1">
            <a:avLst/>
          </a:prstGeom>
          <a:ln w="38100">
            <a:solidFill>
              <a:srgbClr val="FF0000"/>
            </a:solidFill>
            <a:headEnd type="arrow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1"/>
          <p:cNvCxnSpPr/>
          <p:nvPr/>
        </p:nvCxnSpPr>
        <p:spPr>
          <a:xfrm flipH="1">
            <a:off x="7133618" y="1914836"/>
            <a:ext cx="2311770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lg" len="lg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97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Accept five formats of genotype data</a:t>
            </a:r>
          </a:p>
        </p:txBody>
      </p:sp>
      <p:pic>
        <p:nvPicPr>
          <p:cNvPr id="4" name="Picture 3" descr="Screen Shot 2015-10-04 at 9.09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51" y="1944178"/>
            <a:ext cx="3898900" cy="1193800"/>
          </a:xfrm>
          <a:prstGeom prst="rect">
            <a:avLst/>
          </a:prstGeom>
        </p:spPr>
      </p:pic>
      <p:pic>
        <p:nvPicPr>
          <p:cNvPr id="5" name="Picture 4" descr="Screen Shot 2015-10-04 at 9.09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07" y="3605592"/>
            <a:ext cx="3911600" cy="1168400"/>
          </a:xfrm>
          <a:prstGeom prst="rect">
            <a:avLst/>
          </a:prstGeom>
        </p:spPr>
      </p:pic>
      <p:pic>
        <p:nvPicPr>
          <p:cNvPr id="6" name="Picture 5" descr="Screen Shot 2015-10-04 at 9.09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23" y="1957964"/>
            <a:ext cx="3924300" cy="1219200"/>
          </a:xfrm>
          <a:prstGeom prst="rect">
            <a:avLst/>
          </a:prstGeom>
        </p:spPr>
      </p:pic>
      <p:pic>
        <p:nvPicPr>
          <p:cNvPr id="7" name="Picture 6" descr="Screen Shot 2015-10-04 at 9.10.0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23" y="3444440"/>
            <a:ext cx="3860800" cy="1168400"/>
          </a:xfrm>
          <a:prstGeom prst="rect">
            <a:avLst/>
          </a:prstGeom>
        </p:spPr>
      </p:pic>
      <p:pic>
        <p:nvPicPr>
          <p:cNvPr id="8" name="Picture 7" descr="Screen Shot 2015-10-04 at 9.10.1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490" y="5346644"/>
            <a:ext cx="38354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5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-6499"/>
            <a:ext cx="12192000" cy="1190042"/>
          </a:xfrm>
        </p:spPr>
        <p:txBody>
          <a:bodyPr/>
          <a:lstStyle/>
          <a:p>
            <a:pPr algn="ctr"/>
            <a:r>
              <a:rPr kumimoji="1" lang="en-US" altLang="zh-CN" b="1" dirty="0">
                <a:solidFill>
                  <a:schemeClr val="accent1"/>
                </a:solidFill>
                <a:latin typeface="+mn-lt"/>
              </a:rPr>
              <a:t>Transform of genotype data by BLINK</a:t>
            </a:r>
            <a:endParaRPr kumimoji="1" lang="zh-CN" alt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73258" y="3033817"/>
            <a:ext cx="1828800" cy="1828800"/>
          </a:xfrm>
          <a:prstGeom prst="ellipse">
            <a:avLst/>
          </a:prstGeom>
          <a:gradFill flip="none" rotWithShape="1">
            <a:gsLst>
              <a:gs pos="90000">
                <a:schemeClr val="accent2">
                  <a:lumMod val="60000"/>
                  <a:lumOff val="40000"/>
                </a:schemeClr>
              </a:gs>
              <a:gs pos="0">
                <a:schemeClr val="accent2">
                  <a:lumMod val="50000"/>
                </a:schemeClr>
              </a:gs>
              <a:gs pos="43000">
                <a:schemeClr val="accent2">
                  <a:lumMod val="75000"/>
                </a:schemeClr>
              </a:gs>
              <a:gs pos="9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9" name="Straight Arrow Connector 9"/>
          <p:cNvCxnSpPr>
            <a:stCxn id="19" idx="0"/>
            <a:endCxn id="4" idx="4"/>
          </p:cNvCxnSpPr>
          <p:nvPr/>
        </p:nvCxnSpPr>
        <p:spPr>
          <a:xfrm flipV="1">
            <a:off x="5787658" y="4862617"/>
            <a:ext cx="0" cy="478674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0"/>
          <p:cNvCxnSpPr>
            <a:stCxn id="4" idx="2"/>
            <a:endCxn id="18" idx="6"/>
          </p:cNvCxnSpPr>
          <p:nvPr/>
        </p:nvCxnSpPr>
        <p:spPr>
          <a:xfrm flipH="1">
            <a:off x="4384514" y="3948217"/>
            <a:ext cx="488745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2"/>
          <p:cNvCxnSpPr>
            <a:stCxn id="4" idx="0"/>
            <a:endCxn id="16" idx="4"/>
          </p:cNvCxnSpPr>
          <p:nvPr/>
        </p:nvCxnSpPr>
        <p:spPr>
          <a:xfrm flipV="1">
            <a:off x="5787658" y="2555143"/>
            <a:ext cx="0" cy="478674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0"/>
          <p:cNvCxnSpPr>
            <a:stCxn id="17" idx="2"/>
            <a:endCxn id="4" idx="6"/>
          </p:cNvCxnSpPr>
          <p:nvPr/>
        </p:nvCxnSpPr>
        <p:spPr>
          <a:xfrm flipH="1">
            <a:off x="6702059" y="3948217"/>
            <a:ext cx="488745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>
            <a:spLocks noChangeAspect="1"/>
          </p:cNvSpPr>
          <p:nvPr/>
        </p:nvSpPr>
        <p:spPr>
          <a:xfrm>
            <a:off x="5101858" y="1183543"/>
            <a:ext cx="1371600" cy="1371600"/>
          </a:xfrm>
          <a:prstGeom prst="ellipse">
            <a:avLst/>
          </a:prstGeom>
          <a:solidFill>
            <a:srgbClr val="0091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7190803" y="3262417"/>
            <a:ext cx="1371600" cy="1371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3012913" y="3262417"/>
            <a:ext cx="1371600" cy="1371600"/>
          </a:xfrm>
          <a:prstGeom prst="ellipse">
            <a:avLst/>
          </a:prstGeom>
          <a:solidFill>
            <a:srgbClr val="FF2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5101858" y="5341291"/>
            <a:ext cx="1371600" cy="1371600"/>
          </a:xfrm>
          <a:prstGeom prst="ellipse">
            <a:avLst/>
          </a:prstGeom>
          <a:solidFill>
            <a:srgbClr val="94209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5066146" y="3613429"/>
            <a:ext cx="14430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BLINK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347452" y="3674984"/>
            <a:ext cx="10583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PLINK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024469" y="5765481"/>
            <a:ext cx="14814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HapMap</a:t>
            </a:r>
            <a:endParaRPr lang="en-US" sz="28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315436" y="3686607"/>
            <a:ext cx="766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VCF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43705" y="1607733"/>
            <a:ext cx="1487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Numeric</a:t>
            </a:r>
          </a:p>
        </p:txBody>
      </p:sp>
    </p:spTree>
    <p:extLst>
      <p:ext uri="{BB962C8B-B14F-4D97-AF65-F5344CB8AC3E}">
        <p14:creationId xmlns:p14="http://schemas.microsoft.com/office/powerpoint/2010/main" val="1436706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--river-geography-vector-stencils-librar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2" t="11777" r="16589" b="10501"/>
          <a:stretch/>
        </p:blipFill>
        <p:spPr>
          <a:xfrm>
            <a:off x="2618443" y="-17470"/>
            <a:ext cx="7650458" cy="6857998"/>
          </a:xfrm>
          <a:prstGeom prst="rect">
            <a:avLst/>
          </a:prstGeom>
        </p:spPr>
      </p:pic>
      <p:sp>
        <p:nvSpPr>
          <p:cNvPr id="34" name="TextBox 4"/>
          <p:cNvSpPr txBox="1">
            <a:spLocks noChangeArrowheads="1"/>
          </p:cNvSpPr>
          <p:nvPr/>
        </p:nvSpPr>
        <p:spPr bwMode="auto">
          <a:xfrm>
            <a:off x="6709161" y="3271056"/>
            <a:ext cx="579311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dirty="0">
                <a:solidFill>
                  <a:schemeClr val="accent2"/>
                </a:solidFill>
              </a:rPr>
              <a:t>GWAS Stream</a:t>
            </a:r>
          </a:p>
        </p:txBody>
      </p:sp>
      <p:pic>
        <p:nvPicPr>
          <p:cNvPr id="17" name="Picture 16" descr="Screen Shot 2015-11-14 at 6.34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89" y="2390326"/>
            <a:ext cx="1371600" cy="1708879"/>
          </a:xfrm>
          <a:prstGeom prst="rect">
            <a:avLst/>
          </a:prstGeom>
        </p:spPr>
      </p:pic>
      <p:sp>
        <p:nvSpPr>
          <p:cNvPr id="40" name="TextBox 4"/>
          <p:cNvSpPr txBox="1">
            <a:spLocks noChangeArrowheads="1"/>
          </p:cNvSpPr>
          <p:nvPr/>
        </p:nvSpPr>
        <p:spPr bwMode="auto">
          <a:xfrm>
            <a:off x="3585924" y="3660086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GCTA</a:t>
            </a:r>
          </a:p>
        </p:txBody>
      </p:sp>
      <p:pic>
        <p:nvPicPr>
          <p:cNvPr id="5" name="Picture 4" descr="Alkes Price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8" t="23406" r="59430" b="30054"/>
          <a:stretch/>
        </p:blipFill>
        <p:spPr>
          <a:xfrm>
            <a:off x="6073537" y="-17470"/>
            <a:ext cx="1371600" cy="1756099"/>
          </a:xfrm>
          <a:prstGeom prst="rect">
            <a:avLst/>
          </a:prstGeom>
        </p:spPr>
      </p:pic>
      <p:pic>
        <p:nvPicPr>
          <p:cNvPr id="2" name="Picture 1" descr="Gulnara R Svishcheva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55" r="47671" b="32181"/>
          <a:stretch/>
        </p:blipFill>
        <p:spPr>
          <a:xfrm>
            <a:off x="4270483" y="5108110"/>
            <a:ext cx="1371600" cy="1749890"/>
          </a:xfrm>
          <a:prstGeom prst="rect">
            <a:avLst/>
          </a:prstGeom>
        </p:spPr>
      </p:pic>
      <p:pic>
        <p:nvPicPr>
          <p:cNvPr id="3" name="Picture 2" descr="Christoph Lipper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775" y="4130163"/>
            <a:ext cx="1371600" cy="1371600"/>
          </a:xfrm>
          <a:prstGeom prst="rect">
            <a:avLst/>
          </a:prstGeom>
        </p:spPr>
      </p:pic>
      <p:pic>
        <p:nvPicPr>
          <p:cNvPr id="6" name="Picture 5" descr="Hyun Min Kang, Ph.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898" y="258639"/>
            <a:ext cx="1371600" cy="1647825"/>
          </a:xfrm>
          <a:prstGeom prst="rect">
            <a:avLst/>
          </a:prstGeom>
        </p:spPr>
      </p:pic>
      <p:pic>
        <p:nvPicPr>
          <p:cNvPr id="8" name="Picture 7" descr="Jennifer Listgarten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5" t="5122" r="17844" b="4261"/>
          <a:stretch/>
        </p:blipFill>
        <p:spPr>
          <a:xfrm>
            <a:off x="4688201" y="1760768"/>
            <a:ext cx="1371600" cy="1777066"/>
          </a:xfrm>
          <a:prstGeom prst="rect">
            <a:avLst/>
          </a:prstGeom>
        </p:spPr>
      </p:pic>
      <p:pic>
        <p:nvPicPr>
          <p:cNvPr id="10" name="Picture 9" descr="Keyan Zhao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b="12072"/>
          <a:stretch/>
        </p:blipFill>
        <p:spPr>
          <a:xfrm>
            <a:off x="4347738" y="-17470"/>
            <a:ext cx="1236484" cy="1809036"/>
          </a:xfrm>
          <a:prstGeom prst="rect">
            <a:avLst/>
          </a:prstGeom>
        </p:spPr>
      </p:pic>
      <p:pic>
        <p:nvPicPr>
          <p:cNvPr id="11" name="Picture 10" descr="Xiang Zhou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25" y="4560870"/>
            <a:ext cx="1371600" cy="1775637"/>
          </a:xfrm>
          <a:prstGeom prst="rect">
            <a:avLst/>
          </a:prstGeom>
        </p:spPr>
      </p:pic>
      <p:pic>
        <p:nvPicPr>
          <p:cNvPr id="16" name="Picture 15" descr="Hyun Min Kang, Ph.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776" y="720304"/>
            <a:ext cx="1371600" cy="1647825"/>
          </a:xfrm>
          <a:prstGeom prst="rect">
            <a:avLst/>
          </a:prstGeom>
        </p:spPr>
      </p:pic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6231767" y="1276965"/>
            <a:ext cx="1004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PC</a:t>
            </a:r>
          </a:p>
        </p:txBody>
      </p:sp>
      <p:sp>
        <p:nvSpPr>
          <p:cNvPr id="22" name="TextBox 4"/>
          <p:cNvSpPr txBox="1">
            <a:spLocks noChangeArrowheads="1"/>
          </p:cNvSpPr>
          <p:nvPr/>
        </p:nvSpPr>
        <p:spPr bwMode="auto">
          <a:xfrm>
            <a:off x="4396294" y="1329902"/>
            <a:ext cx="11879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PC+K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4764750" y="3088192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SELECT</a:t>
            </a: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2956898" y="1399406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EMMA</a:t>
            </a:r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1066053" y="5448689"/>
            <a:ext cx="1888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dirty="0">
                <a:solidFill>
                  <a:srgbClr val="FF0000"/>
                </a:solidFill>
              </a:rPr>
              <a:t>FAST-LMM</a:t>
            </a:r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1672965" y="1906464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err="1">
                <a:solidFill>
                  <a:srgbClr val="FF0000"/>
                </a:solidFill>
              </a:rPr>
              <a:t>EMMAx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4"/>
          <p:cNvSpPr txBox="1">
            <a:spLocks noChangeArrowheads="1"/>
          </p:cNvSpPr>
          <p:nvPr/>
        </p:nvSpPr>
        <p:spPr bwMode="auto">
          <a:xfrm>
            <a:off x="2902524" y="5874842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GEMMA</a:t>
            </a:r>
          </a:p>
        </p:txBody>
      </p:sp>
      <p:sp>
        <p:nvSpPr>
          <p:cNvPr id="33" name="TextBox 4"/>
          <p:cNvSpPr txBox="1">
            <a:spLocks noChangeArrowheads="1"/>
          </p:cNvSpPr>
          <p:nvPr/>
        </p:nvSpPr>
        <p:spPr bwMode="auto">
          <a:xfrm>
            <a:off x="4185020" y="6396577"/>
            <a:ext cx="15545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err="1">
                <a:solidFill>
                  <a:srgbClr val="FF0000"/>
                </a:solidFill>
              </a:rPr>
              <a:t>GenAbel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" name="Picture 17" descr="Vincent Segura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3"/>
          <a:stretch/>
        </p:blipFill>
        <p:spPr>
          <a:xfrm>
            <a:off x="6070290" y="1763371"/>
            <a:ext cx="1371600" cy="1636710"/>
          </a:xfrm>
          <a:prstGeom prst="rect">
            <a:avLst/>
          </a:prstGeom>
        </p:spPr>
      </p:pic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6046658" y="2983056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MLMM</a:t>
            </a:r>
          </a:p>
        </p:txBody>
      </p:sp>
      <p:pic>
        <p:nvPicPr>
          <p:cNvPr id="7" name="Picture 6" descr="Image.ashx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1" r="25743" b="46261"/>
          <a:stretch/>
        </p:blipFill>
        <p:spPr>
          <a:xfrm>
            <a:off x="8839117" y="322708"/>
            <a:ext cx="1371600" cy="1734776"/>
          </a:xfrm>
          <a:prstGeom prst="rect">
            <a:avLst/>
          </a:prstGeom>
        </p:spPr>
      </p:pic>
      <p:pic>
        <p:nvPicPr>
          <p:cNvPr id="9" name="Picture 8" descr="Jonathan Pritchard.jp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2" t="6196" r="10481" b="20953"/>
          <a:stretch/>
        </p:blipFill>
        <p:spPr>
          <a:xfrm>
            <a:off x="10252940" y="58977"/>
            <a:ext cx="1671219" cy="1371600"/>
          </a:xfrm>
          <a:prstGeom prst="rect">
            <a:avLst/>
          </a:prstGeom>
        </p:spPr>
      </p:pic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10785622" y="892466"/>
            <a:ext cx="1004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9022720" y="2088863"/>
            <a:ext cx="10043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Q+K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A9D5AF-FC1B-11AA-1168-7265BB4815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91611" y="3888378"/>
            <a:ext cx="1435100" cy="1828800"/>
          </a:xfrm>
          <a:prstGeom prst="rect">
            <a:avLst/>
          </a:prstGeom>
        </p:spPr>
      </p:pic>
      <p:pic>
        <p:nvPicPr>
          <p:cNvPr id="14" name="Picture 2" descr="20081107-PB020037x"/>
          <p:cNvPicPr>
            <a:picLocks noChangeAspect="1" noChangeArrowheads="1"/>
          </p:cNvPicPr>
          <p:nvPr/>
        </p:nvPicPr>
        <p:blipFill rotWithShape="1">
          <a:blip r:embed="rId15" cstate="print"/>
          <a:srcRect l="833" t="4844" r="-833" b="10261"/>
          <a:stretch/>
        </p:blipFill>
        <p:spPr bwMode="auto">
          <a:xfrm>
            <a:off x="4725140" y="3537835"/>
            <a:ext cx="1299838" cy="155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4702472" y="4697384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ECMLM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92BD8C4-6FD3-D348-B150-412832E1B72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9450" r="11537"/>
          <a:stretch/>
        </p:blipFill>
        <p:spPr>
          <a:xfrm>
            <a:off x="1595570" y="2387979"/>
            <a:ext cx="1371600" cy="1735937"/>
          </a:xfrm>
          <a:prstGeom prst="rect">
            <a:avLst/>
          </a:prstGeom>
        </p:spPr>
      </p:pic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1595189" y="3720552"/>
            <a:ext cx="13591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P3D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CE2949E-BC13-1F4C-8720-12E6293D46C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9450" r="11537"/>
          <a:stretch/>
        </p:blipFill>
        <p:spPr>
          <a:xfrm>
            <a:off x="7456327" y="900250"/>
            <a:ext cx="1371600" cy="1735937"/>
          </a:xfrm>
          <a:prstGeom prst="rect">
            <a:avLst/>
          </a:prstGeom>
        </p:spPr>
      </p:pic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7521807" y="2214187"/>
            <a:ext cx="11879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CMLM</a:t>
            </a:r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id="{FAF24B57-EA6A-F24D-8FE5-D43C0909C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8437" y="5216088"/>
            <a:ext cx="14556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SUPER</a:t>
            </a:r>
          </a:p>
        </p:txBody>
      </p:sp>
      <p:pic>
        <p:nvPicPr>
          <p:cNvPr id="36" name="Picture 35" descr="Xiaolei Liu.jp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43" y="4550914"/>
            <a:ext cx="1359375" cy="1828800"/>
          </a:xfrm>
          <a:prstGeom prst="rect">
            <a:avLst/>
          </a:prstGeom>
        </p:spPr>
      </p:pic>
      <p:sp>
        <p:nvSpPr>
          <p:cNvPr id="37" name="TextBox 4"/>
          <p:cNvSpPr txBox="1">
            <a:spLocks noChangeArrowheads="1"/>
          </p:cNvSpPr>
          <p:nvPr/>
        </p:nvSpPr>
        <p:spPr bwMode="auto">
          <a:xfrm>
            <a:off x="7293954" y="5929146"/>
            <a:ext cx="16788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FarmCPU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1FE2500-E4D1-5E4F-8BF0-CE99010BE468}"/>
              </a:ext>
            </a:extLst>
          </p:cNvPr>
          <p:cNvSpPr/>
          <p:nvPr/>
        </p:nvSpPr>
        <p:spPr>
          <a:xfrm>
            <a:off x="1217827" y="16420"/>
            <a:ext cx="10779905" cy="689321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22318" y="5061939"/>
            <a:ext cx="1371600" cy="1807658"/>
          </a:xfrm>
          <a:prstGeom prst="rect">
            <a:avLst/>
          </a:prstGeom>
        </p:spPr>
      </p:pic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8822319" y="6467362"/>
            <a:ext cx="13701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</a:rPr>
              <a:t>BLINK</a:t>
            </a:r>
          </a:p>
        </p:txBody>
      </p:sp>
    </p:spTree>
    <p:extLst>
      <p:ext uri="{BB962C8B-B14F-4D97-AF65-F5344CB8AC3E}">
        <p14:creationId xmlns:p14="http://schemas.microsoft.com/office/powerpoint/2010/main" val="176146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1" grpId="0"/>
      <p:bldP spid="22" grpId="0"/>
      <p:bldP spid="27" grpId="0"/>
      <p:bldP spid="28" grpId="0"/>
      <p:bldP spid="29" grpId="0"/>
      <p:bldP spid="30" grpId="0"/>
      <p:bldP spid="32" grpId="0"/>
      <p:bldP spid="33" grpId="0"/>
      <p:bldP spid="25" grpId="0"/>
      <p:bldP spid="20" grpId="0"/>
      <p:bldP spid="24" grpId="0"/>
      <p:bldP spid="31" grpId="0"/>
      <p:bldP spid="23" grpId="0"/>
      <p:bldP spid="42" grpId="0"/>
      <p:bldP spid="37" grpId="0"/>
      <p:bldP spid="44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379184"/>
            <a:ext cx="8124627" cy="525628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981200" y="126456"/>
            <a:ext cx="8229600" cy="1252728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accent2"/>
                </a:solidFill>
              </a:rPr>
              <a:t>Run BLINK from command line</a:t>
            </a:r>
            <a:endParaRPr kumimoji="1" lang="zh-CN" altLang="en-US" dirty="0">
              <a:solidFill>
                <a:schemeClr val="accent2"/>
              </a:solidFill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981201" y="4007324"/>
            <a:ext cx="8124627" cy="1882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dirty="0"/>
              <a:t>cd /Users/Zhiwu/Desktop/temp/</a:t>
            </a:r>
            <a:r>
              <a:rPr kumimoji="1" lang="en-US" altLang="zh-CN" dirty="0" err="1"/>
              <a:t>demo_data</a:t>
            </a:r>
            <a:r>
              <a:rPr kumimoji="1" lang="en-US" altLang="zh-CN" dirty="0"/>
              <a:t>/numeric</a:t>
            </a:r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dirty="0"/>
              <a:t>/Users/Zhiwu/Desktop/temp/blink </a:t>
            </a:r>
            <a:r>
              <a:rPr lang="en-US" dirty="0"/>
              <a:t>--</a:t>
            </a:r>
            <a:r>
              <a:rPr kumimoji="1" lang="en-US" altLang="zh-CN" dirty="0"/>
              <a:t>file </a:t>
            </a:r>
            <a:r>
              <a:rPr kumimoji="1" lang="en-US" altLang="zh-CN" dirty="0" err="1"/>
              <a:t>myData</a:t>
            </a:r>
            <a:r>
              <a:rPr kumimoji="1" lang="en-US" altLang="zh-CN" dirty="0"/>
              <a:t> </a:t>
            </a:r>
            <a:r>
              <a:rPr lang="en-US" dirty="0"/>
              <a:t>--</a:t>
            </a:r>
            <a:r>
              <a:rPr kumimoji="1" lang="en-US" altLang="zh-CN" dirty="0"/>
              <a:t>numeric </a:t>
            </a:r>
            <a:r>
              <a:rPr lang="en-US" dirty="0"/>
              <a:t>--</a:t>
            </a:r>
            <a:r>
              <a:rPr kumimoji="1" lang="en-US" altLang="zh-CN" dirty="0" err="1"/>
              <a:t>gwas</a:t>
            </a:r>
            <a:r>
              <a:rPr kumimoji="1" lang="en-US" altLang="zh-CN" dirty="0"/>
              <a:t> </a:t>
            </a:r>
            <a:r>
              <a:rPr lang="en-US" dirty="0"/>
              <a:t>--</a:t>
            </a:r>
            <a:r>
              <a:rPr kumimoji="1" lang="en-US" altLang="zh-CN" dirty="0"/>
              <a:t>out </a:t>
            </a:r>
            <a:r>
              <a:rPr kumimoji="1" lang="en-US" altLang="zh-CN" dirty="0" err="1"/>
              <a:t>myResult</a:t>
            </a:r>
            <a:r>
              <a:rPr kumimoji="1" lang="en-US" altLang="zh-CN" dirty="0"/>
              <a:t> </a:t>
            </a:r>
            <a:endParaRPr kumimoji="1" lang="zh-CN" altLang="en-US" dirty="0"/>
          </a:p>
          <a:p>
            <a:pPr marL="0" indent="0">
              <a:buNone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59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zh-CN" b="1" dirty="0">
                <a:solidFill>
                  <a:schemeClr val="accent1"/>
                </a:solidFill>
                <a:latin typeface="+mn-lt"/>
              </a:rPr>
              <a:t>Output </a:t>
            </a:r>
            <a:endParaRPr kumimoji="1" lang="zh-CN" altLang="en-US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0" y="1325563"/>
            <a:ext cx="4089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67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8881" y="77682"/>
            <a:ext cx="8212183" cy="125874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Simulation with GAPIT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AC756C-16F4-1B49-A914-00E9A24DF60F}"/>
              </a:ext>
            </a:extLst>
          </p:cNvPr>
          <p:cNvSpPr/>
          <p:nvPr/>
        </p:nvSpPr>
        <p:spPr>
          <a:xfrm>
            <a:off x="359152" y="1676195"/>
            <a:ext cx="114736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source("http://</a:t>
            </a:r>
            <a:r>
              <a:rPr lang="en-US" sz="2400" dirty="0" err="1"/>
              <a:t>zzlab.net</a:t>
            </a:r>
            <a:r>
              <a:rPr lang="en-US" sz="2400" dirty="0"/>
              <a:t>/GAPIT/</a:t>
            </a:r>
            <a:r>
              <a:rPr lang="en-US" sz="2400" dirty="0" err="1"/>
              <a:t>gapit_functions.txt</a:t>
            </a:r>
            <a:r>
              <a:rPr lang="en-US" sz="2400" dirty="0"/>
              <a:t>") </a:t>
            </a:r>
          </a:p>
          <a:p>
            <a:r>
              <a:rPr lang="en-US" sz="2400" dirty="0" err="1"/>
              <a:t>myGD</a:t>
            </a:r>
            <a:r>
              <a:rPr lang="en-US" sz="2400" dirty="0"/>
              <a:t>=</a:t>
            </a:r>
            <a:r>
              <a:rPr lang="en-US" sz="2400" dirty="0" err="1"/>
              <a:t>read.table</a:t>
            </a:r>
            <a:r>
              <a:rPr lang="en-US" sz="2400" dirty="0"/>
              <a:t>(file="http://</a:t>
            </a:r>
            <a:r>
              <a:rPr lang="en-US" sz="2400" dirty="0" err="1"/>
              <a:t>zzlab.net</a:t>
            </a:r>
            <a:r>
              <a:rPr lang="en-US" sz="2400" dirty="0"/>
              <a:t>/GAPIT/data/</a:t>
            </a:r>
            <a:r>
              <a:rPr lang="en-US" sz="2400" dirty="0" err="1"/>
              <a:t>mdp_numeric.txt",head</a:t>
            </a:r>
            <a:r>
              <a:rPr lang="en-US" sz="2400" dirty="0"/>
              <a:t>=T) </a:t>
            </a:r>
          </a:p>
          <a:p>
            <a:r>
              <a:rPr lang="en-US" sz="2400" dirty="0" err="1"/>
              <a:t>myGM</a:t>
            </a:r>
            <a:r>
              <a:rPr lang="en-US" sz="2400" dirty="0"/>
              <a:t>=</a:t>
            </a:r>
            <a:r>
              <a:rPr lang="en-US" sz="2400" dirty="0" err="1"/>
              <a:t>read.table</a:t>
            </a:r>
            <a:r>
              <a:rPr lang="en-US" sz="2400" dirty="0"/>
              <a:t>(file="http://</a:t>
            </a:r>
            <a:r>
              <a:rPr lang="en-US" sz="2400" dirty="0" err="1"/>
              <a:t>zzlab.net</a:t>
            </a:r>
            <a:r>
              <a:rPr lang="en-US" sz="2400" dirty="0"/>
              <a:t>/GAPIT/data/</a:t>
            </a:r>
            <a:r>
              <a:rPr lang="en-US" sz="2400" dirty="0" err="1"/>
              <a:t>mdp_SNP_information.txt",head</a:t>
            </a:r>
            <a:r>
              <a:rPr lang="en-US" sz="2400" dirty="0"/>
              <a:t>=T)</a:t>
            </a:r>
          </a:p>
          <a:p>
            <a:r>
              <a:rPr lang="en-US" sz="2400" dirty="0"/>
              <a:t>index1to5=</a:t>
            </a:r>
            <a:r>
              <a:rPr lang="en-US" sz="2400" dirty="0" err="1"/>
              <a:t>myGM</a:t>
            </a:r>
            <a:r>
              <a:rPr lang="en-US" sz="2400" dirty="0"/>
              <a:t>[,2]&lt;6 </a:t>
            </a:r>
          </a:p>
          <a:p>
            <a:endParaRPr lang="en-US" sz="2400" dirty="0"/>
          </a:p>
          <a:p>
            <a:r>
              <a:rPr lang="en-US" sz="2400" dirty="0" err="1"/>
              <a:t>set.seed</a:t>
            </a:r>
            <a:r>
              <a:rPr lang="en-US" sz="2400" dirty="0"/>
              <a:t>(99164) </a:t>
            </a:r>
          </a:p>
          <a:p>
            <a:r>
              <a:rPr lang="en-US" sz="2400" dirty="0" err="1"/>
              <a:t>mySim</a:t>
            </a:r>
            <a:r>
              <a:rPr lang="en-US" sz="2400" dirty="0"/>
              <a:t>=</a:t>
            </a:r>
            <a:r>
              <a:rPr lang="en-US" sz="2400" dirty="0" err="1"/>
              <a:t>GAPIT.Phenotype.Simulation</a:t>
            </a:r>
            <a:r>
              <a:rPr lang="en-US" sz="2400" dirty="0"/>
              <a:t>(GD=</a:t>
            </a:r>
            <a:r>
              <a:rPr lang="en-US" sz="2400" dirty="0" err="1"/>
              <a:t>myGD</a:t>
            </a:r>
            <a:r>
              <a:rPr lang="en-US" sz="2400" dirty="0"/>
              <a:t>[,c(TRUE,index1to5)],</a:t>
            </a:r>
          </a:p>
          <a:p>
            <a:r>
              <a:rPr lang="en-US" sz="2400" dirty="0"/>
              <a:t>GM=</a:t>
            </a:r>
            <a:r>
              <a:rPr lang="en-US" sz="2400" dirty="0" err="1"/>
              <a:t>myGM</a:t>
            </a:r>
            <a:r>
              <a:rPr lang="en-US" sz="2400" dirty="0"/>
              <a:t>[index1to5,],</a:t>
            </a:r>
          </a:p>
          <a:p>
            <a:r>
              <a:rPr lang="en-US" sz="2400" dirty="0"/>
              <a:t>h2=.7,</a:t>
            </a:r>
          </a:p>
          <a:p>
            <a:r>
              <a:rPr lang="en-US" sz="2400" dirty="0"/>
              <a:t>NQTN=40, </a:t>
            </a:r>
          </a:p>
          <a:p>
            <a:r>
              <a:rPr lang="en-US" sz="2400" dirty="0" err="1"/>
              <a:t>effectunit</a:t>
            </a:r>
            <a:r>
              <a:rPr lang="en-US" sz="2400" dirty="0"/>
              <a:t> =.95,</a:t>
            </a:r>
          </a:p>
          <a:p>
            <a:r>
              <a:rPr lang="en-US" sz="2400" dirty="0" err="1"/>
              <a:t>QTNDist</a:t>
            </a:r>
            <a:r>
              <a:rPr lang="en-US" sz="2400" dirty="0"/>
              <a:t>="normal")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4123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2783" y="2045060"/>
            <a:ext cx="974514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myY</a:t>
            </a:r>
            <a:r>
              <a:rPr lang="en-US" sz="2000" dirty="0"/>
              <a:t>=</a:t>
            </a:r>
            <a:r>
              <a:rPr lang="en-US" sz="2000" dirty="0" err="1"/>
              <a:t>mySim$Y</a:t>
            </a:r>
            <a:endParaRPr lang="en-US" sz="2000" dirty="0"/>
          </a:p>
          <a:p>
            <a:r>
              <a:rPr lang="en-US" sz="2000" dirty="0" err="1"/>
              <a:t>colnames</a:t>
            </a:r>
            <a:r>
              <a:rPr lang="en-US" sz="2000" dirty="0"/>
              <a:t>(</a:t>
            </a:r>
            <a:r>
              <a:rPr lang="en-US" sz="2000" dirty="0" err="1"/>
              <a:t>myY</a:t>
            </a:r>
            <a:r>
              <a:rPr lang="en-US" sz="2000" dirty="0"/>
              <a:t>)=c("taxa", "</a:t>
            </a:r>
            <a:r>
              <a:rPr lang="en-US" sz="2000" dirty="0" err="1"/>
              <a:t>SimPheno</a:t>
            </a:r>
            <a:r>
              <a:rPr lang="en-US" sz="2000" dirty="0"/>
              <a:t>")</a:t>
            </a:r>
          </a:p>
          <a:p>
            <a:r>
              <a:rPr lang="en-US" sz="2000" dirty="0" err="1"/>
              <a:t>setwd</a:t>
            </a:r>
            <a:r>
              <a:rPr lang="en-US" sz="2000" dirty="0"/>
              <a:t>("~/Desktop/temp")</a:t>
            </a:r>
          </a:p>
          <a:p>
            <a:r>
              <a:rPr lang="pt-BR" sz="2000" dirty="0"/>
              <a:t>myGD1=</a:t>
            </a:r>
            <a:r>
              <a:rPr lang="pt-BR" sz="2000" dirty="0" err="1"/>
              <a:t>t</a:t>
            </a:r>
            <a:r>
              <a:rPr lang="pt-BR" sz="2000" dirty="0"/>
              <a:t>(</a:t>
            </a:r>
            <a:r>
              <a:rPr lang="pt-BR" sz="2000" dirty="0" err="1"/>
              <a:t>myGD</a:t>
            </a:r>
            <a:r>
              <a:rPr lang="pt-BR" sz="2000" dirty="0"/>
              <a:t>[,-1])</a:t>
            </a:r>
          </a:p>
          <a:p>
            <a:r>
              <a:rPr lang="pt-BR" sz="2000" dirty="0" err="1"/>
              <a:t>write.table</a:t>
            </a:r>
            <a:r>
              <a:rPr lang="pt-BR" sz="2000" dirty="0"/>
              <a:t>(</a:t>
            </a:r>
            <a:r>
              <a:rPr lang="pt-BR" sz="2000" dirty="0" err="1"/>
              <a:t>myY,file</a:t>
            </a:r>
            <a:r>
              <a:rPr lang="pt-BR" sz="2000" dirty="0"/>
              <a:t>="myData.</a:t>
            </a:r>
            <a:r>
              <a:rPr lang="pt-BR" sz="2000" dirty="0" err="1"/>
              <a:t>txt</a:t>
            </a:r>
            <a:r>
              <a:rPr lang="pt-BR" sz="2000" dirty="0"/>
              <a:t>",</a:t>
            </a:r>
            <a:r>
              <a:rPr lang="pt-BR" sz="2000" dirty="0" err="1"/>
              <a:t>quote</a:t>
            </a:r>
            <a:r>
              <a:rPr lang="pt-BR" sz="2000" dirty="0"/>
              <a:t>=</a:t>
            </a:r>
            <a:r>
              <a:rPr lang="pt-BR" sz="2000" dirty="0" err="1"/>
              <a:t>F,row.name</a:t>
            </a:r>
            <a:r>
              <a:rPr lang="pt-BR" sz="2000" dirty="0"/>
              <a:t>=</a:t>
            </a:r>
            <a:r>
              <a:rPr lang="pt-BR" sz="2000" dirty="0" err="1"/>
              <a:t>F,col.name</a:t>
            </a:r>
            <a:r>
              <a:rPr lang="pt-BR" sz="2000" dirty="0"/>
              <a:t>=</a:t>
            </a:r>
            <a:r>
              <a:rPr lang="pt-BR" sz="2000" dirty="0" err="1"/>
              <a:t>T,sep</a:t>
            </a:r>
            <a:r>
              <a:rPr lang="pt-BR" sz="2000" dirty="0"/>
              <a:t>="\</a:t>
            </a:r>
            <a:r>
              <a:rPr lang="pt-BR" sz="2000" dirty="0" err="1"/>
              <a:t>t</a:t>
            </a:r>
            <a:r>
              <a:rPr lang="pt-BR" sz="2000" dirty="0"/>
              <a:t>")</a:t>
            </a:r>
          </a:p>
          <a:p>
            <a:r>
              <a:rPr lang="pt-BR" sz="2000" dirty="0" err="1"/>
              <a:t>write.table</a:t>
            </a:r>
            <a:r>
              <a:rPr lang="pt-BR" sz="2000" dirty="0"/>
              <a:t>(myGD1,file="myData.</a:t>
            </a:r>
            <a:r>
              <a:rPr lang="pt-BR" sz="2000" dirty="0" err="1"/>
              <a:t>dat</a:t>
            </a:r>
            <a:r>
              <a:rPr lang="pt-BR" sz="2000" dirty="0"/>
              <a:t>",</a:t>
            </a:r>
            <a:r>
              <a:rPr lang="pt-BR" sz="2000" dirty="0" err="1"/>
              <a:t>quote</a:t>
            </a:r>
            <a:r>
              <a:rPr lang="pt-BR" sz="2000" dirty="0"/>
              <a:t>=</a:t>
            </a:r>
            <a:r>
              <a:rPr lang="pt-BR" sz="2000" dirty="0" err="1"/>
              <a:t>F,row.name</a:t>
            </a:r>
            <a:r>
              <a:rPr lang="pt-BR" sz="2000" dirty="0"/>
              <a:t>=</a:t>
            </a:r>
            <a:r>
              <a:rPr lang="pt-BR" sz="2000" dirty="0" err="1"/>
              <a:t>F,col.name</a:t>
            </a:r>
            <a:r>
              <a:rPr lang="pt-BR" sz="2000" dirty="0"/>
              <a:t>=</a:t>
            </a:r>
            <a:r>
              <a:rPr lang="pt-BR" sz="2000" dirty="0" err="1"/>
              <a:t>F,sep</a:t>
            </a:r>
            <a:r>
              <a:rPr lang="pt-BR" sz="2000" dirty="0"/>
              <a:t>="\</a:t>
            </a:r>
            <a:r>
              <a:rPr lang="pt-BR" sz="2000" dirty="0" err="1"/>
              <a:t>t</a:t>
            </a:r>
            <a:r>
              <a:rPr lang="pt-BR" sz="2000" dirty="0"/>
              <a:t>")</a:t>
            </a:r>
          </a:p>
          <a:p>
            <a:r>
              <a:rPr lang="pt-BR" sz="2000" dirty="0" err="1"/>
              <a:t>write.table</a:t>
            </a:r>
            <a:r>
              <a:rPr lang="pt-BR" sz="2000" dirty="0"/>
              <a:t>(</a:t>
            </a:r>
            <a:r>
              <a:rPr lang="pt-BR" sz="2000" dirty="0" err="1"/>
              <a:t>myGM,file</a:t>
            </a:r>
            <a:r>
              <a:rPr lang="pt-BR" sz="2000" dirty="0"/>
              <a:t>="myData.</a:t>
            </a:r>
            <a:r>
              <a:rPr lang="pt-BR" sz="2000" dirty="0" err="1"/>
              <a:t>map</a:t>
            </a:r>
            <a:r>
              <a:rPr lang="pt-BR" sz="2000" dirty="0"/>
              <a:t>",</a:t>
            </a:r>
            <a:r>
              <a:rPr lang="pt-BR" sz="2000" dirty="0" err="1"/>
              <a:t>quote</a:t>
            </a:r>
            <a:r>
              <a:rPr lang="pt-BR" sz="2000" dirty="0"/>
              <a:t>=</a:t>
            </a:r>
            <a:r>
              <a:rPr lang="pt-BR" sz="2000" dirty="0" err="1"/>
              <a:t>F,row.name</a:t>
            </a:r>
            <a:r>
              <a:rPr lang="pt-BR" sz="2000" dirty="0"/>
              <a:t>=</a:t>
            </a:r>
            <a:r>
              <a:rPr lang="pt-BR" sz="2000" dirty="0" err="1"/>
              <a:t>F,col.name</a:t>
            </a:r>
            <a:r>
              <a:rPr lang="pt-BR" sz="2000" dirty="0"/>
              <a:t>=</a:t>
            </a:r>
            <a:r>
              <a:rPr lang="pt-BR" sz="2000" dirty="0" err="1"/>
              <a:t>T,sep</a:t>
            </a:r>
            <a:r>
              <a:rPr lang="pt-BR" sz="2000" dirty="0"/>
              <a:t>="\</a:t>
            </a:r>
            <a:r>
              <a:rPr lang="pt-BR" sz="2000" dirty="0" err="1"/>
              <a:t>t</a:t>
            </a:r>
            <a:r>
              <a:rPr lang="pt-BR" sz="2000" dirty="0"/>
              <a:t>")</a:t>
            </a:r>
          </a:p>
          <a:p>
            <a:r>
              <a:rPr lang="pt-BR" sz="2000" dirty="0"/>
              <a:t>#</a:t>
            </a:r>
            <a:r>
              <a:rPr lang="pt-BR" sz="2000" dirty="0" err="1"/>
              <a:t>run</a:t>
            </a:r>
            <a:r>
              <a:rPr lang="pt-BR" sz="2000" dirty="0"/>
              <a:t> </a:t>
            </a:r>
            <a:r>
              <a:rPr lang="pt-BR" sz="2000" dirty="0" err="1"/>
              <a:t>blink</a:t>
            </a:r>
            <a:endParaRPr lang="pt-BR" sz="2000" dirty="0"/>
          </a:p>
          <a:p>
            <a:r>
              <a:rPr lang="pt-BR" sz="2000" dirty="0"/>
              <a:t>system("~/Desktop/</a:t>
            </a:r>
            <a:r>
              <a:rPr lang="pt-BR" sz="2000" dirty="0" err="1"/>
              <a:t>temp</a:t>
            </a:r>
            <a:r>
              <a:rPr lang="pt-BR" sz="2000" dirty="0"/>
              <a:t>/</a:t>
            </a:r>
            <a:r>
              <a:rPr lang="pt-BR" sz="2000" dirty="0" err="1"/>
              <a:t>blink_mac</a:t>
            </a:r>
            <a:r>
              <a:rPr lang="pt-BR" sz="2000" dirty="0"/>
              <a:t> --file </a:t>
            </a:r>
            <a:r>
              <a:rPr lang="pt-BR" sz="2000" dirty="0" err="1"/>
              <a:t>myData</a:t>
            </a:r>
            <a:r>
              <a:rPr lang="pt-BR" sz="2000" dirty="0"/>
              <a:t> --</a:t>
            </a:r>
            <a:r>
              <a:rPr lang="pt-BR" sz="2000" dirty="0" err="1"/>
              <a:t>max_loop</a:t>
            </a:r>
            <a:r>
              <a:rPr lang="pt-BR" sz="2000" dirty="0"/>
              <a:t> 10 --</a:t>
            </a:r>
            <a:r>
              <a:rPr lang="pt-BR" sz="2000" dirty="0" err="1"/>
              <a:t>numeric</a:t>
            </a:r>
            <a:r>
              <a:rPr lang="pt-BR" sz="2000" dirty="0"/>
              <a:t> --</a:t>
            </a:r>
            <a:r>
              <a:rPr lang="pt-BR" sz="2000" dirty="0" err="1"/>
              <a:t>gwas</a:t>
            </a:r>
            <a:r>
              <a:rPr lang="pt-BR" sz="2000" dirty="0"/>
              <a:t>")</a:t>
            </a:r>
          </a:p>
          <a:p>
            <a:r>
              <a:rPr lang="pt-BR" sz="2000" dirty="0"/>
              <a:t>#</a:t>
            </a:r>
            <a:r>
              <a:rPr lang="pt-BR" sz="2000" dirty="0" err="1"/>
              <a:t>Extract</a:t>
            </a:r>
            <a:r>
              <a:rPr lang="pt-BR" sz="2000" dirty="0"/>
              <a:t> </a:t>
            </a:r>
            <a:r>
              <a:rPr lang="pt-BR" sz="2000" dirty="0" err="1"/>
              <a:t>p</a:t>
            </a:r>
            <a:r>
              <a:rPr lang="pt-BR" sz="2000" dirty="0"/>
              <a:t> </a:t>
            </a:r>
            <a:r>
              <a:rPr lang="pt-BR" sz="2000" dirty="0" err="1"/>
              <a:t>values</a:t>
            </a:r>
            <a:endParaRPr lang="pt-BR" sz="2000" dirty="0"/>
          </a:p>
          <a:p>
            <a:r>
              <a:rPr lang="pt-BR" sz="2000" dirty="0" err="1"/>
              <a:t>result</a:t>
            </a:r>
            <a:r>
              <a:rPr lang="pt-BR" sz="2000" dirty="0"/>
              <a:t>&lt;- </a:t>
            </a:r>
            <a:r>
              <a:rPr lang="pt-BR" sz="2000" dirty="0" err="1"/>
              <a:t>read.table</a:t>
            </a:r>
            <a:r>
              <a:rPr lang="pt-BR" sz="2000" dirty="0"/>
              <a:t>("</a:t>
            </a:r>
            <a:r>
              <a:rPr lang="pt-BR" sz="2000" dirty="0" err="1"/>
              <a:t>SimPheno_GWAS_result.txt</a:t>
            </a:r>
            <a:r>
              <a:rPr lang="pt-BR" sz="2000" dirty="0"/>
              <a:t>", </a:t>
            </a:r>
            <a:r>
              <a:rPr lang="pt-BR" sz="2000" dirty="0" err="1"/>
              <a:t>head</a:t>
            </a:r>
            <a:r>
              <a:rPr lang="pt-BR" sz="2000" dirty="0"/>
              <a:t> = TRUE)</a:t>
            </a:r>
          </a:p>
          <a:p>
            <a:r>
              <a:rPr lang="pt-BR" sz="2000" dirty="0" err="1"/>
              <a:t>myP</a:t>
            </a:r>
            <a:r>
              <a:rPr lang="pt-BR" sz="2000" dirty="0"/>
              <a:t>=</a:t>
            </a:r>
            <a:r>
              <a:rPr lang="pt-BR" sz="2000" dirty="0" err="1"/>
              <a:t>as.numeric</a:t>
            </a:r>
            <a:r>
              <a:rPr lang="pt-BR" sz="2000" dirty="0"/>
              <a:t>(</a:t>
            </a:r>
            <a:r>
              <a:rPr lang="pt-BR" sz="2000" dirty="0" err="1"/>
              <a:t>result</a:t>
            </a:r>
            <a:r>
              <a:rPr lang="pt-BR" sz="2000" dirty="0"/>
              <a:t>[,5])</a:t>
            </a:r>
          </a:p>
          <a:p>
            <a:r>
              <a:rPr lang="pt-BR" sz="2000" dirty="0" err="1"/>
              <a:t>myGI.MP</a:t>
            </a:r>
            <a:r>
              <a:rPr lang="pt-BR" sz="2000" dirty="0"/>
              <a:t>=</a:t>
            </a:r>
            <a:r>
              <a:rPr lang="pt-BR" sz="2000" dirty="0" err="1"/>
              <a:t>cbind</a:t>
            </a:r>
            <a:r>
              <a:rPr lang="pt-BR" sz="2000" dirty="0"/>
              <a:t>(</a:t>
            </a:r>
            <a:r>
              <a:rPr lang="pt-BR" sz="2000" dirty="0" err="1"/>
              <a:t>myGM</a:t>
            </a:r>
            <a:r>
              <a:rPr lang="pt-BR" sz="2000" dirty="0"/>
              <a:t>[,-1],</a:t>
            </a:r>
            <a:r>
              <a:rPr lang="pt-BR" sz="2000" dirty="0" err="1"/>
              <a:t>myP</a:t>
            </a:r>
            <a:r>
              <a:rPr lang="pt-BR" sz="2000" dirty="0"/>
              <a:t>)</a:t>
            </a:r>
          </a:p>
          <a:p>
            <a:r>
              <a:rPr lang="pt-BR" sz="2000" dirty="0" err="1"/>
              <a:t>GAPIT.Manhattan</a:t>
            </a:r>
            <a:r>
              <a:rPr lang="pt-BR" sz="2000" dirty="0"/>
              <a:t>(GI.MP=</a:t>
            </a:r>
            <a:r>
              <a:rPr lang="pt-BR" sz="2000" dirty="0" err="1"/>
              <a:t>myGI.MP,seqQTN</a:t>
            </a:r>
            <a:r>
              <a:rPr lang="pt-BR" sz="2000" dirty="0"/>
              <a:t>=</a:t>
            </a:r>
            <a:r>
              <a:rPr lang="pt-BR" sz="2000" dirty="0" err="1"/>
              <a:t>mySim$QTN.position</a:t>
            </a:r>
            <a:r>
              <a:rPr lang="pt-BR" sz="2000" dirty="0"/>
              <a:t>)</a:t>
            </a:r>
          </a:p>
          <a:p>
            <a:r>
              <a:rPr lang="pt-BR" sz="2000" dirty="0"/>
              <a:t>GAPIT.QQ(</a:t>
            </a:r>
            <a:r>
              <a:rPr lang="pt-BR" sz="2000" dirty="0" err="1"/>
              <a:t>myP</a:t>
            </a:r>
            <a:r>
              <a:rPr lang="pt-BR" sz="2000" dirty="0"/>
              <a:t>)</a:t>
            </a:r>
            <a:endParaRPr lang="en-US" sz="2000" dirty="0"/>
          </a:p>
        </p:txBody>
      </p:sp>
      <p:pic>
        <p:nvPicPr>
          <p:cNvPr id="8" name="image1.jpeg">
            <a:extLst>
              <a:ext uri="{FF2B5EF4-FFF2-40B4-BE49-F238E27FC236}">
                <a16:creationId xmlns:a16="http://schemas.microsoft.com/office/drawing/2014/main" id="{6E854002-A7F6-8489-4D13-F551B7991D8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783" y="103959"/>
            <a:ext cx="1765935" cy="1700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0BF732-B905-BCAF-6131-0B557F0C5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03959"/>
            <a:ext cx="7772400" cy="2482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D1DDEE-DA0F-A3B9-BF34-BA0C2753E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5509" y="3761509"/>
            <a:ext cx="3096491" cy="309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29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75669"/>
          </a:xfrm>
        </p:spPr>
        <p:txBody>
          <a:bodyPr/>
          <a:lstStyle/>
          <a:p>
            <a:r>
              <a:rPr lang="en-US" dirty="0">
                <a:latin typeface="Constantia" charset="0"/>
              </a:rPr>
              <a:t>Bin problem</a:t>
            </a:r>
          </a:p>
          <a:p>
            <a:r>
              <a:rPr lang="en-US" dirty="0">
                <a:latin typeface="Constantia" charset="0"/>
              </a:rPr>
              <a:t>Computing demand of FarmCPU</a:t>
            </a:r>
          </a:p>
          <a:p>
            <a:r>
              <a:rPr lang="en-US" dirty="0">
                <a:latin typeface="Constantia" charset="0"/>
              </a:rPr>
              <a:t>BLINK method and software</a:t>
            </a:r>
          </a:p>
        </p:txBody>
      </p:sp>
    </p:spTree>
    <p:extLst>
      <p:ext uri="{BB962C8B-B14F-4D97-AF65-F5344CB8AC3E}">
        <p14:creationId xmlns:p14="http://schemas.microsoft.com/office/powerpoint/2010/main" val="1156955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hiwu\Dropbox\Current\ZZLab\People\Jiabo Wang\cBLUP\SUPER_Idea\SUPER_Idea Revised gree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6413"/>
            <a:ext cx="9144000" cy="351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Zhiwu\Dropbox\Current\ZZLab\People\Jiabo Wang\cBLUP\SUPER_Idea\SUPER_Idea Revised yellow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76413"/>
            <a:ext cx="9144000" cy="351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6413"/>
            <a:ext cx="9144000" cy="351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6413"/>
            <a:ext cx="9144000" cy="351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6413"/>
            <a:ext cx="9144000" cy="351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76413"/>
            <a:ext cx="9144000" cy="35174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Bin approach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ADD492-C629-B44A-8B5B-F6BFCB9015E8}"/>
              </a:ext>
            </a:extLst>
          </p:cNvPr>
          <p:cNvSpPr/>
          <p:nvPr/>
        </p:nvSpPr>
        <p:spPr>
          <a:xfrm>
            <a:off x="1826754" y="5556353"/>
            <a:ext cx="85384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nstantia" charset="0"/>
              </a:rPr>
              <a:t>Optimization on bin size and numbers selected</a:t>
            </a:r>
          </a:p>
        </p:txBody>
      </p:sp>
    </p:spTree>
    <p:extLst>
      <p:ext uri="{BB962C8B-B14F-4D97-AF65-F5344CB8AC3E}">
        <p14:creationId xmlns:p14="http://schemas.microsoft.com/office/powerpoint/2010/main" val="350086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311" y="0"/>
            <a:ext cx="7841379" cy="68580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151054" y="5954752"/>
            <a:ext cx="2096429" cy="7548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clustered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52479" y="4722134"/>
            <a:ext cx="1527717" cy="19016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LD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97464" y="3695069"/>
            <a:ext cx="1538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Missing</a:t>
            </a:r>
          </a:p>
          <a:p>
            <a:pPr algn="ctr"/>
            <a:r>
              <a:rPr lang="en-US" dirty="0"/>
              <a:t>(bin too big)</a:t>
            </a:r>
          </a:p>
        </p:txBody>
      </p:sp>
      <p:cxnSp>
        <p:nvCxnSpPr>
          <p:cNvPr id="16" name="Straight Arrow Connector 15"/>
          <p:cNvCxnSpPr>
            <a:stCxn id="15" idx="0"/>
          </p:cNvCxnSpPr>
          <p:nvPr/>
        </p:nvCxnSpPr>
        <p:spPr>
          <a:xfrm flipV="1">
            <a:off x="5466898" y="3118074"/>
            <a:ext cx="312234" cy="5769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0"/>
          </p:cNvCxnSpPr>
          <p:nvPr/>
        </p:nvCxnSpPr>
        <p:spPr>
          <a:xfrm flipH="1" flipV="1">
            <a:off x="5199268" y="3118074"/>
            <a:ext cx="267630" cy="5769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129455" y="1380121"/>
            <a:ext cx="1665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False</a:t>
            </a:r>
          </a:p>
          <a:p>
            <a:pPr algn="ctr"/>
            <a:r>
              <a:rPr lang="en-US" dirty="0"/>
              <a:t>(bin too small)</a:t>
            </a:r>
          </a:p>
        </p:txBody>
      </p:sp>
      <p:cxnSp>
        <p:nvCxnSpPr>
          <p:cNvPr id="26" name="Straight Arrow Connector 25"/>
          <p:cNvCxnSpPr>
            <a:stCxn id="25" idx="0"/>
          </p:cNvCxnSpPr>
          <p:nvPr/>
        </p:nvCxnSpPr>
        <p:spPr>
          <a:xfrm flipV="1">
            <a:off x="6962080" y="806206"/>
            <a:ext cx="446049" cy="57391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5" idx="0"/>
          </p:cNvCxnSpPr>
          <p:nvPr/>
        </p:nvCxnSpPr>
        <p:spPr>
          <a:xfrm flipH="1" flipV="1">
            <a:off x="6575503" y="873516"/>
            <a:ext cx="386576" cy="5066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7">
            <a:extLst>
              <a:ext uri="{FF2B5EF4-FFF2-40B4-BE49-F238E27FC236}">
                <a16:creationId xmlns:a16="http://schemas.microsoft.com/office/drawing/2014/main" id="{0E11C39F-042E-6C45-B91A-2E8BE4DC7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048653" y="3030047"/>
            <a:ext cx="6864626" cy="76731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Challenges of bin method</a:t>
            </a:r>
          </a:p>
        </p:txBody>
      </p:sp>
    </p:spTree>
    <p:extLst>
      <p:ext uri="{BB962C8B-B14F-4D97-AF65-F5344CB8AC3E}">
        <p14:creationId xmlns:p14="http://schemas.microsoft.com/office/powerpoint/2010/main" val="320470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7399909-0F34-7D43-9703-DE2E03FDFA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136"/>
          <a:stretch/>
        </p:blipFill>
        <p:spPr>
          <a:xfrm>
            <a:off x="5409513" y="5632824"/>
            <a:ext cx="3657047" cy="12251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63835" b="18082"/>
          <a:stretch/>
        </p:blipFill>
        <p:spPr>
          <a:xfrm>
            <a:off x="5392104" y="4446465"/>
            <a:ext cx="3657047" cy="1240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90196"/>
          <a:stretch/>
        </p:blipFill>
        <p:spPr>
          <a:xfrm>
            <a:off x="5392104" y="-16807"/>
            <a:ext cx="3657047" cy="67235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 rot="16200000">
            <a:off x="-3048653" y="3030047"/>
            <a:ext cx="6864626" cy="76731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Model Development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9542" b="79129"/>
          <a:stretch/>
        </p:blipFill>
        <p:spPr>
          <a:xfrm>
            <a:off x="5392104" y="655545"/>
            <a:ext cx="3657047" cy="7769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32636" b="51678"/>
          <a:stretch/>
        </p:blipFill>
        <p:spPr>
          <a:xfrm>
            <a:off x="5384218" y="2269195"/>
            <a:ext cx="3657047" cy="10757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20479" b="67320"/>
          <a:stretch/>
        </p:blipFill>
        <p:spPr>
          <a:xfrm>
            <a:off x="5392104" y="1432488"/>
            <a:ext cx="3657047" cy="83670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444057" y="747290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Adjustment on marker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9041264" y="932946"/>
            <a:ext cx="402792" cy="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444057" y="2299069"/>
            <a:ext cx="2408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Adjustment on covariates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9041264" y="2484725"/>
            <a:ext cx="40279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02810" y="167572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</a:t>
            </a:r>
            <a:r>
              <a:rPr lang="en-US" sz="1600" baseline="-25000" dirty="0"/>
              <a:t>i</a:t>
            </a:r>
            <a:r>
              <a:rPr lang="en-US" sz="1600" dirty="0"/>
              <a:t>: Testing marker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02810" y="916567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Q: Population structure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02810" y="1666615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K: Kinship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02810" y="2468346"/>
            <a:ext cx="2259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S: Pseudo QTNs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7930" b="36844"/>
          <a:stretch/>
        </p:blipFill>
        <p:spPr>
          <a:xfrm>
            <a:off x="5409514" y="3344960"/>
            <a:ext cx="3657047" cy="10440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3D5B10-8C7E-A148-8531-F09FAAC0F76B}"/>
              </a:ext>
            </a:extLst>
          </p:cNvPr>
          <p:cNvSpPr/>
          <p:nvPr/>
        </p:nvSpPr>
        <p:spPr>
          <a:xfrm>
            <a:off x="5672030" y="5646574"/>
            <a:ext cx="687519" cy="149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E2EA339-030B-C74C-90DF-F141C94DA6AF}"/>
              </a:ext>
            </a:extLst>
          </p:cNvPr>
          <p:cNvSpPr/>
          <p:nvPr/>
        </p:nvSpPr>
        <p:spPr>
          <a:xfrm>
            <a:off x="5528311" y="5593086"/>
            <a:ext cx="668325" cy="25618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BLINK</a:t>
            </a:r>
          </a:p>
        </p:txBody>
      </p:sp>
    </p:spTree>
    <p:extLst>
      <p:ext uri="{BB962C8B-B14F-4D97-AF65-F5344CB8AC3E}">
        <p14:creationId xmlns:p14="http://schemas.microsoft.com/office/powerpoint/2010/main" val="50341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4" grpId="0"/>
      <p:bldP spid="25" grpId="0"/>
      <p:bldP spid="26" grpId="0"/>
      <p:bldP spid="4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e 27">
            <a:extLst>
              <a:ext uri="{FF2B5EF4-FFF2-40B4-BE49-F238E27FC236}">
                <a16:creationId xmlns:a16="http://schemas.microsoft.com/office/drawing/2014/main" id="{59799100-8B0A-3740-9D33-6365A3618848}"/>
              </a:ext>
            </a:extLst>
          </p:cNvPr>
          <p:cNvSpPr/>
          <p:nvPr/>
        </p:nvSpPr>
        <p:spPr>
          <a:xfrm>
            <a:off x="4032174" y="1248151"/>
            <a:ext cx="4572000" cy="4572000"/>
          </a:xfrm>
          <a:prstGeom prst="pie">
            <a:avLst>
              <a:gd name="adj1" fmla="val 20710768"/>
              <a:gd name="adj2" fmla="val 10972835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Pie 28">
            <a:extLst>
              <a:ext uri="{FF2B5EF4-FFF2-40B4-BE49-F238E27FC236}">
                <a16:creationId xmlns:a16="http://schemas.microsoft.com/office/drawing/2014/main" id="{3F256D87-48CD-EA4A-98CD-6CAFEA6DCA2A}"/>
              </a:ext>
            </a:extLst>
          </p:cNvPr>
          <p:cNvSpPr/>
          <p:nvPr/>
        </p:nvSpPr>
        <p:spPr>
          <a:xfrm>
            <a:off x="4003163" y="1085871"/>
            <a:ext cx="4572000" cy="4572000"/>
          </a:xfrm>
          <a:prstGeom prst="pie">
            <a:avLst>
              <a:gd name="adj1" fmla="val 17795510"/>
              <a:gd name="adj2" fmla="val 14401117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Pie 29">
            <a:extLst>
              <a:ext uri="{FF2B5EF4-FFF2-40B4-BE49-F238E27FC236}">
                <a16:creationId xmlns:a16="http://schemas.microsoft.com/office/drawing/2014/main" id="{3127F4C6-C596-8D44-87A2-D5292FE0DBFD}"/>
              </a:ext>
            </a:extLst>
          </p:cNvPr>
          <p:cNvSpPr/>
          <p:nvPr/>
        </p:nvSpPr>
        <p:spPr>
          <a:xfrm>
            <a:off x="3992079" y="1074301"/>
            <a:ext cx="4572000" cy="4572000"/>
          </a:xfrm>
          <a:prstGeom prst="pie">
            <a:avLst>
              <a:gd name="adj1" fmla="val 10798918"/>
              <a:gd name="adj2" fmla="val 14398202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Pie 30">
            <a:extLst>
              <a:ext uri="{FF2B5EF4-FFF2-40B4-BE49-F238E27FC236}">
                <a16:creationId xmlns:a16="http://schemas.microsoft.com/office/drawing/2014/main" id="{30DD99EB-9ACC-C14A-A72C-42CA5FBDF3D2}"/>
              </a:ext>
            </a:extLst>
          </p:cNvPr>
          <p:cNvSpPr/>
          <p:nvPr/>
        </p:nvSpPr>
        <p:spPr>
          <a:xfrm>
            <a:off x="4003163" y="1085295"/>
            <a:ext cx="4572000" cy="4572000"/>
          </a:xfrm>
          <a:prstGeom prst="pie">
            <a:avLst>
              <a:gd name="adj1" fmla="val 17806752"/>
              <a:gd name="adj2" fmla="val 21598042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Pie 31">
            <a:extLst>
              <a:ext uri="{FF2B5EF4-FFF2-40B4-BE49-F238E27FC236}">
                <a16:creationId xmlns:a16="http://schemas.microsoft.com/office/drawing/2014/main" id="{609F4C71-6149-604E-93FA-5D51BC3C1C02}"/>
              </a:ext>
            </a:extLst>
          </p:cNvPr>
          <p:cNvSpPr/>
          <p:nvPr/>
        </p:nvSpPr>
        <p:spPr>
          <a:xfrm>
            <a:off x="4006773" y="1085295"/>
            <a:ext cx="4572000" cy="4572000"/>
          </a:xfrm>
          <a:prstGeom prst="pie">
            <a:avLst>
              <a:gd name="adj1" fmla="val 3626423"/>
              <a:gd name="adj2" fmla="val 699458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D9B44BB-63E9-D147-AD50-3CA4DDFA4406}"/>
              </a:ext>
            </a:extLst>
          </p:cNvPr>
          <p:cNvCxnSpPr/>
          <p:nvPr/>
        </p:nvCxnSpPr>
        <p:spPr>
          <a:xfrm flipH="1">
            <a:off x="5265691" y="1324354"/>
            <a:ext cx="2046942" cy="40938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EC94BC-E497-634D-AED6-4BF7C85712FF}"/>
              </a:ext>
            </a:extLst>
          </p:cNvPr>
          <p:cNvCxnSpPr/>
          <p:nvPr/>
        </p:nvCxnSpPr>
        <p:spPr>
          <a:xfrm>
            <a:off x="5146161" y="1385053"/>
            <a:ext cx="2271059" cy="39743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2870B81-EEDF-954F-A3DA-AE63AE623CAA}"/>
              </a:ext>
            </a:extLst>
          </p:cNvPr>
          <p:cNvCxnSpPr>
            <a:stCxn id="29" idx="2"/>
            <a:endCxn id="29" idx="0"/>
          </p:cNvCxnSpPr>
          <p:nvPr/>
        </p:nvCxnSpPr>
        <p:spPr>
          <a:xfrm>
            <a:off x="4003163" y="3371871"/>
            <a:ext cx="457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B4D4712-8073-0840-8CAB-AB758B131234}"/>
              </a:ext>
            </a:extLst>
          </p:cNvPr>
          <p:cNvSpPr txBox="1"/>
          <p:nvPr/>
        </p:nvSpPr>
        <p:spPr>
          <a:xfrm>
            <a:off x="5893221" y="1578353"/>
            <a:ext cx="776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19039E-7C74-AD4C-BE17-714EF5B95038}"/>
              </a:ext>
            </a:extLst>
          </p:cNvPr>
          <p:cNvSpPr txBox="1"/>
          <p:nvPr/>
        </p:nvSpPr>
        <p:spPr>
          <a:xfrm>
            <a:off x="4109084" y="2527837"/>
            <a:ext cx="167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</a:t>
            </a:r>
            <a:r>
              <a:rPr lang="en-US" sz="2400" baseline="-25000" dirty="0"/>
              <a:t>1</a:t>
            </a:r>
            <a:r>
              <a:rPr lang="en-US" sz="2400" dirty="0"/>
              <a:t>+…+m</a:t>
            </a:r>
            <a:r>
              <a:rPr lang="en-US" sz="2400" baseline="-25000" dirty="0"/>
              <a:t>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B2438B-5FEE-7E48-B0D4-E1AFFC62E059}"/>
              </a:ext>
            </a:extLst>
          </p:cNvPr>
          <p:cNvSpPr txBox="1"/>
          <p:nvPr/>
        </p:nvSpPr>
        <p:spPr>
          <a:xfrm>
            <a:off x="6747495" y="2527837"/>
            <a:ext cx="167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</a:t>
            </a:r>
            <a:r>
              <a:rPr lang="en-US" sz="2400" baseline="-25000" dirty="0"/>
              <a:t>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561635-DE7D-CD48-A60D-89F16B410D59}"/>
              </a:ext>
            </a:extLst>
          </p:cNvPr>
          <p:cNvSpPr txBox="1"/>
          <p:nvPr/>
        </p:nvSpPr>
        <p:spPr>
          <a:xfrm>
            <a:off x="6747495" y="3809791"/>
            <a:ext cx="167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Q + m</a:t>
            </a:r>
            <a:r>
              <a:rPr lang="en-US" sz="2400" baseline="-25000" dirty="0"/>
              <a:t>i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6C6422-3D99-D149-A0F8-EBD004AC9DD2}"/>
              </a:ext>
            </a:extLst>
          </p:cNvPr>
          <p:cNvSpPr txBox="1"/>
          <p:nvPr/>
        </p:nvSpPr>
        <p:spPr>
          <a:xfrm>
            <a:off x="4219810" y="3809791"/>
            <a:ext cx="167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K+ m</a:t>
            </a:r>
            <a:r>
              <a:rPr lang="en-US" sz="2400" baseline="-25000" dirty="0"/>
              <a:t>i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A6A652-DBAD-CB46-945E-63E815CDF442}"/>
              </a:ext>
            </a:extLst>
          </p:cNvPr>
          <p:cNvSpPr txBox="1"/>
          <p:nvPr/>
        </p:nvSpPr>
        <p:spPr>
          <a:xfrm>
            <a:off x="5444984" y="4740686"/>
            <a:ext cx="167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M</a:t>
            </a:r>
            <a:r>
              <a:rPr lang="en-US" sz="2400" dirty="0"/>
              <a:t> + m</a:t>
            </a:r>
            <a:r>
              <a:rPr lang="en-US" sz="2400" baseline="-25000" dirty="0"/>
              <a:t>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371FAAA-39AC-984A-A9AA-1B1F4ED12792}"/>
              </a:ext>
            </a:extLst>
          </p:cNvPr>
          <p:cNvSpPr txBox="1"/>
          <p:nvPr/>
        </p:nvSpPr>
        <p:spPr>
          <a:xfrm>
            <a:off x="5477856" y="648814"/>
            <a:ext cx="167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Known M</a:t>
            </a:r>
            <a:endParaRPr lang="en-US" sz="2400" baseline="-25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0C2C69-9B00-DB4F-9069-135BA3197E7D}"/>
              </a:ext>
            </a:extLst>
          </p:cNvPr>
          <p:cNvSpPr txBox="1"/>
          <p:nvPr/>
        </p:nvSpPr>
        <p:spPr>
          <a:xfrm>
            <a:off x="4708266" y="5820151"/>
            <a:ext cx="2865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FarmCPU and BLINK</a:t>
            </a:r>
          </a:p>
        </p:txBody>
      </p:sp>
      <p:sp>
        <p:nvSpPr>
          <p:cNvPr id="44" name="Curved Right Arrow 43">
            <a:extLst>
              <a:ext uri="{FF2B5EF4-FFF2-40B4-BE49-F238E27FC236}">
                <a16:creationId xmlns:a16="http://schemas.microsoft.com/office/drawing/2014/main" id="{162701D7-C8BE-804B-BC31-D85CE280D8E4}"/>
              </a:ext>
            </a:extLst>
          </p:cNvPr>
          <p:cNvSpPr/>
          <p:nvPr/>
        </p:nvSpPr>
        <p:spPr>
          <a:xfrm>
            <a:off x="3194844" y="1063217"/>
            <a:ext cx="1488021" cy="497466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Curved Right Arrow 44">
            <a:extLst>
              <a:ext uri="{FF2B5EF4-FFF2-40B4-BE49-F238E27FC236}">
                <a16:creationId xmlns:a16="http://schemas.microsoft.com/office/drawing/2014/main" id="{C2C5A9D7-2D4A-F24C-A1A4-596855154411}"/>
              </a:ext>
            </a:extLst>
          </p:cNvPr>
          <p:cNvSpPr/>
          <p:nvPr/>
        </p:nvSpPr>
        <p:spPr>
          <a:xfrm flipH="1">
            <a:off x="7813476" y="1063217"/>
            <a:ext cx="1488021" cy="497466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 anchorCtr="0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57A6897F-E0C2-164B-87DD-8DD3133C3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781" y="71626"/>
            <a:ext cx="7520650" cy="68340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GWAS methods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2B90E76-49F3-4D47-868D-F7BC9623BAD6}"/>
              </a:ext>
            </a:extLst>
          </p:cNvPr>
          <p:cNvSpPr txBox="1"/>
          <p:nvPr/>
        </p:nvSpPr>
        <p:spPr>
          <a:xfrm>
            <a:off x="3238005" y="6329600"/>
            <a:ext cx="6864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m: marker, M: Mutations, </a:t>
            </a:r>
            <a:r>
              <a:rPr lang="en-US" sz="2400" i="1" dirty="0"/>
              <a:t>M</a:t>
            </a:r>
            <a:r>
              <a:rPr lang="en-US" sz="2400" dirty="0"/>
              <a:t>: Estimated mutations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DB5503E-1CEE-2C45-BDCA-F5E390F0851D}"/>
              </a:ext>
            </a:extLst>
          </p:cNvPr>
          <p:cNvSpPr txBox="1"/>
          <p:nvPr/>
        </p:nvSpPr>
        <p:spPr>
          <a:xfrm rot="3874016">
            <a:off x="8054105" y="2181609"/>
            <a:ext cx="963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 test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7AA526-1728-4B48-B2DE-18B30D2218AB}"/>
              </a:ext>
            </a:extLst>
          </p:cNvPr>
          <p:cNvSpPr txBox="1"/>
          <p:nvPr/>
        </p:nvSpPr>
        <p:spPr>
          <a:xfrm rot="5400000">
            <a:off x="8686054" y="3171240"/>
            <a:ext cx="1790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Fixed effect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EF4ED49-0619-F54E-92C3-0DD9869AFEFD}"/>
              </a:ext>
            </a:extLst>
          </p:cNvPr>
          <p:cNvSpPr txBox="1"/>
          <p:nvPr/>
        </p:nvSpPr>
        <p:spPr>
          <a:xfrm rot="16200000">
            <a:off x="2086534" y="3222833"/>
            <a:ext cx="1790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Random effect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857829F-8BEE-A049-88A6-000BDBA02C3E}"/>
              </a:ext>
            </a:extLst>
          </p:cNvPr>
          <p:cNvSpPr txBox="1"/>
          <p:nvPr/>
        </p:nvSpPr>
        <p:spPr>
          <a:xfrm rot="6728768">
            <a:off x="7962434" y="4190995"/>
            <a:ext cx="1397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Q method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D1916DD-62D2-D142-8035-66383B7D5D08}"/>
              </a:ext>
            </a:extLst>
          </p:cNvPr>
          <p:cNvSpPr txBox="1"/>
          <p:nvPr/>
        </p:nvSpPr>
        <p:spPr>
          <a:xfrm rot="14238760">
            <a:off x="3341406" y="4462430"/>
            <a:ext cx="1397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K method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9D490DF-CF8F-3C4F-B18B-FD51056E0019}"/>
              </a:ext>
            </a:extLst>
          </p:cNvPr>
          <p:cNvSpPr txBox="1"/>
          <p:nvPr/>
        </p:nvSpPr>
        <p:spPr>
          <a:xfrm rot="17701861">
            <a:off x="3330767" y="2081561"/>
            <a:ext cx="1397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K method</a:t>
            </a:r>
          </a:p>
        </p:txBody>
      </p:sp>
    </p:spTree>
    <p:extLst>
      <p:ext uri="{BB962C8B-B14F-4D97-AF65-F5344CB8AC3E}">
        <p14:creationId xmlns:p14="http://schemas.microsoft.com/office/powerpoint/2010/main" val="287794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3" grpId="0"/>
      <p:bldP spid="44" grpId="0" animBg="1"/>
      <p:bldP spid="45" grpId="0" animBg="1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SUPER algorithm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9210" y="1854371"/>
            <a:ext cx="3679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y = PC + SNP + 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08882" y="3430780"/>
            <a:ext cx="506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y = PC + </a:t>
            </a:r>
            <a:r>
              <a:rPr lang="en-US" sz="3600" u="sng" dirty="0">
                <a:solidFill>
                  <a:srgbClr val="FF0000"/>
                </a:solidFill>
              </a:rPr>
              <a:t>Kinship</a:t>
            </a:r>
            <a:r>
              <a:rPr lang="en-US" sz="3600" dirty="0">
                <a:solidFill>
                  <a:srgbClr val="FF0000"/>
                </a:solidFill>
              </a:rPr>
              <a:t> + SNP + 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1164530" y="3753947"/>
            <a:ext cx="3864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y = PC + Kinship + 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1752" y="3430781"/>
            <a:ext cx="203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QTNs</a:t>
            </a:r>
            <a:endParaRPr lang="en-US" sz="3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018371" y="2552192"/>
            <a:ext cx="11150" cy="81152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endCxn id="8" idx="0"/>
          </p:cNvCxnSpPr>
          <p:nvPr/>
        </p:nvCxnSpPr>
        <p:spPr>
          <a:xfrm flipV="1">
            <a:off x="6838422" y="3753946"/>
            <a:ext cx="1778622" cy="1962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6839494" y="2681038"/>
            <a:ext cx="1752606" cy="779297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542362" y="3773568"/>
            <a:ext cx="1762330" cy="2936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866187" y="2976933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-2LL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3855744" y="3796125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Bins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4F306-9481-144B-A126-A671044CF4AD}"/>
              </a:ext>
            </a:extLst>
          </p:cNvPr>
          <p:cNvSpPr txBox="1"/>
          <p:nvPr/>
        </p:nvSpPr>
        <p:spPr>
          <a:xfrm rot="20135708">
            <a:off x="6700962" y="2609647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Complementary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7706B1-E830-CE47-B570-5E48C95D2BEA}"/>
              </a:ext>
            </a:extLst>
          </p:cNvPr>
          <p:cNvSpPr txBox="1"/>
          <p:nvPr/>
        </p:nvSpPr>
        <p:spPr>
          <a:xfrm rot="16200000">
            <a:off x="1576675" y="3788125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Random model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CCDA46-A773-ED4F-899D-6828B26B0AC1}"/>
              </a:ext>
            </a:extLst>
          </p:cNvPr>
          <p:cNvSpPr txBox="1"/>
          <p:nvPr/>
        </p:nvSpPr>
        <p:spPr>
          <a:xfrm rot="16200000">
            <a:off x="8437811" y="3569279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Random model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2CF561-78CC-334B-A8B9-14A815B92CE8}"/>
              </a:ext>
            </a:extLst>
          </p:cNvPr>
          <p:cNvSpPr txBox="1"/>
          <p:nvPr/>
        </p:nvSpPr>
        <p:spPr>
          <a:xfrm>
            <a:off x="4914326" y="1551519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Fixed model</a:t>
            </a:r>
          </a:p>
        </p:txBody>
      </p:sp>
    </p:spTree>
    <p:extLst>
      <p:ext uri="{BB962C8B-B14F-4D97-AF65-F5344CB8AC3E}">
        <p14:creationId xmlns:p14="http://schemas.microsoft.com/office/powerpoint/2010/main" val="679382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FarmCPU algorithm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9210" y="1854371"/>
            <a:ext cx="3679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y = PC + SNP + 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6408882" y="3430780"/>
            <a:ext cx="506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y = PC +   QTNs  +</a:t>
            </a:r>
            <a:r>
              <a:rPr lang="en-US" sz="2800" dirty="0">
                <a:solidFill>
                  <a:schemeClr val="accent1"/>
                </a:solidFill>
              </a:rPr>
              <a:t>  </a:t>
            </a:r>
            <a:r>
              <a:rPr lang="en-US" sz="3600" dirty="0">
                <a:solidFill>
                  <a:schemeClr val="accent1"/>
                </a:solidFill>
              </a:rPr>
              <a:t>SNP + 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1164530" y="3753947"/>
            <a:ext cx="3864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y = PC + Kinship + 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01752" y="3430781"/>
            <a:ext cx="2033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QTNs</a:t>
            </a:r>
            <a:endParaRPr lang="en-US" sz="3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018371" y="2552192"/>
            <a:ext cx="11150" cy="81152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endCxn id="8" idx="0"/>
          </p:cNvCxnSpPr>
          <p:nvPr/>
        </p:nvCxnSpPr>
        <p:spPr>
          <a:xfrm flipV="1">
            <a:off x="6838422" y="3753946"/>
            <a:ext cx="1778622" cy="1962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542362" y="3773568"/>
            <a:ext cx="1762330" cy="2936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866187" y="2976933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-2LL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3855744" y="3796125"/>
            <a:ext cx="113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Bins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1A69C0-2FBB-9B47-89AC-356072549144}"/>
              </a:ext>
            </a:extLst>
          </p:cNvPr>
          <p:cNvCxnSpPr>
            <a:cxnSpLocks/>
          </p:cNvCxnSpPr>
          <p:nvPr/>
        </p:nvCxnSpPr>
        <p:spPr>
          <a:xfrm flipV="1">
            <a:off x="6839494" y="2681038"/>
            <a:ext cx="1752606" cy="779297"/>
          </a:xfrm>
          <a:prstGeom prst="straightConnector1">
            <a:avLst/>
          </a:prstGeom>
          <a:ln w="635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E2D9B0E-95B5-2C47-8CD2-86311174C8D3}"/>
              </a:ext>
            </a:extLst>
          </p:cNvPr>
          <p:cNvSpPr txBox="1"/>
          <p:nvPr/>
        </p:nvSpPr>
        <p:spPr>
          <a:xfrm rot="16200000">
            <a:off x="1576675" y="3788125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Random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83860B-E19A-1647-A8D7-77BBD7AA9D6A}"/>
              </a:ext>
            </a:extLst>
          </p:cNvPr>
          <p:cNvSpPr txBox="1"/>
          <p:nvPr/>
        </p:nvSpPr>
        <p:spPr>
          <a:xfrm rot="16200000">
            <a:off x="8437811" y="3569279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Fixed model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429D7-29FC-B14E-8596-B8DE97D3866C}"/>
              </a:ext>
            </a:extLst>
          </p:cNvPr>
          <p:cNvSpPr txBox="1"/>
          <p:nvPr/>
        </p:nvSpPr>
        <p:spPr>
          <a:xfrm>
            <a:off x="4914326" y="1551519"/>
            <a:ext cx="2029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Fixed model</a:t>
            </a:r>
          </a:p>
        </p:txBody>
      </p:sp>
    </p:spTree>
    <p:extLst>
      <p:ext uri="{BB962C8B-B14F-4D97-AF65-F5344CB8AC3E}">
        <p14:creationId xmlns:p14="http://schemas.microsoft.com/office/powerpoint/2010/main" val="3272428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1058</TotalTime>
  <Words>1109</Words>
  <Application>Microsoft Macintosh PowerPoint</Application>
  <PresentationFormat>Widescreen</PresentationFormat>
  <Paragraphs>240</Paragraphs>
  <Slides>34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Constantia</vt:lpstr>
      <vt:lpstr>Symbol</vt:lpstr>
      <vt:lpstr>Verdana</vt:lpstr>
      <vt:lpstr>Office Theme</vt:lpstr>
      <vt:lpstr>Statistical Genomics</vt:lpstr>
      <vt:lpstr>Outline</vt:lpstr>
      <vt:lpstr>PowerPoint Presentation</vt:lpstr>
      <vt:lpstr>Bin approach</vt:lpstr>
      <vt:lpstr>Challenges of bin method</vt:lpstr>
      <vt:lpstr>Model Development</vt:lpstr>
      <vt:lpstr>GWAS methods</vt:lpstr>
      <vt:lpstr>SUPER algorithm</vt:lpstr>
      <vt:lpstr>FarmCPU algorithm</vt:lpstr>
      <vt:lpstr>BLINK algorithm</vt:lpstr>
      <vt:lpstr>Remove SNPs in LD</vt:lpstr>
      <vt:lpstr>Bayesian information criterion</vt:lpstr>
      <vt:lpstr>Bayesian information criterion</vt:lpstr>
      <vt:lpstr>Simulation study with human data</vt:lpstr>
      <vt:lpstr>Same trend across species</vt:lpstr>
      <vt:lpstr>Area under curve</vt:lpstr>
      <vt:lpstr>PowerPoint Presentation</vt:lpstr>
      <vt:lpstr>BLINK solves problems of millions of markers and individuals </vt:lpstr>
      <vt:lpstr>Application in Maize</vt:lpstr>
      <vt:lpstr>Enrichment</vt:lpstr>
      <vt:lpstr>PowerPoint Presentation</vt:lpstr>
      <vt:lpstr>Simulation with GAPIT</vt:lpstr>
      <vt:lpstr>PowerPoint Presentation</vt:lpstr>
      <vt:lpstr>PowerPoint Presentation</vt:lpstr>
      <vt:lpstr>PowerPoint Presentation</vt:lpstr>
      <vt:lpstr>Format of phenotype data</vt:lpstr>
      <vt:lpstr>Numeric format</vt:lpstr>
      <vt:lpstr>Accept five formats of genotype data</vt:lpstr>
      <vt:lpstr>Transform of genotype data by BLINK</vt:lpstr>
      <vt:lpstr>Run BLINK from command line</vt:lpstr>
      <vt:lpstr>Output </vt:lpstr>
      <vt:lpstr>Simulation with GAPIT</vt:lpstr>
      <vt:lpstr>PowerPoint Presentation</vt:lpstr>
      <vt:lpstr>Outline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Zhang, Zhiwu</dc:creator>
  <cp:lastModifiedBy>Zhang, Zhiwu</cp:lastModifiedBy>
  <cp:revision>158</cp:revision>
  <dcterms:created xsi:type="dcterms:W3CDTF">2020-01-18T23:14:17Z</dcterms:created>
  <dcterms:modified xsi:type="dcterms:W3CDTF">2023-04-08T05:59:49Z</dcterms:modified>
</cp:coreProperties>
</file>