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2"/>
  </p:notesMasterIdLst>
  <p:sldIdLst>
    <p:sldId id="307" r:id="rId2"/>
    <p:sldId id="498" r:id="rId3"/>
    <p:sldId id="395" r:id="rId4"/>
    <p:sldId id="365" r:id="rId5"/>
    <p:sldId id="494" r:id="rId6"/>
    <p:sldId id="504" r:id="rId7"/>
    <p:sldId id="487" r:id="rId8"/>
    <p:sldId id="502" r:id="rId9"/>
    <p:sldId id="488" r:id="rId10"/>
    <p:sldId id="490" r:id="rId11"/>
    <p:sldId id="491" r:id="rId12"/>
    <p:sldId id="489" r:id="rId13"/>
    <p:sldId id="492" r:id="rId14"/>
    <p:sldId id="404" r:id="rId15"/>
    <p:sldId id="423" r:id="rId16"/>
    <p:sldId id="368" r:id="rId17"/>
    <p:sldId id="384" r:id="rId18"/>
    <p:sldId id="410" r:id="rId19"/>
    <p:sldId id="356" r:id="rId20"/>
    <p:sldId id="386" r:id="rId21"/>
    <p:sldId id="413" r:id="rId22"/>
    <p:sldId id="493" r:id="rId23"/>
    <p:sldId id="416" r:id="rId24"/>
    <p:sldId id="497" r:id="rId25"/>
    <p:sldId id="505" r:id="rId26"/>
    <p:sldId id="495" r:id="rId27"/>
    <p:sldId id="496" r:id="rId28"/>
    <p:sldId id="500" r:id="rId29"/>
    <p:sldId id="501" r:id="rId30"/>
    <p:sldId id="49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034"/>
    <p:restoredTop sz="81536"/>
  </p:normalViewPr>
  <p:slideViewPr>
    <p:cSldViewPr snapToGrid="0" snapToObjects="1">
      <p:cViewPr varScale="1">
        <p:scale>
          <a:sx n="110" d="100"/>
          <a:sy n="110" d="100"/>
        </p:scale>
        <p:origin x="14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4/15/23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4/15/23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4/15/23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tiff"/><Relationship Id="rId4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tiff"/><Relationship Id="rId4" Type="http://schemas.openxmlformats.org/officeDocument/2006/relationships/image" Target="../media/image29.tif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aipl.arsusda.gov/curtvt/remluser.html" TargetMode="External"/><Relationship Id="rId13" Type="http://schemas.openxmlformats.org/officeDocument/2006/relationships/image" Target="../media/image33.tiff"/><Relationship Id="rId3" Type="http://schemas.openxmlformats.org/officeDocument/2006/relationships/hyperlink" Target="mailto:lkriese@ag.auburn.edu" TargetMode="External"/><Relationship Id="rId7" Type="http://schemas.openxmlformats.org/officeDocument/2006/relationships/hyperlink" Target="http://aipl.arsusda.gov/curtvt/sample.html" TargetMode="External"/><Relationship Id="rId12" Type="http://schemas.openxmlformats.org/officeDocument/2006/relationships/image" Target="../media/image32.tiff"/><Relationship Id="rId2" Type="http://schemas.openxmlformats.org/officeDocument/2006/relationships/hyperlink" Target="mailto:lvanvleck@unlnotes.unl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ipl.arsusda.gov/curtvt/remlman.html" TargetMode="External"/><Relationship Id="rId11" Type="http://schemas.openxmlformats.org/officeDocument/2006/relationships/hyperlink" Target="ftp://aipl.arsusda.gov/pub/outgoing/mtdfreml/msf51fix.exe" TargetMode="External"/><Relationship Id="rId5" Type="http://schemas.openxmlformats.org/officeDocument/2006/relationships/hyperlink" Target="http://aipl.arsusda.gov/curtvt/programs.html" TargetMode="External"/><Relationship Id="rId10" Type="http://schemas.openxmlformats.org/officeDocument/2006/relationships/hyperlink" Target="ftp://aipl.arsusda.gov/pub/outgoing/mtdfreml/fpsfix95.exe" TargetMode="External"/><Relationship Id="rId4" Type="http://schemas.openxmlformats.org/officeDocument/2006/relationships/hyperlink" Target="mailto:curtvt@aipl.arsusda.gov" TargetMode="External"/><Relationship Id="rId9" Type="http://schemas.openxmlformats.org/officeDocument/2006/relationships/hyperlink" Target="ftp://aipl.arsusda.gov/pub/outgoing/mtdfreml/userinfo.txt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tiff"/><Relationship Id="rId3" Type="http://schemas.openxmlformats.org/officeDocument/2006/relationships/image" Target="../media/image31.jpg"/><Relationship Id="rId7" Type="http://schemas.openxmlformats.org/officeDocument/2006/relationships/image" Target="../media/image42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tiff"/><Relationship Id="rId5" Type="http://schemas.openxmlformats.org/officeDocument/2006/relationships/image" Target="../media/image41.tiff"/><Relationship Id="rId10" Type="http://schemas.openxmlformats.org/officeDocument/2006/relationships/image" Target="../media/image28.tiff"/><Relationship Id="rId4" Type="http://schemas.openxmlformats.org/officeDocument/2006/relationships/image" Target="../media/image36.tiff"/><Relationship Id="rId9" Type="http://schemas.openxmlformats.org/officeDocument/2006/relationships/image" Target="../media/image44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457002" y="3044856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MAS and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</a:rPr>
              <a:t>gBLUP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521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MAS works the best for Mendelian traits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3AEFC1-7D68-5949-AE24-5D631A6B1232}"/>
              </a:ext>
            </a:extLst>
          </p:cNvPr>
          <p:cNvSpPr txBox="1"/>
          <p:nvPr/>
        </p:nvSpPr>
        <p:spPr>
          <a:xfrm>
            <a:off x="9683495" y="1907972"/>
            <a:ext cx="111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 QTNs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2ECA2E-FE81-999C-CC27-9DA65E923B5D}"/>
              </a:ext>
            </a:extLst>
          </p:cNvPr>
          <p:cNvSpPr txBox="1"/>
          <p:nvPr/>
        </p:nvSpPr>
        <p:spPr>
          <a:xfrm>
            <a:off x="9683494" y="3687945"/>
            <a:ext cx="111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QTNs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B316D8-0797-6339-0DE7-9373B6D3DF74}"/>
              </a:ext>
            </a:extLst>
          </p:cNvPr>
          <p:cNvSpPr txBox="1"/>
          <p:nvPr/>
        </p:nvSpPr>
        <p:spPr>
          <a:xfrm>
            <a:off x="9683494" y="5321316"/>
            <a:ext cx="111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QTNs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E29017-8134-77DB-6049-30F8154E22A0}"/>
              </a:ext>
            </a:extLst>
          </p:cNvPr>
          <p:cNvSpPr txBox="1"/>
          <p:nvPr/>
        </p:nvSpPr>
        <p:spPr>
          <a:xfrm rot="16200000">
            <a:off x="112584" y="3726026"/>
            <a:ext cx="3359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Heritability=70%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34FA82-1FE0-A87C-DC31-519AD7C0B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789" y="4689986"/>
            <a:ext cx="5724939" cy="1828800"/>
          </a:xfrm>
          <a:prstGeom prst="rect">
            <a:avLst/>
          </a:prstGeom>
        </p:spPr>
      </p:pic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38E00CB8-4715-CD3D-D34F-7B6683425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719" y="4933054"/>
            <a:ext cx="1745198" cy="1828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034528-89BD-AC7F-33F5-77B6EC558F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881" y="1032386"/>
            <a:ext cx="5724939" cy="1828800"/>
          </a:xfrm>
          <a:prstGeom prst="rect">
            <a:avLst/>
          </a:prstGeom>
        </p:spPr>
      </p:pic>
      <p:pic>
        <p:nvPicPr>
          <p:cNvPr id="22" name="Picture 21" descr="Chart, scatter chart&#10;&#10;Description automatically generated">
            <a:extLst>
              <a:ext uri="{FF2B5EF4-FFF2-40B4-BE49-F238E27FC236}">
                <a16:creationId xmlns:a16="http://schemas.microsoft.com/office/drawing/2014/main" id="{C6E09E98-3BD4-9C32-14EA-45117B8BFA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64"/>
          <a:stretch/>
        </p:blipFill>
        <p:spPr>
          <a:xfrm>
            <a:off x="7927142" y="1275454"/>
            <a:ext cx="1706806" cy="1828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1E84C05-5502-9FFF-BAC6-91C9D59F4A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5304" y="2861186"/>
            <a:ext cx="5724939" cy="1828800"/>
          </a:xfrm>
          <a:prstGeom prst="rect">
            <a:avLst/>
          </a:prstGeom>
        </p:spPr>
      </p:pic>
      <p:pic>
        <p:nvPicPr>
          <p:cNvPr id="26" name="Picture 25" descr="Chart, scatter chart&#10;&#10;Description automatically generated">
            <a:extLst>
              <a:ext uri="{FF2B5EF4-FFF2-40B4-BE49-F238E27FC236}">
                <a16:creationId xmlns:a16="http://schemas.microsoft.com/office/drawing/2014/main" id="{44AD439A-ECD7-4BEF-530C-AF6C7927D4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3096" y="3104254"/>
            <a:ext cx="176444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93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608211"/>
            <a:ext cx="12192000" cy="9352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MAS do not work when GWAS does not have power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0BC82A-3B40-4574-CA88-1FDA14846808}"/>
              </a:ext>
            </a:extLst>
          </p:cNvPr>
          <p:cNvSpPr txBox="1"/>
          <p:nvPr/>
        </p:nvSpPr>
        <p:spPr>
          <a:xfrm>
            <a:off x="4911427" y="4945245"/>
            <a:ext cx="2369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Number of QTNs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A6A804-E9BA-9A4E-8041-D1BAC1A88699}"/>
              </a:ext>
            </a:extLst>
          </p:cNvPr>
          <p:cNvSpPr txBox="1"/>
          <p:nvPr/>
        </p:nvSpPr>
        <p:spPr>
          <a:xfrm rot="16200000">
            <a:off x="2440762" y="3244333"/>
            <a:ext cx="2369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Accuracy (R2)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D51B7D-D891-83A2-16E9-0C3B6CA41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1" y="2202045"/>
            <a:ext cx="4572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66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521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The lower heritability, the lower accuracy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788F57-BB7F-8D25-FF6C-729E5AB7E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367" y="1032386"/>
            <a:ext cx="5724939" cy="1828800"/>
          </a:xfrm>
          <a:prstGeom prst="rect">
            <a:avLst/>
          </a:prstGeom>
        </p:spPr>
      </p:pic>
      <p:pic>
        <p:nvPicPr>
          <p:cNvPr id="10" name="Picture 9" descr="Chart, scatter chart&#10;&#10;Description automatically generated">
            <a:extLst>
              <a:ext uri="{FF2B5EF4-FFF2-40B4-BE49-F238E27FC236}">
                <a16:creationId xmlns:a16="http://schemas.microsoft.com/office/drawing/2014/main" id="{29158677-4305-7FF7-7846-1DC58CB83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297" y="1275454"/>
            <a:ext cx="1745198" cy="1828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3AEFC1-7D68-5949-AE24-5D631A6B1232}"/>
              </a:ext>
            </a:extLst>
          </p:cNvPr>
          <p:cNvSpPr txBox="1"/>
          <p:nvPr/>
        </p:nvSpPr>
        <p:spPr>
          <a:xfrm>
            <a:off x="9683495" y="1907972"/>
            <a:ext cx="111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H2=70%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2ECA2E-FE81-999C-CC27-9DA65E923B5D}"/>
              </a:ext>
            </a:extLst>
          </p:cNvPr>
          <p:cNvSpPr txBox="1"/>
          <p:nvPr/>
        </p:nvSpPr>
        <p:spPr>
          <a:xfrm>
            <a:off x="9683494" y="3646711"/>
            <a:ext cx="111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H2=50%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B316D8-0797-6339-0DE7-9373B6D3DF74}"/>
              </a:ext>
            </a:extLst>
          </p:cNvPr>
          <p:cNvSpPr txBox="1"/>
          <p:nvPr/>
        </p:nvSpPr>
        <p:spPr>
          <a:xfrm>
            <a:off x="9683494" y="5539573"/>
            <a:ext cx="111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H2=30%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E29017-8134-77DB-6049-30F8154E22A0}"/>
              </a:ext>
            </a:extLst>
          </p:cNvPr>
          <p:cNvSpPr txBox="1"/>
          <p:nvPr/>
        </p:nvSpPr>
        <p:spPr>
          <a:xfrm rot="16200000">
            <a:off x="112584" y="3726026"/>
            <a:ext cx="3359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20 QTNs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EBF07-884D-3914-DC93-6FB1D1974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228" y="2861186"/>
            <a:ext cx="5724939" cy="1828800"/>
          </a:xfrm>
          <a:prstGeom prst="rect">
            <a:avLst/>
          </a:prstGeom>
        </p:spPr>
      </p:pic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BE917B3F-8A2A-1A3A-10A1-5F4DE687F4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8297" y="3108851"/>
            <a:ext cx="1764443" cy="1828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C25B046-80BE-7B6A-76DD-686235D6B0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4367" y="4689986"/>
            <a:ext cx="5724939" cy="1828800"/>
          </a:xfrm>
          <a:prstGeom prst="rect">
            <a:avLst/>
          </a:prstGeom>
        </p:spPr>
      </p:pic>
      <p:pic>
        <p:nvPicPr>
          <p:cNvPr id="20" name="Picture 19" descr="Chart, scatter chart&#10;&#10;Description automatically generated">
            <a:extLst>
              <a:ext uri="{FF2B5EF4-FFF2-40B4-BE49-F238E27FC236}">
                <a16:creationId xmlns:a16="http://schemas.microsoft.com/office/drawing/2014/main" id="{DF422114-4A82-86C7-31AF-1D4CFEAD64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8297" y="5029200"/>
            <a:ext cx="179643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06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MLM for GWAS</a:t>
            </a:r>
          </a:p>
        </p:txBody>
      </p:sp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4800600" y="1428751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Phenotype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4343400" y="2571751"/>
            <a:ext cx="190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</a:rPr>
              <a:t>Population </a:t>
            </a:r>
          </a:p>
          <a:p>
            <a:pPr algn="ctr" eaLnBrk="1" hangingPunct="1"/>
            <a:r>
              <a:rPr lang="en-US">
                <a:solidFill>
                  <a:srgbClr val="FF0000"/>
                </a:solidFill>
              </a:rPr>
              <a:t>structure</a:t>
            </a:r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7162800" y="2571751"/>
            <a:ext cx="198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70C0"/>
                </a:solidFill>
              </a:rPr>
              <a:t>Unequal </a:t>
            </a:r>
          </a:p>
          <a:p>
            <a:pPr algn="ctr" eaLnBrk="1" hangingPunct="1"/>
            <a:r>
              <a:rPr lang="en-US" dirty="0">
                <a:solidFill>
                  <a:srgbClr val="0070C0"/>
                </a:solidFill>
              </a:rPr>
              <a:t>relatedness</a:t>
            </a:r>
          </a:p>
        </p:txBody>
      </p:sp>
      <p:cxnSp>
        <p:nvCxnSpPr>
          <p:cNvPr id="30725" name="Straight Arrow Connector 8"/>
          <p:cNvCxnSpPr>
            <a:cxnSpLocks noChangeShapeType="1"/>
          </p:cNvCxnSpPr>
          <p:nvPr/>
        </p:nvCxnSpPr>
        <p:spPr bwMode="auto">
          <a:xfrm rot="10800000" flipV="1">
            <a:off x="5334000" y="1962150"/>
            <a:ext cx="1143000" cy="533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726" name="Straight Arrow Connector 9"/>
          <p:cNvCxnSpPr>
            <a:cxnSpLocks noChangeShapeType="1"/>
            <a:endCxn id="30724" idx="0"/>
          </p:cNvCxnSpPr>
          <p:nvPr/>
        </p:nvCxnSpPr>
        <p:spPr bwMode="auto">
          <a:xfrm>
            <a:off x="7239000" y="1962150"/>
            <a:ext cx="914400" cy="60960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30727" name="TextBox 12"/>
          <p:cNvSpPr txBox="1">
            <a:spLocks noChangeArrowheads="1"/>
          </p:cNvSpPr>
          <p:nvPr/>
        </p:nvSpPr>
        <p:spPr bwMode="auto">
          <a:xfrm>
            <a:off x="1676400" y="4248151"/>
            <a:ext cx="883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/>
              <a:t>Y = SNP + </a:t>
            </a:r>
            <a:r>
              <a:rPr lang="en-US" sz="3600" dirty="0">
                <a:solidFill>
                  <a:srgbClr val="FF0000"/>
                </a:solidFill>
              </a:rPr>
              <a:t>Q (or PCs)</a:t>
            </a:r>
            <a:r>
              <a:rPr lang="en-US" sz="3600" dirty="0"/>
              <a:t> + </a:t>
            </a:r>
            <a:r>
              <a:rPr lang="en-US" sz="3600" dirty="0">
                <a:solidFill>
                  <a:srgbClr val="0070C0"/>
                </a:solidFill>
              </a:rPr>
              <a:t>Kinship</a:t>
            </a:r>
            <a:r>
              <a:rPr lang="en-US" sz="3600" dirty="0"/>
              <a:t> + e</a:t>
            </a:r>
          </a:p>
        </p:txBody>
      </p:sp>
      <p:sp>
        <p:nvSpPr>
          <p:cNvPr id="30728" name="TextBox 13"/>
          <p:cNvSpPr txBox="1">
            <a:spLocks noChangeArrowheads="1"/>
          </p:cNvSpPr>
          <p:nvPr/>
        </p:nvSpPr>
        <p:spPr bwMode="auto">
          <a:xfrm>
            <a:off x="4267200" y="4800601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(fixed effect)</a:t>
            </a:r>
          </a:p>
        </p:txBody>
      </p:sp>
      <p:sp>
        <p:nvSpPr>
          <p:cNvPr id="30729" name="TextBox 14"/>
          <p:cNvSpPr txBox="1">
            <a:spLocks noChangeArrowheads="1"/>
          </p:cNvSpPr>
          <p:nvPr/>
        </p:nvSpPr>
        <p:spPr bwMode="auto">
          <a:xfrm>
            <a:off x="7162800" y="4800601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(random effect)</a:t>
            </a:r>
          </a:p>
        </p:txBody>
      </p:sp>
      <p:sp>
        <p:nvSpPr>
          <p:cNvPr id="30730" name="TextBox 15"/>
          <p:cNvSpPr txBox="1">
            <a:spLocks noChangeArrowheads="1"/>
          </p:cNvSpPr>
          <p:nvPr/>
        </p:nvSpPr>
        <p:spPr bwMode="auto">
          <a:xfrm>
            <a:off x="1828800" y="5257801"/>
            <a:ext cx="487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General Linear Model (GLM)</a:t>
            </a:r>
          </a:p>
        </p:txBody>
      </p:sp>
      <p:cxnSp>
        <p:nvCxnSpPr>
          <p:cNvPr id="30731" name="Straight Arrow Connector 16"/>
          <p:cNvCxnSpPr>
            <a:cxnSpLocks noChangeShapeType="1"/>
          </p:cNvCxnSpPr>
          <p:nvPr/>
        </p:nvCxnSpPr>
        <p:spPr bwMode="auto">
          <a:xfrm rot="10800000">
            <a:off x="1828800" y="5257800"/>
            <a:ext cx="50292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32" name="Straight Arrow Connector 19"/>
          <p:cNvCxnSpPr>
            <a:cxnSpLocks noChangeShapeType="1"/>
          </p:cNvCxnSpPr>
          <p:nvPr/>
        </p:nvCxnSpPr>
        <p:spPr bwMode="auto">
          <a:xfrm rot="5400000">
            <a:off x="4838701" y="3905251"/>
            <a:ext cx="838200" cy="31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733" name="Straight Arrow Connector 21"/>
          <p:cNvCxnSpPr>
            <a:cxnSpLocks noChangeShapeType="1"/>
          </p:cNvCxnSpPr>
          <p:nvPr/>
        </p:nvCxnSpPr>
        <p:spPr bwMode="auto">
          <a:xfrm rot="5400000">
            <a:off x="7735094" y="3904456"/>
            <a:ext cx="8382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4" name="Straight Arrow Connector 24"/>
          <p:cNvCxnSpPr>
            <a:cxnSpLocks noChangeShapeType="1"/>
          </p:cNvCxnSpPr>
          <p:nvPr/>
        </p:nvCxnSpPr>
        <p:spPr bwMode="auto">
          <a:xfrm rot="5400000">
            <a:off x="8686800" y="2952750"/>
            <a:ext cx="2592388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5" name="Straight Arrow Connector 27"/>
          <p:cNvCxnSpPr>
            <a:cxnSpLocks noChangeShapeType="1"/>
          </p:cNvCxnSpPr>
          <p:nvPr/>
        </p:nvCxnSpPr>
        <p:spPr bwMode="auto">
          <a:xfrm rot="10800000">
            <a:off x="8305800" y="1657350"/>
            <a:ext cx="16764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30736" name="Straight Arrow Connector 25"/>
          <p:cNvCxnSpPr>
            <a:cxnSpLocks noChangeShapeType="1"/>
          </p:cNvCxnSpPr>
          <p:nvPr/>
        </p:nvCxnSpPr>
        <p:spPr bwMode="auto">
          <a:xfrm rot="5400000">
            <a:off x="2057400" y="2952750"/>
            <a:ext cx="2592388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7" name="Straight Arrow Connector 26"/>
          <p:cNvCxnSpPr>
            <a:cxnSpLocks noChangeShapeType="1"/>
          </p:cNvCxnSpPr>
          <p:nvPr/>
        </p:nvCxnSpPr>
        <p:spPr bwMode="auto">
          <a:xfrm rot="10800000">
            <a:off x="3352800" y="1657350"/>
            <a:ext cx="15240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sp>
        <p:nvSpPr>
          <p:cNvPr id="30738" name="TextBox 31"/>
          <p:cNvSpPr txBox="1">
            <a:spLocks noChangeArrowheads="1"/>
          </p:cNvSpPr>
          <p:nvPr/>
        </p:nvSpPr>
        <p:spPr bwMode="auto">
          <a:xfrm>
            <a:off x="3886200" y="5878513"/>
            <a:ext cx="495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70C0"/>
                </a:solidFill>
              </a:rPr>
              <a:t>Mixed Linear Model (MLM)</a:t>
            </a:r>
          </a:p>
        </p:txBody>
      </p:sp>
      <p:cxnSp>
        <p:nvCxnSpPr>
          <p:cNvPr id="30739" name="Straight Arrow Connector 32"/>
          <p:cNvCxnSpPr>
            <a:cxnSpLocks noChangeShapeType="1"/>
          </p:cNvCxnSpPr>
          <p:nvPr/>
        </p:nvCxnSpPr>
        <p:spPr bwMode="auto">
          <a:xfrm rot="10800000">
            <a:off x="1828800" y="5878514"/>
            <a:ext cx="7315200" cy="158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sp>
        <p:nvSpPr>
          <p:cNvPr id="30740" name="TextBox 34"/>
          <p:cNvSpPr txBox="1">
            <a:spLocks noChangeArrowheads="1"/>
          </p:cNvSpPr>
          <p:nvPr/>
        </p:nvSpPr>
        <p:spPr bwMode="auto">
          <a:xfrm>
            <a:off x="1828800" y="4800601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(fixed effect)</a:t>
            </a:r>
          </a:p>
        </p:txBody>
      </p:sp>
      <p:sp>
        <p:nvSpPr>
          <p:cNvPr id="30741" name="TextBox 22"/>
          <p:cNvSpPr txBox="1">
            <a:spLocks noChangeArrowheads="1"/>
          </p:cNvSpPr>
          <p:nvPr/>
        </p:nvSpPr>
        <p:spPr bwMode="auto">
          <a:xfrm>
            <a:off x="3505200" y="6324601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(Yu et al. 2005, Nature Genetics)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58176E-959B-1878-C4F4-7A92043439A8}"/>
              </a:ext>
            </a:extLst>
          </p:cNvPr>
          <p:cNvSpPr txBox="1"/>
          <p:nvPr/>
        </p:nvSpPr>
        <p:spPr>
          <a:xfrm>
            <a:off x="138183" y="2663716"/>
            <a:ext cx="13680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MAS</a:t>
            </a:r>
          </a:p>
        </p:txBody>
      </p:sp>
      <p:cxnSp>
        <p:nvCxnSpPr>
          <p:cNvPr id="4" name="Straight Arrow Connector 25">
            <a:extLst>
              <a:ext uri="{FF2B5EF4-FFF2-40B4-BE49-F238E27FC236}">
                <a16:creationId xmlns:a16="http://schemas.microsoft.com/office/drawing/2014/main" id="{63F8E1F6-16C7-DF62-F346-6E9DB76A5D90}"/>
              </a:ext>
            </a:extLst>
          </p:cNvPr>
          <p:cNvCxnSpPr>
            <a:cxnSpLocks noChangeShapeType="1"/>
            <a:endCxn id="3" idx="3"/>
          </p:cNvCxnSpPr>
          <p:nvPr/>
        </p:nvCxnSpPr>
        <p:spPr bwMode="auto">
          <a:xfrm flipH="1">
            <a:off x="1506267" y="2986882"/>
            <a:ext cx="1616004" cy="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7" name="Straight Arrow Connector 26">
            <a:extLst>
              <a:ext uri="{FF2B5EF4-FFF2-40B4-BE49-F238E27FC236}">
                <a16:creationId xmlns:a16="http://schemas.microsoft.com/office/drawing/2014/main" id="{CB67E057-8BF2-0807-930D-8DDA64EB8D1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22271" y="2986881"/>
            <a:ext cx="0" cy="123983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6436E93-45DF-B98F-65D9-C36D870F8C3D}"/>
              </a:ext>
            </a:extLst>
          </p:cNvPr>
          <p:cNvSpPr txBox="1"/>
          <p:nvPr/>
        </p:nvSpPr>
        <p:spPr>
          <a:xfrm>
            <a:off x="9220200" y="5203544"/>
            <a:ext cx="29914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Breeding value (</a:t>
            </a:r>
            <a:r>
              <a:rPr lang="en-US" sz="3600" dirty="0" err="1"/>
              <a:t>gBLUP</a:t>
            </a:r>
            <a:r>
              <a:rPr lang="en-US" sz="3600" dirty="0"/>
              <a:t>)</a:t>
            </a:r>
          </a:p>
        </p:txBody>
      </p:sp>
      <p:cxnSp>
        <p:nvCxnSpPr>
          <p:cNvPr id="11" name="Straight Arrow Connector 25">
            <a:extLst>
              <a:ext uri="{FF2B5EF4-FFF2-40B4-BE49-F238E27FC236}">
                <a16:creationId xmlns:a16="http://schemas.microsoft.com/office/drawing/2014/main" id="{4704C5C9-D0E9-3551-7661-A73F0203C00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458200" y="5580524"/>
            <a:ext cx="840582" cy="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14" name="Straight Arrow Connector 26">
            <a:extLst>
              <a:ext uri="{FF2B5EF4-FFF2-40B4-BE49-F238E27FC236}">
                <a16:creationId xmlns:a16="http://schemas.microsoft.com/office/drawing/2014/main" id="{C9495336-42C9-2E11-6670-ECB86009401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458200" y="5241925"/>
            <a:ext cx="0" cy="338599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246222239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981200" y="22944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Mixed Model Equation</a:t>
            </a:r>
          </a:p>
        </p:txBody>
      </p:sp>
      <p:sp>
        <p:nvSpPr>
          <p:cNvPr id="37893" name="TextBox 12"/>
          <p:cNvSpPr txBox="1">
            <a:spLocks noChangeArrowheads="1"/>
          </p:cNvSpPr>
          <p:nvPr/>
        </p:nvSpPr>
        <p:spPr bwMode="auto">
          <a:xfrm>
            <a:off x="3205140" y="1928792"/>
            <a:ext cx="67987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/>
              <a:t>y = </a:t>
            </a:r>
            <a:r>
              <a:rPr lang="en-US" sz="3600" dirty="0" err="1"/>
              <a:t>Xb</a:t>
            </a:r>
            <a:r>
              <a:rPr lang="en-US" sz="3600" dirty="0"/>
              <a:t> + </a:t>
            </a:r>
            <a:r>
              <a:rPr lang="en-US" sz="3600" dirty="0" err="1"/>
              <a:t>Zu</a:t>
            </a:r>
            <a:r>
              <a:rPr lang="en-US" sz="3600" dirty="0"/>
              <a:t> + 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05141" y="2654958"/>
                <a:ext cx="5081451" cy="1117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uk-UA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charset="0"/>
                                </a:rPr>
                                <m:t>𝑋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charset="0"/>
                                </a:rPr>
                                <m:t>𝑍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charset="0"/>
                                </a:rPr>
                                <m:t>𝑋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charset="0"/>
                                </a:rPr>
                                <m:t>𝑍</m:t>
                              </m:r>
                              <m:r>
                                <a:rPr lang="en-US" sz="2800" i="1">
                                  <a:latin typeface="Cambria Math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bg-BG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𝑒</m:t>
                                          </m:r>
                                        </m:sub>
                                        <m:sup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i="1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𝑎</m:t>
                                          </m:r>
                                        </m:sub>
                                        <m:sup>
                                          <m:r>
                                            <a:rPr lang="en-US" sz="2800" i="1">
                                              <a:latin typeface="Cambria Math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𝑢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141" y="2654958"/>
                <a:ext cx="5081451" cy="1117550"/>
              </a:xfrm>
              <a:prstGeom prst="rect">
                <a:avLst/>
              </a:prstGeom>
              <a:blipFill>
                <a:blip r:embed="rId2"/>
                <a:stretch>
                  <a:fillRect b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05140" y="3852344"/>
                <a:ext cx="6453052" cy="14536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charset="0"/>
                                  </a:rPr>
                                  <m:t>𝑢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i="1"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uk-UA" sz="28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800" i="1">
                                            <a:latin typeface="Cambria Math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n-US" sz="2800" i="1"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𝑍</m:t>
                                    </m:r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𝑍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𝑍</m:t>
                                    </m:r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f>
                                          <m:fPr>
                                            <m:ctrlPr>
                                              <a:rPr lang="bg-BG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Sup>
                                              <m:sSubSupPr>
                                                <m:ctrlPr>
                                                  <a:rPr lang="en-US" sz="2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  <a:ea typeface="Cambria Math" charset="0"/>
                                                    <a:cs typeface="Cambria Math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𝑒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num>
                                          <m:den>
                                            <m:sSubSup>
                                              <m:sSubSupPr>
                                                <m:ctrlPr>
                                                  <a:rPr lang="en-US" sz="2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  <a:ea typeface="Cambria Math" charset="0"/>
                                                    <a:cs typeface="Cambria Math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𝑎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800" i="1">
                                                    <a:latin typeface="Cambria Math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den>
                                        </m:f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n-US" sz="2800" i="1">
                                            <a:latin typeface="Cambria Math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i="1">
                                        <a:latin typeface="Cambria Math" charset="0"/>
                                      </a:rPr>
                                      <m:t>𝑋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n-US" sz="2800" i="1">
                                        <a:latin typeface="Cambria Math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140" y="3852344"/>
                <a:ext cx="6453052" cy="1453668"/>
              </a:xfrm>
              <a:prstGeom prst="rect">
                <a:avLst/>
              </a:prstGeom>
              <a:blipFill>
                <a:blip r:embed="rId3"/>
                <a:stretch>
                  <a:fillRect b="-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61059"/>
            <a:ext cx="1676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318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981200" y="22944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Mixed Model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07429" y="2828130"/>
                <a:ext cx="6453052" cy="12017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pt-BR" sz="2800" dirty="0"/>
                  <a:t>Var(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charset="0"/>
                                </a:rPr>
                                <m:t>𝑢</m:t>
                              </m:r>
                            </m:e>
                          </m:mr>
                        </m:m>
                      </m:e>
                    </m:d>
                    <m:r>
                      <a:rPr lang="en-US" sz="2800" i="1">
                        <a:latin typeface="Cambria Math" charset="0"/>
                      </a:rPr>
                      <m:t>)=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uk-UA" sz="28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800" i="1">
                                          <a:latin typeface="Cambria Math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m:rPr>
                                      <m:brk m:alnAt="7"/>
                                    </m:rPr>
                                    <a:rPr lang="en-US" sz="28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𝑍</m:t>
                                  </m:r>
                                </m:e>
                              </m:mr>
                              <m:mr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𝑋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𝑍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𝑍</m:t>
                                  </m:r>
                                  <m:r>
                                    <a:rPr lang="en-US" sz="2800" i="1">
                                      <a:latin typeface="Cambria Math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f>
                                        <m:fPr>
                                          <m:ctrlPr>
                                            <a:rPr lang="bg-BG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Sup>
                                            <m:sSubSup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  <m:t>𝑒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num>
                                        <m:den>
                                          <m:sSubSup>
                                            <m:sSubSup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  <a:ea typeface="Cambria Math" charset="0"/>
                                                  <a:cs typeface="Cambria Math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  <m:t>𝑎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800" i="1">
                                                  <a:latin typeface="Cambria Math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sz="2800" i="1">
                            <a:latin typeface="Cambria Math" charset="0"/>
                          </a:rPr>
                          <m:t>−1</m:t>
                        </m:r>
                      </m:sup>
                    </m:sSup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en-US" sz="2800" i="1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429" y="2828130"/>
                <a:ext cx="6453052" cy="1201739"/>
              </a:xfrm>
              <a:prstGeom prst="rect">
                <a:avLst/>
              </a:prstGeom>
              <a:blipFill>
                <a:blip r:embed="rId2"/>
                <a:stretch>
                  <a:fillRect l="-3536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01BA0C-0734-5398-2014-BA17BC7B75E7}"/>
                  </a:ext>
                </a:extLst>
              </p:cNvPr>
              <p:cNvSpPr txBox="1"/>
              <p:nvPr/>
            </p:nvSpPr>
            <p:spPr>
              <a:xfrm>
                <a:off x="2707429" y="4175282"/>
                <a:ext cx="2825325" cy="10021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</a:rPr>
                        <m:t>𝑡</m:t>
                      </m:r>
                      <m:r>
                        <a:rPr lang="en-US" sz="3200" i="1">
                          <a:latin typeface="Cambria Math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charset="0"/>
                            </a:rPr>
                            <m:t>𝑏</m:t>
                          </m:r>
                        </m:e>
                      </m:acc>
                      <m:r>
                        <a:rPr lang="en-US" sz="3200" i="1">
                          <a:latin typeface="Cambria Math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>
                              <a:latin typeface="Cambria Math" charset="0"/>
                            </a:rPr>
                            <m:t>𝑉𝑎𝑟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d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01BA0C-0734-5398-2014-BA17BC7B7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429" y="4175282"/>
                <a:ext cx="2825325" cy="1002134"/>
              </a:xfrm>
              <a:prstGeom prst="rect">
                <a:avLst/>
              </a:prstGeom>
              <a:blipFill>
                <a:blip r:embed="rId3"/>
                <a:stretch>
                  <a:fillRect l="-2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50E873-FE4B-7AA9-2DB7-EC6FBED9E353}"/>
                  </a:ext>
                </a:extLst>
              </p:cNvPr>
              <p:cNvSpPr txBox="1"/>
              <p:nvPr/>
            </p:nvSpPr>
            <p:spPr>
              <a:xfrm>
                <a:off x="5936836" y="4430128"/>
                <a:ext cx="185204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charset="0"/>
                        </a:rPr>
                        <m:t>~</m:t>
                      </m:r>
                      <m:r>
                        <a:rPr lang="en-US" sz="3200" i="1">
                          <a:latin typeface="Cambria Math" charset="0"/>
                        </a:rPr>
                        <m:t>𝑡</m:t>
                      </m:r>
                      <m:r>
                        <a:rPr lang="en-US" sz="3200" i="1">
                          <a:latin typeface="Cambria Math" charset="0"/>
                        </a:rPr>
                        <m:t>(</m:t>
                      </m:r>
                      <m:r>
                        <a:rPr lang="en-US" sz="3200" i="1">
                          <a:latin typeface="Cambria Math" charset="0"/>
                        </a:rPr>
                        <m:t>𝑛</m:t>
                      </m:r>
                      <m:r>
                        <a:rPr lang="en-US" sz="3200" i="1">
                          <a:latin typeface="Cambria Math" charset="0"/>
                        </a:rPr>
                        <m:t>−1)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50E873-FE4B-7AA9-2DB7-EC6FBED9E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836" y="4430128"/>
                <a:ext cx="1852045" cy="492443"/>
              </a:xfrm>
              <a:prstGeom prst="rect">
                <a:avLst/>
              </a:prstGeom>
              <a:blipFill>
                <a:blip r:embed="rId4"/>
                <a:stretch>
                  <a:fillRect l="-1361" r="-7483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047D7F-F24C-0291-1A7F-A75105869C1B}"/>
                  </a:ext>
                </a:extLst>
              </p:cNvPr>
              <p:cNvSpPr txBox="1"/>
              <p:nvPr/>
            </p:nvSpPr>
            <p:spPr>
              <a:xfrm>
                <a:off x="2558005" y="1678329"/>
                <a:ext cx="94217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Estimation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3200" i="1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3200" i="1"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en-US" sz="3200" i="1">
                            <a:latin typeface="Cambria Math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3200" dirty="0"/>
                  <a:t>: Maximum Likelihood (EMMA)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047D7F-F24C-0291-1A7F-A75105869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005" y="1678329"/>
                <a:ext cx="9421792" cy="584775"/>
              </a:xfrm>
              <a:prstGeom prst="rect">
                <a:avLst/>
              </a:prstGeom>
              <a:blipFill>
                <a:blip r:embed="rId5"/>
                <a:stretch>
                  <a:fillRect l="-1615" t="-12766" r="-1211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0009611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5497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Henderson's formula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589" y="2008981"/>
            <a:ext cx="3550024" cy="1828800"/>
          </a:xfrm>
          <a:prstGeom prst="rect">
            <a:avLst/>
          </a:prstGeom>
        </p:spPr>
      </p:pic>
      <p:pic>
        <p:nvPicPr>
          <p:cNvPr id="1025" name="Object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535" y="4018757"/>
            <a:ext cx="536713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Object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835" y="5234782"/>
            <a:ext cx="331677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87C621-34BC-50A1-F3AA-A3B6F7985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61059"/>
            <a:ext cx="1676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4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07-02 at 2.26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1"/>
            <a:ext cx="9144000" cy="427677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885661"/>
            <a:ext cx="8229600" cy="1252728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accent2"/>
                </a:solidFill>
              </a:rPr>
              <a:t>gBLUP</a:t>
            </a:r>
            <a:r>
              <a:rPr lang="en-US" sz="3600" dirty="0">
                <a:solidFill>
                  <a:schemeClr val="accent2"/>
                </a:solidFill>
              </a:rPr>
              <a:t> reinvent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414753" y="465436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3100" y="4431574"/>
            <a:ext cx="1210101" cy="18288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9056" r="5188"/>
          <a:stretch/>
        </p:blipFill>
        <p:spPr>
          <a:xfrm>
            <a:off x="4671237" y="4431574"/>
            <a:ext cx="1254642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12418" r="13826"/>
          <a:stretch/>
        </p:blipFill>
        <p:spPr>
          <a:xfrm>
            <a:off x="6590125" y="4431574"/>
            <a:ext cx="1348853" cy="182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0FC773-8FEE-B043-A2DC-B219EC92232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450" r="11537"/>
          <a:stretch/>
        </p:blipFill>
        <p:spPr>
          <a:xfrm>
            <a:off x="2612142" y="4431574"/>
            <a:ext cx="144497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9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5891" y="179250"/>
            <a:ext cx="8655269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-Roman" charset="0"/>
              </a:rPr>
              <a:t>Multiple Trait Derivative Free REML </a:t>
            </a:r>
            <a:r>
              <a:rPr lang="en-US" sz="2800" b="1" dirty="0">
                <a:solidFill>
                  <a:prstClr val="black"/>
                </a:solidFill>
                <a:latin typeface="Times-Roman" charset="0"/>
              </a:rPr>
              <a:t>(MTDFREML)</a:t>
            </a:r>
          </a:p>
          <a:p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r>
              <a:rPr lang="en-US" dirty="0">
                <a:solidFill>
                  <a:prstClr val="black"/>
                </a:solidFill>
                <a:latin typeface="Times-Roman" charset="0"/>
              </a:rPr>
              <a:t>Welcome to the Multiple Trait Derivative Free REML (MTDFREML) home page. The programs were developed by Keith </a:t>
            </a:r>
            <a:r>
              <a:rPr lang="en-US" dirty="0" err="1">
                <a:solidFill>
                  <a:prstClr val="black"/>
                </a:solidFill>
                <a:latin typeface="Times-Roman" charset="0"/>
              </a:rPr>
              <a:t>Boldman</a:t>
            </a:r>
            <a:r>
              <a:rPr lang="en-US" dirty="0">
                <a:solidFill>
                  <a:prstClr val="black"/>
                </a:solidFill>
                <a:latin typeface="Times-Roman" charset="0"/>
              </a:rPr>
              <a:t> and </a:t>
            </a: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2"/>
              </a:rPr>
              <a:t>Dale Van Vleck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2"/>
              </a:rPr>
              <a:t>. Evolutionary development and debugging support have also been provided by by </a:t>
            </a: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3"/>
              </a:rPr>
              <a:t>Lisa Kriese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3"/>
              </a:rPr>
              <a:t> and </a:t>
            </a: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4"/>
              </a:rPr>
              <a:t>Curt Van Tassell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4"/>
              </a:rPr>
              <a:t>.</a:t>
            </a:r>
          </a:p>
          <a:p>
            <a:r>
              <a:rPr lang="en-US" dirty="0">
                <a:solidFill>
                  <a:prstClr val="black"/>
                </a:solidFill>
                <a:latin typeface="Times-Roman" charset="0"/>
              </a:rPr>
              <a:t>Please contact </a:t>
            </a: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4"/>
              </a:rPr>
              <a:t>Curt Van Tassell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4"/>
              </a:rPr>
              <a:t> (e-mail curtvt@aipl.arsusda.gov) or </a:t>
            </a: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2"/>
              </a:rPr>
              <a:t>Dale Van Vleck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2"/>
              </a:rPr>
              <a:t>. (e-mail lvanvleck@unlnotes.unl.edu) with any problems with the programs or discovered bugs.</a:t>
            </a:r>
          </a:p>
          <a:p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pPr>
              <a:buChar char="•"/>
            </a:pP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5"/>
              </a:rPr>
              <a:t> Obtaining the MTDFREML programs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5"/>
              </a:rPr>
              <a:t> </a:t>
            </a:r>
          </a:p>
          <a:p>
            <a:pPr>
              <a:buChar char="•"/>
            </a:pPr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pPr>
              <a:buChar char="•"/>
            </a:pP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6"/>
              </a:rPr>
              <a:t> Get the manual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6"/>
              </a:rPr>
              <a:t> </a:t>
            </a:r>
          </a:p>
          <a:p>
            <a:pPr>
              <a:buChar char="•"/>
            </a:pPr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pPr>
              <a:buChar char="•"/>
            </a:pP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7"/>
              </a:rPr>
              <a:t> Sample analyses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7"/>
              </a:rPr>
              <a:t> </a:t>
            </a:r>
          </a:p>
          <a:p>
            <a:pPr>
              <a:buChar char="•"/>
            </a:pPr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pPr>
              <a:buChar char="•"/>
            </a:pP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8"/>
              </a:rPr>
              <a:t> Enter user information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8"/>
              </a:rPr>
              <a:t> using web browser that handles forms </a:t>
            </a:r>
          </a:p>
          <a:p>
            <a:pPr>
              <a:buChar char="•"/>
            </a:pP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9"/>
              </a:rPr>
              <a:t> FTP the userinfo.txt file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9"/>
              </a:rPr>
              <a:t> to enter user information (then mail completed form) </a:t>
            </a:r>
          </a:p>
          <a:p>
            <a:pPr>
              <a:buChar char="•"/>
            </a:pPr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pPr>
              <a:buChar char="•"/>
            </a:pP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10"/>
              </a:rPr>
              <a:t> Get the Microsoft Powerstation fix for Windows 95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10"/>
              </a:rPr>
              <a:t> (compressed) </a:t>
            </a:r>
          </a:p>
          <a:p>
            <a:pPr>
              <a:buChar char="•"/>
            </a:pPr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pPr>
              <a:buChar char="•"/>
            </a:pP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11"/>
              </a:rPr>
              <a:t> Get the Microsoft 5.1 fix for insufficient file handles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11"/>
              </a:rPr>
              <a:t> (compressed)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96695" y="778558"/>
            <a:ext cx="2047164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60126" y="778558"/>
            <a:ext cx="100643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0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12980" y="5444360"/>
            <a:ext cx="1905000" cy="81698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MTDF-RUN</a:t>
            </a:r>
          </a:p>
        </p:txBody>
      </p:sp>
      <p:sp>
        <p:nvSpPr>
          <p:cNvPr id="8" name="Rectangle 7"/>
          <p:cNvSpPr/>
          <p:nvPr/>
        </p:nvSpPr>
        <p:spPr>
          <a:xfrm>
            <a:off x="5312980" y="3920360"/>
            <a:ext cx="1905000" cy="81698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MTDF-PREP</a:t>
            </a:r>
          </a:p>
        </p:txBody>
      </p:sp>
      <p:sp>
        <p:nvSpPr>
          <p:cNvPr id="9" name="Rectangle 8"/>
          <p:cNvSpPr/>
          <p:nvPr/>
        </p:nvSpPr>
        <p:spPr>
          <a:xfrm>
            <a:off x="4431375" y="2243960"/>
            <a:ext cx="1600200" cy="8169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MTDF-NRM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88775" y="2243960"/>
            <a:ext cx="1458410" cy="81698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MTDF-ARM</a:t>
            </a:r>
          </a:p>
        </p:txBody>
      </p:sp>
      <p:cxnSp>
        <p:nvCxnSpPr>
          <p:cNvPr id="10" name="Straight Arrow Connector 9"/>
          <p:cNvCxnSpPr>
            <a:stCxn id="11" idx="2"/>
            <a:endCxn id="8" idx="0"/>
          </p:cNvCxnSpPr>
          <p:nvPr/>
        </p:nvCxnSpPr>
        <p:spPr>
          <a:xfrm flipH="1">
            <a:off x="6265480" y="3060941"/>
            <a:ext cx="952500" cy="859419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2"/>
            <a:endCxn id="8" idx="0"/>
          </p:cNvCxnSpPr>
          <p:nvPr/>
        </p:nvCxnSpPr>
        <p:spPr>
          <a:xfrm>
            <a:off x="5231476" y="3060941"/>
            <a:ext cx="1034005" cy="85941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2"/>
            <a:endCxn id="5" idx="0"/>
          </p:cNvCxnSpPr>
          <p:nvPr/>
        </p:nvCxnSpPr>
        <p:spPr>
          <a:xfrm>
            <a:off x="6265480" y="4737341"/>
            <a:ext cx="0" cy="70701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31375" y="1874627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Pedigree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17880" y="1842361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Marker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1825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+mn-lt"/>
              </a:rPr>
              <a:t>Marker based kinship in MTDFREML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05600" y="6486922"/>
            <a:ext cx="395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Zhang</a:t>
            </a:r>
            <a:r>
              <a:rPr lang="en-US" dirty="0"/>
              <a:t> et al., J. </a:t>
            </a:r>
            <a:r>
              <a:rPr lang="en-US" dirty="0" err="1"/>
              <a:t>Anim</a:t>
            </a:r>
            <a:r>
              <a:rPr lang="en-US" dirty="0"/>
              <a:t> Sci., 2007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74580" y="247255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kinship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74580" y="430135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Equations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74580" y="559675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BLUP and variance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76188" y="2243959"/>
            <a:ext cx="1587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Arbitrary </a:t>
            </a:r>
          </a:p>
          <a:p>
            <a:r>
              <a:rPr lang="en-US" b="1" dirty="0"/>
              <a:t>Relationship </a:t>
            </a:r>
          </a:p>
          <a:p>
            <a:r>
              <a:rPr lang="en-US" b="1" dirty="0"/>
              <a:t>Matrix 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8073259" y="2660597"/>
            <a:ext cx="642442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1AF43D06-388A-AF49-980C-B5E9481C09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50" r="11537"/>
          <a:stretch/>
        </p:blipFill>
        <p:spPr>
          <a:xfrm>
            <a:off x="8394480" y="4658122"/>
            <a:ext cx="144497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3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/>
      <p:bldP spid="13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MAS</a:t>
            </a:r>
          </a:p>
          <a:p>
            <a:r>
              <a:rPr lang="en-US" dirty="0">
                <a:latin typeface="Constantia" charset="0"/>
              </a:rPr>
              <a:t>MAS in GAPIT</a:t>
            </a:r>
          </a:p>
          <a:p>
            <a:r>
              <a:rPr lang="en-US" dirty="0" err="1">
                <a:latin typeface="Constantia" charset="0"/>
              </a:rPr>
              <a:t>gBLUP</a:t>
            </a:r>
            <a:endParaRPr lang="en-US" dirty="0">
              <a:latin typeface="Constantia" charset="0"/>
            </a:endParaRPr>
          </a:p>
          <a:p>
            <a:r>
              <a:rPr lang="en-US" dirty="0" err="1">
                <a:latin typeface="Constantia" charset="0"/>
              </a:rPr>
              <a:t>gBLUP</a:t>
            </a:r>
            <a:r>
              <a:rPr lang="en-US" dirty="0">
                <a:latin typeface="Constantia" charset="0"/>
              </a:rPr>
              <a:t> in GAPIT</a:t>
            </a:r>
          </a:p>
        </p:txBody>
      </p:sp>
    </p:spTree>
    <p:extLst>
      <p:ext uri="{BB962C8B-B14F-4D97-AF65-F5344CB8AC3E}">
        <p14:creationId xmlns:p14="http://schemas.microsoft.com/office/powerpoint/2010/main" val="226470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42365" y="1935950"/>
            <a:ext cx="3834091" cy="259256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M: n individual by m SNPs</a:t>
            </a:r>
          </a:p>
          <a:p>
            <a:r>
              <a:rPr lang="en-US" dirty="0"/>
              <a:t>M: -1, 0 and 1</a:t>
            </a:r>
          </a:p>
          <a:p>
            <a:r>
              <a:rPr lang="en-US" dirty="0"/>
              <a:t>Pi: frequency of 2</a:t>
            </a:r>
            <a:r>
              <a:rPr lang="en-US" baseline="30000" dirty="0"/>
              <a:t>nd</a:t>
            </a:r>
            <a:r>
              <a:rPr lang="en-US" dirty="0"/>
              <a:t> allele for SNP </a:t>
            </a:r>
            <a:r>
              <a:rPr lang="en-US" dirty="0" err="1"/>
              <a:t>i</a:t>
            </a:r>
            <a:endParaRPr lang="en-US" dirty="0"/>
          </a:p>
          <a:p>
            <a:r>
              <a:rPr lang="en-US" dirty="0"/>
              <a:t>P: Column of </a:t>
            </a:r>
            <a:r>
              <a:rPr lang="en-US" dirty="0" err="1"/>
              <a:t>i</a:t>
            </a:r>
            <a:r>
              <a:rPr lang="en-US" dirty="0"/>
              <a:t> is 2(pi-.5)</a:t>
            </a:r>
          </a:p>
          <a:p>
            <a:r>
              <a:rPr lang="en-US" dirty="0"/>
              <a:t>Z=M-P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09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Efficient kinship algorithm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3232233"/>
            <a:ext cx="4953000" cy="32813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08700" y="6113485"/>
            <a:ext cx="4559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Paul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VanRaden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: Image Number K7168-6</a:t>
            </a:r>
          </a:p>
        </p:txBody>
      </p:sp>
      <p:sp>
        <p:nvSpPr>
          <p:cNvPr id="8" name="Rectangle 7"/>
          <p:cNvSpPr/>
          <p:nvPr/>
        </p:nvSpPr>
        <p:spPr>
          <a:xfrm>
            <a:off x="5715001" y="2647459"/>
            <a:ext cx="4814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J. Dairy Sci. 2008. 91 (11) 4414-4423. Efficient Methods to Compute Genomic Predictions P. M. </a:t>
            </a:r>
            <a:r>
              <a:rPr lang="en-US" sz="1600" dirty="0" err="1"/>
              <a:t>VanRaden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28518"/>
            <a:ext cx="2984500" cy="1117600"/>
          </a:xfrm>
          <a:prstGeom prst="rect">
            <a:avLst/>
          </a:prstGeom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1742365" y="5646118"/>
            <a:ext cx="3834091" cy="1012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MM</a:t>
            </a:r>
            <a:r>
              <a:rPr lang="en-US" baseline="30000"/>
              <a:t>t</a:t>
            </a:r>
            <a:r>
              <a:rPr lang="en-US"/>
              <a:t>, Efficient</a:t>
            </a:r>
          </a:p>
          <a:p>
            <a:r>
              <a:rPr lang="en-US"/>
              <a:t>gBLUP=Ridge Regression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05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62792" y="0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chemeClr val="accent1"/>
                </a:solidFill>
                <a:latin typeface="+mn-lt"/>
              </a:rPr>
              <a:t>gBLUP</a:t>
            </a:r>
            <a:endParaRPr lang="en-US" sz="36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5714" t="16939" r="23827" b="23252"/>
          <a:stretch/>
        </p:blipFill>
        <p:spPr>
          <a:xfrm>
            <a:off x="2804938" y="1770472"/>
            <a:ext cx="1039889" cy="1371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05802" y="1752133"/>
            <a:ext cx="52857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Prediction of maize single-cross performance using RFLPs and information related hybrids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Rex Bernardo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Crop Science, 1994</a:t>
            </a:r>
          </a:p>
        </p:txBody>
      </p:sp>
      <p:sp>
        <p:nvSpPr>
          <p:cNvPr id="2" name="Rectangle 1"/>
          <p:cNvSpPr/>
          <p:nvPr/>
        </p:nvSpPr>
        <p:spPr>
          <a:xfrm>
            <a:off x="4608384" y="3252372"/>
            <a:ext cx="3122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i="1" dirty="0">
                <a:solidFill>
                  <a:srgbClr val="111111"/>
                </a:solidFill>
                <a:latin typeface="Arial" charset="0"/>
              </a:rPr>
              <a:t>Y</a:t>
            </a:r>
            <a:r>
              <a:rPr lang="pl-PL" sz="3600" baseline="-25000" dirty="0">
                <a:solidFill>
                  <a:srgbClr val="111111"/>
                </a:solidFill>
                <a:latin typeface="Arial" charset="0"/>
              </a:rPr>
              <a:t>M</a:t>
            </a:r>
            <a:r>
              <a:rPr lang="pl-PL" sz="3600" dirty="0">
                <a:solidFill>
                  <a:srgbClr val="111111"/>
                </a:solidFill>
                <a:latin typeface="Arial" charset="0"/>
              </a:rPr>
              <a:t> = C V</a:t>
            </a:r>
            <a:r>
              <a:rPr lang="pl-PL" sz="3600" baseline="30000" dirty="0">
                <a:solidFill>
                  <a:srgbClr val="111111"/>
                </a:solidFill>
                <a:latin typeface="Arial" charset="0"/>
              </a:rPr>
              <a:t>−1</a:t>
            </a:r>
            <a:r>
              <a:rPr lang="pl-PL" sz="3600" dirty="0">
                <a:solidFill>
                  <a:srgbClr val="111111"/>
                </a:solidFill>
                <a:latin typeface="Arial" charset="0"/>
              </a:rPr>
              <a:t> </a:t>
            </a:r>
            <a:r>
              <a:rPr lang="pl-PL" sz="3600" i="1" dirty="0">
                <a:solidFill>
                  <a:srgbClr val="111111"/>
                </a:solidFill>
                <a:latin typeface="Arial" charset="0"/>
              </a:rPr>
              <a:t> </a:t>
            </a:r>
            <a:r>
              <a:rPr lang="pl-PL" sz="3600" i="1" dirty="0" err="1">
                <a:solidFill>
                  <a:srgbClr val="111111"/>
                </a:solidFill>
                <a:latin typeface="Arial" charset="0"/>
              </a:rPr>
              <a:t>Y</a:t>
            </a:r>
            <a:r>
              <a:rPr lang="pl-PL" sz="3600" baseline="-25000" dirty="0" err="1">
                <a:solidFill>
                  <a:srgbClr val="111111"/>
                </a:solidFill>
                <a:latin typeface="Arial" charset="0"/>
              </a:rPr>
              <a:t>p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835095" y="4082080"/>
            <a:ext cx="88250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>
                <a:solidFill>
                  <a:srgbClr val="111111"/>
                </a:solidFill>
                <a:latin typeface="Arial" charset="0"/>
              </a:rPr>
              <a:t>y</a:t>
            </a:r>
            <a:r>
              <a:rPr lang="en-US" baseline="-25000" dirty="0" err="1">
                <a:solidFill>
                  <a:srgbClr val="111111"/>
                </a:solidFill>
                <a:latin typeface="Arial" charset="0"/>
              </a:rPr>
              <a:t>M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 = </a:t>
            </a:r>
            <a:r>
              <a:rPr lang="en-US" i="1" dirty="0">
                <a:solidFill>
                  <a:srgbClr val="111111"/>
                </a:solidFill>
                <a:latin typeface="Arial" charset="0"/>
              </a:rPr>
              <a:t>m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 × 1 vector of predicted yields of missing single crosses; </a:t>
            </a:r>
          </a:p>
          <a:p>
            <a:r>
              <a:rPr lang="en-US" dirty="0">
                <a:solidFill>
                  <a:srgbClr val="111111"/>
                </a:solidFill>
                <a:latin typeface="Arial" charset="0"/>
              </a:rPr>
              <a:t>C = </a:t>
            </a:r>
            <a:r>
              <a:rPr lang="en-US" i="1" dirty="0">
                <a:solidFill>
                  <a:srgbClr val="111111"/>
                </a:solidFill>
                <a:latin typeface="Arial" charset="0"/>
              </a:rPr>
              <a:t>m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 × </a:t>
            </a:r>
            <a:r>
              <a:rPr lang="en-US" i="1" dirty="0">
                <a:solidFill>
                  <a:srgbClr val="111111"/>
                </a:solidFill>
                <a:latin typeface="Arial" charset="0"/>
              </a:rPr>
              <a:t>n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 matrix of genetic </a:t>
            </a:r>
            <a:r>
              <a:rPr lang="en-US" dirty="0" err="1">
                <a:solidFill>
                  <a:srgbClr val="111111"/>
                </a:solidFill>
                <a:latin typeface="Arial" charset="0"/>
              </a:rPr>
              <a:t>covariances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 between the missing and predictor hybrids; </a:t>
            </a:r>
          </a:p>
          <a:p>
            <a:r>
              <a:rPr lang="en-US" dirty="0">
                <a:solidFill>
                  <a:srgbClr val="111111"/>
                </a:solidFill>
                <a:latin typeface="Arial" charset="0"/>
              </a:rPr>
              <a:t>V = </a:t>
            </a:r>
            <a:r>
              <a:rPr lang="en-US" i="1" dirty="0">
                <a:solidFill>
                  <a:srgbClr val="111111"/>
                </a:solidFill>
                <a:latin typeface="Arial" charset="0"/>
              </a:rPr>
              <a:t>n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 × </a:t>
            </a:r>
            <a:r>
              <a:rPr lang="en-US" i="1" dirty="0">
                <a:solidFill>
                  <a:srgbClr val="111111"/>
                </a:solidFill>
                <a:latin typeface="Arial" charset="0"/>
              </a:rPr>
              <a:t>n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 matrix of phenotypic variances and </a:t>
            </a:r>
            <a:r>
              <a:rPr lang="en-US" dirty="0" err="1">
                <a:solidFill>
                  <a:srgbClr val="111111"/>
                </a:solidFill>
                <a:latin typeface="Arial" charset="0"/>
              </a:rPr>
              <a:t>covariances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 among predictor hybrids;  </a:t>
            </a:r>
          </a:p>
          <a:p>
            <a:r>
              <a:rPr lang="en-US" i="1" dirty="0" err="1">
                <a:solidFill>
                  <a:srgbClr val="111111"/>
                </a:solidFill>
                <a:latin typeface="Arial" charset="0"/>
              </a:rPr>
              <a:t>y</a:t>
            </a:r>
            <a:r>
              <a:rPr lang="en-US" baseline="-25000" dirty="0" err="1">
                <a:solidFill>
                  <a:srgbClr val="111111"/>
                </a:solidFill>
                <a:latin typeface="Arial" charset="0"/>
              </a:rPr>
              <a:t>P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 = </a:t>
            </a:r>
            <a:r>
              <a:rPr lang="en-US" i="1" dirty="0" err="1">
                <a:solidFill>
                  <a:srgbClr val="111111"/>
                </a:solidFill>
                <a:latin typeface="Arial" charset="0"/>
              </a:rPr>
              <a:t>n</a:t>
            </a:r>
            <a:r>
              <a:rPr lang="en-US" dirty="0" err="1">
                <a:solidFill>
                  <a:srgbClr val="111111"/>
                </a:solidFill>
                <a:latin typeface="Arial" charset="0"/>
              </a:rPr>
              <a:t>n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 × 1 vector of predictor hybrid yields corrected for trial effects. </a:t>
            </a:r>
            <a:endParaRPr lang="en-US" dirty="0"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042" y="5350969"/>
            <a:ext cx="331677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16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3380" y="0"/>
            <a:ext cx="8479221" cy="100239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Pedigree + Marker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801" y="313303"/>
            <a:ext cx="15875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545" y="3203117"/>
            <a:ext cx="9144000" cy="36548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030F13-AB6C-064A-81B9-199DE0B94C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9405" y="1612325"/>
            <a:ext cx="5564084" cy="12126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7CD136-5A32-C34F-B7E2-002E4710DCF8}"/>
              </a:ext>
            </a:extLst>
          </p:cNvPr>
          <p:cNvSpPr txBox="1"/>
          <p:nvPr/>
        </p:nvSpPr>
        <p:spPr>
          <a:xfrm>
            <a:off x="2815459" y="2932398"/>
            <a:ext cx="2317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Pedigree kinship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B4EA2F0-D8F9-E144-96BA-F0BDAC1498D6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3974225" y="2486109"/>
            <a:ext cx="69255" cy="44628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A0392D0-912B-B646-96FC-A581D56A34BF}"/>
              </a:ext>
            </a:extLst>
          </p:cNvPr>
          <p:cNvSpPr txBox="1"/>
          <p:nvPr/>
        </p:nvSpPr>
        <p:spPr>
          <a:xfrm>
            <a:off x="4843673" y="2932398"/>
            <a:ext cx="2317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Marker kinship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AD5F1CF-EE4D-5648-800F-20BDD0F515D5}"/>
              </a:ext>
            </a:extLst>
          </p:cNvPr>
          <p:cNvCxnSpPr>
            <a:cxnSpLocks/>
          </p:cNvCxnSpPr>
          <p:nvPr/>
        </p:nvCxnSpPr>
        <p:spPr>
          <a:xfrm>
            <a:off x="7146564" y="2674694"/>
            <a:ext cx="95157" cy="2577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2CE4E88-B9AD-EF4B-AAB8-B3F9626B0CBF}"/>
              </a:ext>
            </a:extLst>
          </p:cNvPr>
          <p:cNvSpPr txBox="1"/>
          <p:nvPr/>
        </p:nvSpPr>
        <p:spPr>
          <a:xfrm>
            <a:off x="6746843" y="2932398"/>
            <a:ext cx="2317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Arbitrary weight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7755463-AB37-0E44-AFEB-102D1BED8E4B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5347607" y="1494484"/>
            <a:ext cx="122323" cy="34993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A09ABD0-332C-044A-A923-6857D03F89F6}"/>
              </a:ext>
            </a:extLst>
          </p:cNvPr>
          <p:cNvSpPr txBox="1"/>
          <p:nvPr/>
        </p:nvSpPr>
        <p:spPr>
          <a:xfrm>
            <a:off x="4311164" y="1125152"/>
            <a:ext cx="2317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Non genotyped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26CEF31-A49D-A044-805D-ED09765C2A73}"/>
              </a:ext>
            </a:extLst>
          </p:cNvPr>
          <p:cNvCxnSpPr>
            <a:cxnSpLocks/>
            <a:stCxn id="28" idx="2"/>
          </p:cNvCxnSpPr>
          <p:nvPr/>
        </p:nvCxnSpPr>
        <p:spPr>
          <a:xfrm flipH="1">
            <a:off x="7445829" y="1648728"/>
            <a:ext cx="188624" cy="56993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9F1675C-8FCF-234D-8FA3-ACE581551E25}"/>
              </a:ext>
            </a:extLst>
          </p:cNvPr>
          <p:cNvSpPr txBox="1"/>
          <p:nvPr/>
        </p:nvSpPr>
        <p:spPr>
          <a:xfrm>
            <a:off x="6475687" y="1002397"/>
            <a:ext cx="2317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Pedigree kinship of non genotyped</a:t>
            </a:r>
          </a:p>
        </p:txBody>
      </p:sp>
    </p:spTree>
    <p:extLst>
      <p:ext uri="{BB962C8B-B14F-4D97-AF65-F5344CB8AC3E}">
        <p14:creationId xmlns:p14="http://schemas.microsoft.com/office/powerpoint/2010/main" val="577248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--river-geography-vector-stencils-library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2" t="11777" r="16589" b="10501"/>
          <a:stretch/>
        </p:blipFill>
        <p:spPr>
          <a:xfrm>
            <a:off x="2737389" y="2"/>
            <a:ext cx="7650458" cy="685799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0D5BE34-93D2-1945-9A04-B581024E02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50" r="11537"/>
          <a:stretch/>
        </p:blipFill>
        <p:spPr>
          <a:xfrm>
            <a:off x="2384706" y="5483585"/>
            <a:ext cx="914400" cy="1157291"/>
          </a:xfrm>
          <a:prstGeom prst="rect">
            <a:avLst/>
          </a:prstGeom>
        </p:spPr>
      </p:pic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9573491" y="-683"/>
            <a:ext cx="1094509" cy="584775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latin typeface="Arial" charset="0"/>
                <a:ea typeface="Arial" charset="0"/>
                <a:cs typeface="Arial" charset="0"/>
              </a:rPr>
              <a:t>MAS</a:t>
            </a:r>
          </a:p>
        </p:txBody>
      </p:sp>
      <p:sp>
        <p:nvSpPr>
          <p:cNvPr id="38" name="TextBox 4"/>
          <p:cNvSpPr txBox="1">
            <a:spLocks noChangeArrowheads="1"/>
          </p:cNvSpPr>
          <p:nvPr/>
        </p:nvSpPr>
        <p:spPr bwMode="auto">
          <a:xfrm>
            <a:off x="5663982" y="6412530"/>
            <a:ext cx="31714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Genomic prediction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/>
          <a:srcRect l="15714" t="16939" r="23827" b="23252"/>
          <a:stretch/>
        </p:blipFill>
        <p:spPr>
          <a:xfrm>
            <a:off x="5489673" y="28000"/>
            <a:ext cx="914400" cy="120608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6365539" y="51567"/>
            <a:ext cx="22299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RFLP kinship in maize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Crop Science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1994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0266" y="2437467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charset="0"/>
                <a:ea typeface="Arial" charset="0"/>
                <a:cs typeface="Arial" charset="0"/>
              </a:rPr>
              <a:t>gBLUP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440966" y="979859"/>
            <a:ext cx="10118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R. Bernardo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/>
          <a:srcRect r="5199"/>
          <a:stretch/>
        </p:blipFill>
        <p:spPr>
          <a:xfrm>
            <a:off x="1757588" y="1589773"/>
            <a:ext cx="914400" cy="110233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4056" y="3185953"/>
            <a:ext cx="914400" cy="1228953"/>
          </a:xfrm>
          <a:prstGeom prst="rect">
            <a:avLst/>
          </a:prstGeom>
        </p:spPr>
      </p:pic>
      <p:pic>
        <p:nvPicPr>
          <p:cNvPr id="53" name="Picture 52" descr="Theo_Meuwisse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07" y="2805597"/>
            <a:ext cx="1028700" cy="13716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8"/>
          <a:srcRect l="841" t="1388" r="9259" b="4514"/>
          <a:stretch/>
        </p:blipFill>
        <p:spPr>
          <a:xfrm>
            <a:off x="8982624" y="2822562"/>
            <a:ext cx="1083109" cy="13716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90685" y="2822562"/>
            <a:ext cx="1097280" cy="13716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56" name="Rectangle 55"/>
          <p:cNvSpPr/>
          <p:nvPr/>
        </p:nvSpPr>
        <p:spPr>
          <a:xfrm>
            <a:off x="6579143" y="1861113"/>
            <a:ext cx="3808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Prediction of total genetic value using genome wide dense marker maps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Genetics, 2001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004943" y="3313950"/>
            <a:ext cx="2673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RR, Bayes A, B, Cpi, </a:t>
            </a:r>
            <a:r>
              <a:rPr lang="mr-IN" dirty="0">
                <a:latin typeface="Arial" charset="0"/>
                <a:ea typeface="Arial" charset="0"/>
                <a:cs typeface="Arial" charset="0"/>
              </a:rPr>
              <a:t>…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9" name="Straight Arrow Connector 58"/>
          <p:cNvCxnSpPr>
            <a:cxnSpLocks/>
          </p:cNvCxnSpPr>
          <p:nvPr/>
        </p:nvCxnSpPr>
        <p:spPr>
          <a:xfrm flipH="1">
            <a:off x="4818044" y="1421072"/>
            <a:ext cx="1057439" cy="101209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cxnSpLocks/>
          </p:cNvCxnSpPr>
          <p:nvPr/>
        </p:nvCxnSpPr>
        <p:spPr>
          <a:xfrm>
            <a:off x="4488566" y="1637704"/>
            <a:ext cx="3229" cy="79546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cxnSpLocks/>
          </p:cNvCxnSpPr>
          <p:nvPr/>
        </p:nvCxnSpPr>
        <p:spPr>
          <a:xfrm>
            <a:off x="2862872" y="2622133"/>
            <a:ext cx="1206898" cy="663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cxnSpLocks/>
          </p:cNvCxnSpPr>
          <p:nvPr/>
        </p:nvCxnSpPr>
        <p:spPr>
          <a:xfrm>
            <a:off x="2825635" y="4276094"/>
            <a:ext cx="1204833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2671988" y="1653302"/>
            <a:ext cx="2356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Efficient kinship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J. Dairy Science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2008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738578" y="4479860"/>
            <a:ext cx="27193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Pedigree &amp; Marker kinship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single step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GES, 2011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597332" y="329425"/>
            <a:ext cx="24881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Use of Marker Based Relationships with MTDFREML</a:t>
            </a:r>
          </a:p>
          <a:p>
            <a:r>
              <a:rPr lang="is-IS" sz="1600" dirty="0">
                <a:latin typeface="Arial" charset="0"/>
                <a:ea typeface="Arial" charset="0"/>
                <a:cs typeface="Arial" charset="0"/>
              </a:rPr>
              <a:t>J. Animal Sci., 2007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686504" y="2438790"/>
            <a:ext cx="10655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P.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VanRaden</a:t>
            </a:r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859151" y="4151636"/>
            <a:ext cx="8915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I.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Misztal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605241" y="3907574"/>
            <a:ext cx="12889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T. </a:t>
            </a:r>
            <a:r>
              <a:rPr lang="en-US" sz="1400" dirty="0" err="1">
                <a:solidFill>
                  <a:schemeClr val="bg1"/>
                </a:solidFill>
              </a:rPr>
              <a:t>Meuwissen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893276" y="3918774"/>
            <a:ext cx="8290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B. Hayes</a:t>
            </a:r>
          </a:p>
        </p:txBody>
      </p:sp>
      <p:sp>
        <p:nvSpPr>
          <p:cNvPr id="75" name="Rectangle 74"/>
          <p:cNvSpPr/>
          <p:nvPr/>
        </p:nvSpPr>
        <p:spPr>
          <a:xfrm>
            <a:off x="8957552" y="3929253"/>
            <a:ext cx="10855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M. Goddard</a:t>
            </a:r>
          </a:p>
        </p:txBody>
      </p:sp>
      <p:cxnSp>
        <p:nvCxnSpPr>
          <p:cNvPr id="77" name="Straight Arrow Connector 76"/>
          <p:cNvCxnSpPr>
            <a:cxnSpLocks/>
          </p:cNvCxnSpPr>
          <p:nvPr/>
        </p:nvCxnSpPr>
        <p:spPr>
          <a:xfrm flipH="1">
            <a:off x="5663982" y="3496395"/>
            <a:ext cx="936167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8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32732" y="252290"/>
            <a:ext cx="914400" cy="138191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70" name="Rectangle 69"/>
          <p:cNvSpPr/>
          <p:nvPr/>
        </p:nvSpPr>
        <p:spPr>
          <a:xfrm>
            <a:off x="3751217" y="1382714"/>
            <a:ext cx="10613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D. Van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Vleck</a:t>
            </a:r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7508D35-0B31-5D46-9BBC-2C1CC5593FEA}"/>
              </a:ext>
            </a:extLst>
          </p:cNvPr>
          <p:cNvSpPr/>
          <p:nvPr/>
        </p:nvSpPr>
        <p:spPr>
          <a:xfrm>
            <a:off x="4030468" y="4091428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charset="0"/>
                <a:ea typeface="Arial" charset="0"/>
                <a:cs typeface="Arial" charset="0"/>
              </a:rPr>
              <a:t>ssBLUP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13BE21D-2BD4-234E-81C7-45A5529D2714}"/>
              </a:ext>
            </a:extLst>
          </p:cNvPr>
          <p:cNvSpPr/>
          <p:nvPr/>
        </p:nvSpPr>
        <p:spPr>
          <a:xfrm>
            <a:off x="3299167" y="5662063"/>
            <a:ext cx="27193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Super and compression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Heredity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2018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2E37C30-D161-E94A-A541-116046D7FD32}"/>
              </a:ext>
            </a:extLst>
          </p:cNvPr>
          <p:cNvSpPr/>
          <p:nvPr/>
        </p:nvSpPr>
        <p:spPr>
          <a:xfrm>
            <a:off x="2406657" y="6366293"/>
            <a:ext cx="8996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Z. Zhang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D6D1B61-A915-3147-8B08-294EDCF86D79}"/>
              </a:ext>
            </a:extLst>
          </p:cNvPr>
          <p:cNvSpPr/>
          <p:nvPr/>
        </p:nvSpPr>
        <p:spPr>
          <a:xfrm>
            <a:off x="4810647" y="4754009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charset="0"/>
                <a:ea typeface="Arial" charset="0"/>
                <a:cs typeface="Arial" charset="0"/>
              </a:rPr>
              <a:t>sBLUP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319482C-AB0D-104B-8741-97D82D4ED60C}"/>
              </a:ext>
            </a:extLst>
          </p:cNvPr>
          <p:cNvSpPr/>
          <p:nvPr/>
        </p:nvSpPr>
        <p:spPr>
          <a:xfrm>
            <a:off x="5346763" y="5321695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charset="0"/>
                <a:ea typeface="Arial" charset="0"/>
                <a:cs typeface="Arial" charset="0"/>
              </a:rPr>
              <a:t>cBLUP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49B606B-6223-2743-889C-974D25B85D94}"/>
              </a:ext>
            </a:extLst>
          </p:cNvPr>
          <p:cNvCxnSpPr>
            <a:cxnSpLocks/>
          </p:cNvCxnSpPr>
          <p:nvPr/>
        </p:nvCxnSpPr>
        <p:spPr>
          <a:xfrm flipV="1">
            <a:off x="3329745" y="5029201"/>
            <a:ext cx="1488299" cy="47716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7844925-740A-2940-AFED-2928683FEA1A}"/>
              </a:ext>
            </a:extLst>
          </p:cNvPr>
          <p:cNvCxnSpPr>
            <a:cxnSpLocks/>
          </p:cNvCxnSpPr>
          <p:nvPr/>
        </p:nvCxnSpPr>
        <p:spPr>
          <a:xfrm flipV="1">
            <a:off x="3329745" y="5514621"/>
            <a:ext cx="2060427" cy="8948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qual 1">
            <a:extLst>
              <a:ext uri="{FF2B5EF4-FFF2-40B4-BE49-F238E27FC236}">
                <a16:creationId xmlns:a16="http://schemas.microsoft.com/office/drawing/2014/main" id="{0CE211F0-A327-B33E-0AC2-62F4165DC7F9}"/>
              </a:ext>
            </a:extLst>
          </p:cNvPr>
          <p:cNvSpPr/>
          <p:nvPr/>
        </p:nvSpPr>
        <p:spPr>
          <a:xfrm rot="8491441">
            <a:off x="3205957" y="2801134"/>
            <a:ext cx="1008312" cy="48076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1D8BABC-46BB-C7FB-27B2-D626BF96FB4C}"/>
              </a:ext>
            </a:extLst>
          </p:cNvPr>
          <p:cNvCxnSpPr>
            <a:cxnSpLocks/>
            <a:endCxn id="2" idx="2"/>
          </p:cNvCxnSpPr>
          <p:nvPr/>
        </p:nvCxnSpPr>
        <p:spPr>
          <a:xfrm>
            <a:off x="2841383" y="2628665"/>
            <a:ext cx="780787" cy="30219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66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1" grpId="0"/>
      <p:bldP spid="56" grpId="0"/>
      <p:bldP spid="57" grpId="0"/>
      <p:bldP spid="49" grpId="0"/>
      <p:bldP spid="51" grpId="0"/>
      <p:bldP spid="48" grpId="0"/>
      <p:bldP spid="71" grpId="0"/>
      <p:bldP spid="72" grpId="0"/>
      <p:bldP spid="73" grpId="0"/>
      <p:bldP spid="74" grpId="0"/>
      <p:bldP spid="75" grpId="0"/>
      <p:bldP spid="70" grpId="0"/>
      <p:bldP spid="47" grpId="0"/>
      <p:bldP spid="61" grpId="0"/>
      <p:bldP spid="62" grpId="0"/>
      <p:bldP spid="63" grpId="0"/>
      <p:bldP spid="65" grpId="0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8881" y="77682"/>
            <a:ext cx="8212183" cy="125874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Simulation with GAPIT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AC756C-16F4-1B49-A914-00E9A24DF60F}"/>
              </a:ext>
            </a:extLst>
          </p:cNvPr>
          <p:cNvSpPr/>
          <p:nvPr/>
        </p:nvSpPr>
        <p:spPr>
          <a:xfrm>
            <a:off x="359152" y="1018403"/>
            <a:ext cx="114736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source("http://</a:t>
            </a:r>
            <a:r>
              <a:rPr lang="en-US" sz="2400" dirty="0" err="1"/>
              <a:t>zzlab.net</a:t>
            </a:r>
            <a:r>
              <a:rPr lang="en-US" sz="2400" dirty="0"/>
              <a:t>/GAPIT/</a:t>
            </a:r>
            <a:r>
              <a:rPr lang="en-US" sz="2400" dirty="0" err="1"/>
              <a:t>gapit_functions.txt</a:t>
            </a:r>
            <a:r>
              <a:rPr lang="en-US" sz="2400" dirty="0"/>
              <a:t>") </a:t>
            </a:r>
          </a:p>
          <a:p>
            <a:r>
              <a:rPr lang="en-US" sz="2400" dirty="0" err="1"/>
              <a:t>myGD</a:t>
            </a:r>
            <a:r>
              <a:rPr lang="en-US" sz="2400" dirty="0"/>
              <a:t>=</a:t>
            </a:r>
            <a:r>
              <a:rPr lang="en-US" sz="2400" dirty="0" err="1"/>
              <a:t>read.table</a:t>
            </a:r>
            <a:r>
              <a:rPr lang="en-US" sz="2400" dirty="0"/>
              <a:t>(file="http://</a:t>
            </a:r>
            <a:r>
              <a:rPr lang="en-US" sz="2400" dirty="0" err="1"/>
              <a:t>zzlab.net</a:t>
            </a:r>
            <a:r>
              <a:rPr lang="en-US" sz="2400" dirty="0"/>
              <a:t>/GAPIT/data/</a:t>
            </a:r>
            <a:r>
              <a:rPr lang="en-US" sz="2400" dirty="0" err="1"/>
              <a:t>mdp_numeric.txt",head</a:t>
            </a:r>
            <a:r>
              <a:rPr lang="en-US" sz="2400" dirty="0"/>
              <a:t>=T) </a:t>
            </a:r>
          </a:p>
          <a:p>
            <a:r>
              <a:rPr lang="en-US" sz="2400" dirty="0" err="1"/>
              <a:t>myGM</a:t>
            </a:r>
            <a:r>
              <a:rPr lang="en-US" sz="2400" dirty="0"/>
              <a:t>=</a:t>
            </a:r>
            <a:r>
              <a:rPr lang="en-US" sz="2400" dirty="0" err="1"/>
              <a:t>read.table</a:t>
            </a:r>
            <a:r>
              <a:rPr lang="en-US" sz="2400" dirty="0"/>
              <a:t>(file="http://</a:t>
            </a:r>
            <a:r>
              <a:rPr lang="en-US" sz="2400" dirty="0" err="1"/>
              <a:t>zzlab.net</a:t>
            </a:r>
            <a:r>
              <a:rPr lang="en-US" sz="2400" dirty="0"/>
              <a:t>/GAPIT/data/</a:t>
            </a:r>
            <a:r>
              <a:rPr lang="en-US" sz="2400" dirty="0" err="1"/>
              <a:t>mdp_SNP_information.txt",head</a:t>
            </a:r>
            <a:r>
              <a:rPr lang="en-US" sz="2400" dirty="0"/>
              <a:t>=T)</a:t>
            </a:r>
          </a:p>
          <a:p>
            <a:endParaRPr lang="en-US" sz="2400" dirty="0"/>
          </a:p>
          <a:p>
            <a:r>
              <a:rPr lang="is-IS" sz="2400" dirty="0"/>
              <a:t>set.seed(99164)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n=</a:t>
            </a:r>
            <a:r>
              <a:rPr lang="en-US" sz="2400" dirty="0" err="1">
                <a:solidFill>
                  <a:srgbClr val="FF0000"/>
                </a:solidFill>
              </a:rPr>
              <a:t>nrow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myGD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testing=sample(</a:t>
            </a:r>
            <a:r>
              <a:rPr lang="en-US" sz="2400" dirty="0" err="1">
                <a:solidFill>
                  <a:srgbClr val="FF0000"/>
                </a:solidFill>
              </a:rPr>
              <a:t>n,round</a:t>
            </a:r>
            <a:r>
              <a:rPr lang="en-US" sz="2400" dirty="0">
                <a:solidFill>
                  <a:srgbClr val="FF0000"/>
                </a:solidFill>
              </a:rPr>
              <a:t>(n/5),replace=F)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training=-testing</a:t>
            </a:r>
          </a:p>
          <a:p>
            <a:endParaRPr lang="en-US" sz="2400" dirty="0"/>
          </a:p>
          <a:p>
            <a:r>
              <a:rPr lang="en-US" sz="2400" dirty="0" err="1"/>
              <a:t>set.seed</a:t>
            </a:r>
            <a:r>
              <a:rPr lang="en-US" sz="2400" dirty="0"/>
              <a:t>(99164) </a:t>
            </a:r>
          </a:p>
          <a:p>
            <a:r>
              <a:rPr lang="en-US" sz="2400" dirty="0" err="1"/>
              <a:t>mySim</a:t>
            </a:r>
            <a:r>
              <a:rPr lang="en-US" sz="2400" dirty="0"/>
              <a:t>=</a:t>
            </a:r>
            <a:r>
              <a:rPr lang="en-US" sz="2400" dirty="0" err="1"/>
              <a:t>GAPIT.Phenotype.Simulation</a:t>
            </a:r>
            <a:r>
              <a:rPr lang="en-US" sz="2400" dirty="0"/>
              <a:t>(GD=</a:t>
            </a:r>
            <a:r>
              <a:rPr lang="en-US" sz="2400" dirty="0" err="1"/>
              <a:t>myGD</a:t>
            </a:r>
            <a:r>
              <a:rPr lang="en-US" sz="2400" dirty="0"/>
              <a:t>, GM=</a:t>
            </a:r>
            <a:r>
              <a:rPr lang="en-US" sz="2400" dirty="0" err="1"/>
              <a:t>myGM</a:t>
            </a:r>
            <a:r>
              <a:rPr lang="en-US" sz="2400" dirty="0"/>
              <a:t>,</a:t>
            </a:r>
          </a:p>
          <a:p>
            <a:r>
              <a:rPr lang="en-US" sz="2400" dirty="0"/>
              <a:t>h2=.7,</a:t>
            </a:r>
          </a:p>
          <a:p>
            <a:r>
              <a:rPr lang="en-US" sz="2400" dirty="0"/>
              <a:t>NQTN=100, </a:t>
            </a:r>
          </a:p>
          <a:p>
            <a:r>
              <a:rPr lang="en-US" sz="2400" dirty="0" err="1"/>
              <a:t>QTNDist</a:t>
            </a:r>
            <a:r>
              <a:rPr lang="en-US" sz="2400" dirty="0"/>
              <a:t>="normal")</a:t>
            </a:r>
          </a:p>
        </p:txBody>
      </p:sp>
    </p:spTree>
    <p:extLst>
      <p:ext uri="{BB962C8B-B14F-4D97-AF65-F5344CB8AC3E}">
        <p14:creationId xmlns:p14="http://schemas.microsoft.com/office/powerpoint/2010/main" val="2002797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PU with binary numbers and blueprint">
            <a:extLst>
              <a:ext uri="{FF2B5EF4-FFF2-40B4-BE49-F238E27FC236}">
                <a16:creationId xmlns:a16="http://schemas.microsoft.com/office/drawing/2014/main" id="{F64D51C8-84B0-8AE7-0459-0C9EE6BF8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16" r="7672"/>
          <a:stretch/>
        </p:blipFill>
        <p:spPr>
          <a:xfrm>
            <a:off x="2519309" y="10"/>
            <a:ext cx="9669642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2715" y="0"/>
            <a:ext cx="5458428" cy="11343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+mn-lt"/>
              </a:rPr>
              <a:t>Simulation with GAPIT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AC756C-16F4-1B49-A914-00E9A24DF60F}"/>
              </a:ext>
            </a:extLst>
          </p:cNvPr>
          <p:cNvSpPr/>
          <p:nvPr/>
        </p:nvSpPr>
        <p:spPr>
          <a:xfrm>
            <a:off x="302715" y="954704"/>
            <a:ext cx="11744721" cy="5903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</a:rPr>
              <a:t>source("http://</a:t>
            </a:r>
            <a:r>
              <a:rPr lang="en-US" sz="2400" dirty="0" err="1">
                <a:solidFill>
                  <a:srgbClr val="FF0000"/>
                </a:solidFill>
              </a:rPr>
              <a:t>zzlab.net</a:t>
            </a:r>
            <a:r>
              <a:rPr lang="en-US" sz="2400" dirty="0">
                <a:solidFill>
                  <a:srgbClr val="FF0000"/>
                </a:solidFill>
              </a:rPr>
              <a:t>/GAPIT/</a:t>
            </a:r>
            <a:r>
              <a:rPr lang="en-US" sz="2400" dirty="0" err="1">
                <a:solidFill>
                  <a:srgbClr val="FF0000"/>
                </a:solidFill>
              </a:rPr>
              <a:t>gapit_functions.txt</a:t>
            </a:r>
            <a:r>
              <a:rPr lang="en-US" sz="2400" dirty="0">
                <a:solidFill>
                  <a:srgbClr val="FF0000"/>
                </a:solidFill>
              </a:rPr>
              <a:t>")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solidFill>
                  <a:srgbClr val="FF0000"/>
                </a:solidFill>
              </a:rPr>
              <a:t>myGD</a:t>
            </a:r>
            <a:r>
              <a:rPr lang="en-US" sz="2400" dirty="0">
                <a:solidFill>
                  <a:srgbClr val="FF0000"/>
                </a:solidFill>
              </a:rPr>
              <a:t>=</a:t>
            </a:r>
            <a:r>
              <a:rPr lang="en-US" sz="2400" dirty="0" err="1">
                <a:solidFill>
                  <a:srgbClr val="FF0000"/>
                </a:solidFill>
              </a:rPr>
              <a:t>read.table</a:t>
            </a:r>
            <a:r>
              <a:rPr lang="en-US" sz="2400" dirty="0">
                <a:solidFill>
                  <a:srgbClr val="FF0000"/>
                </a:solidFill>
              </a:rPr>
              <a:t>(file="http://</a:t>
            </a:r>
            <a:r>
              <a:rPr lang="en-US" sz="2400" dirty="0" err="1">
                <a:solidFill>
                  <a:srgbClr val="FF0000"/>
                </a:solidFill>
              </a:rPr>
              <a:t>zzlab.net</a:t>
            </a:r>
            <a:r>
              <a:rPr lang="en-US" sz="2400" dirty="0">
                <a:solidFill>
                  <a:srgbClr val="FF0000"/>
                </a:solidFill>
              </a:rPr>
              <a:t>/GAPIT/data/</a:t>
            </a:r>
            <a:r>
              <a:rPr lang="en-US" sz="2400" dirty="0" err="1">
                <a:solidFill>
                  <a:srgbClr val="FF0000"/>
                </a:solidFill>
              </a:rPr>
              <a:t>mdp_numeric.txt",head</a:t>
            </a:r>
            <a:r>
              <a:rPr lang="en-US" sz="2400" dirty="0">
                <a:solidFill>
                  <a:srgbClr val="FF0000"/>
                </a:solidFill>
              </a:rPr>
              <a:t>=T)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solidFill>
                  <a:srgbClr val="FF0000"/>
                </a:solidFill>
              </a:rPr>
              <a:t>myGM</a:t>
            </a:r>
            <a:r>
              <a:rPr lang="en-US" sz="2400" dirty="0">
                <a:solidFill>
                  <a:srgbClr val="FF0000"/>
                </a:solidFill>
              </a:rPr>
              <a:t>=</a:t>
            </a:r>
            <a:r>
              <a:rPr lang="en-US" sz="2400" dirty="0" err="1">
                <a:solidFill>
                  <a:srgbClr val="FF0000"/>
                </a:solidFill>
              </a:rPr>
              <a:t>read.table</a:t>
            </a:r>
            <a:r>
              <a:rPr lang="en-US" sz="2400" dirty="0">
                <a:solidFill>
                  <a:srgbClr val="FF0000"/>
                </a:solidFill>
              </a:rPr>
              <a:t>(file="http://</a:t>
            </a:r>
            <a:r>
              <a:rPr lang="en-US" sz="2400" dirty="0" err="1">
                <a:solidFill>
                  <a:srgbClr val="FF0000"/>
                </a:solidFill>
              </a:rPr>
              <a:t>zzlab.net</a:t>
            </a:r>
            <a:r>
              <a:rPr lang="en-US" sz="2400" dirty="0">
                <a:solidFill>
                  <a:srgbClr val="FF0000"/>
                </a:solidFill>
              </a:rPr>
              <a:t>/GAPIT/data/</a:t>
            </a:r>
            <a:r>
              <a:rPr lang="en-US" sz="2400" dirty="0" err="1">
                <a:solidFill>
                  <a:srgbClr val="FF0000"/>
                </a:solidFill>
              </a:rPr>
              <a:t>mdp_SNP_information.txt",head</a:t>
            </a:r>
            <a:r>
              <a:rPr lang="en-US" sz="2400" dirty="0">
                <a:solidFill>
                  <a:srgbClr val="FF0000"/>
                </a:solidFill>
              </a:rPr>
              <a:t>=T)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solidFill>
                  <a:schemeClr val="accent1"/>
                </a:solidFill>
              </a:rPr>
              <a:t>set.seed</a:t>
            </a:r>
            <a:r>
              <a:rPr lang="en-US" sz="2400" dirty="0">
                <a:solidFill>
                  <a:schemeClr val="accent1"/>
                </a:solidFill>
              </a:rPr>
              <a:t>(99164)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</a:rPr>
              <a:t>n=</a:t>
            </a:r>
            <a:r>
              <a:rPr lang="en-US" sz="2400" dirty="0" err="1">
                <a:solidFill>
                  <a:schemeClr val="accent1"/>
                </a:solidFill>
              </a:rPr>
              <a:t>nrow</a:t>
            </a:r>
            <a:r>
              <a:rPr lang="en-US" sz="2400" dirty="0">
                <a:solidFill>
                  <a:schemeClr val="accent1"/>
                </a:solidFill>
              </a:rPr>
              <a:t>(</a:t>
            </a:r>
            <a:r>
              <a:rPr lang="en-US" sz="2400" dirty="0" err="1">
                <a:solidFill>
                  <a:schemeClr val="accent1"/>
                </a:solidFill>
              </a:rPr>
              <a:t>myGD</a:t>
            </a:r>
            <a:r>
              <a:rPr lang="en-US" sz="2400" dirty="0">
                <a:solidFill>
                  <a:schemeClr val="accent1"/>
                </a:solidFill>
              </a:rPr>
              <a:t>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</a:rPr>
              <a:t>testing=sample(</a:t>
            </a:r>
            <a:r>
              <a:rPr lang="en-US" sz="2400" dirty="0" err="1">
                <a:solidFill>
                  <a:schemeClr val="accent1"/>
                </a:solidFill>
              </a:rPr>
              <a:t>n,round</a:t>
            </a:r>
            <a:r>
              <a:rPr lang="en-US" sz="2400" dirty="0">
                <a:solidFill>
                  <a:schemeClr val="accent1"/>
                </a:solidFill>
              </a:rPr>
              <a:t>(n/5),replace=F)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</a:rPr>
              <a:t>training=-testing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solidFill>
                  <a:srgbClr val="FF0000"/>
                </a:solidFill>
              </a:rPr>
              <a:t>set.seed</a:t>
            </a:r>
            <a:r>
              <a:rPr lang="en-US" sz="2400" dirty="0">
                <a:solidFill>
                  <a:srgbClr val="FF0000"/>
                </a:solidFill>
              </a:rPr>
              <a:t>(99164)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solidFill>
                  <a:srgbClr val="FF0000"/>
                </a:solidFill>
              </a:rPr>
              <a:t>mySim</a:t>
            </a:r>
            <a:r>
              <a:rPr lang="en-US" sz="2400" dirty="0">
                <a:solidFill>
                  <a:srgbClr val="FF0000"/>
                </a:solidFill>
              </a:rPr>
              <a:t>=</a:t>
            </a:r>
            <a:r>
              <a:rPr lang="en-US" sz="2400" dirty="0" err="1">
                <a:solidFill>
                  <a:srgbClr val="FF0000"/>
                </a:solidFill>
              </a:rPr>
              <a:t>GAPIT.Phenotype.Simulation</a:t>
            </a:r>
            <a:r>
              <a:rPr lang="en-US" sz="2400" dirty="0">
                <a:solidFill>
                  <a:srgbClr val="FF0000"/>
                </a:solidFill>
              </a:rPr>
              <a:t>(GD=</a:t>
            </a:r>
            <a:r>
              <a:rPr lang="en-US" sz="2400" dirty="0" err="1">
                <a:solidFill>
                  <a:srgbClr val="FF0000"/>
                </a:solidFill>
              </a:rPr>
              <a:t>myGD</a:t>
            </a:r>
            <a:r>
              <a:rPr lang="en-US" sz="2400" dirty="0">
                <a:solidFill>
                  <a:srgbClr val="FF0000"/>
                </a:solidFill>
              </a:rPr>
              <a:t>, GM=</a:t>
            </a:r>
            <a:r>
              <a:rPr lang="en-US" sz="2400" dirty="0" err="1">
                <a:solidFill>
                  <a:srgbClr val="FF0000"/>
                </a:solidFill>
              </a:rPr>
              <a:t>myGM</a:t>
            </a:r>
            <a:r>
              <a:rPr lang="en-US" sz="2400" dirty="0">
                <a:solidFill>
                  <a:srgbClr val="FF0000"/>
                </a:solidFill>
              </a:rPr>
              <a:t>,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</a:rPr>
              <a:t>h2=.7,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</a:rPr>
              <a:t>NQTN=20,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solidFill>
                  <a:srgbClr val="FF0000"/>
                </a:solidFill>
              </a:rPr>
              <a:t>QTNDist</a:t>
            </a:r>
            <a:r>
              <a:rPr lang="en-US" sz="2400" dirty="0">
                <a:solidFill>
                  <a:srgbClr val="FF0000"/>
                </a:solidFill>
              </a:rPr>
              <a:t>="normal")</a:t>
            </a:r>
          </a:p>
        </p:txBody>
      </p:sp>
    </p:spTree>
    <p:extLst>
      <p:ext uri="{BB962C8B-B14F-4D97-AF65-F5344CB8AC3E}">
        <p14:creationId xmlns:p14="http://schemas.microsoft.com/office/powerpoint/2010/main" val="992398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7765143" cy="935212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+mn-lt"/>
              </a:rPr>
              <a:t>gBLUP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(20 QTNs)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FC62DC-7E59-8049-8645-936ADD259152}"/>
              </a:ext>
            </a:extLst>
          </p:cNvPr>
          <p:cNvSpPr/>
          <p:nvPr/>
        </p:nvSpPr>
        <p:spPr>
          <a:xfrm>
            <a:off x="563154" y="935212"/>
            <a:ext cx="65444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#</a:t>
            </a:r>
            <a:r>
              <a:rPr lang="en-US" sz="2400" dirty="0" err="1">
                <a:solidFill>
                  <a:schemeClr val="accent1"/>
                </a:solidFill>
              </a:rPr>
              <a:t>gBLUP</a:t>
            </a:r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/>
              <a:t>myGAPIT5 &lt;- GAPIT(</a:t>
            </a:r>
          </a:p>
          <a:p>
            <a:r>
              <a:rPr lang="en-US" sz="2400" dirty="0"/>
              <a:t>Y=</a:t>
            </a:r>
            <a:r>
              <a:rPr lang="en-US" sz="2400" dirty="0" err="1"/>
              <a:t>mySim$Y</a:t>
            </a:r>
            <a:r>
              <a:rPr lang="en-US" sz="2400" dirty="0"/>
              <a:t>[training,],</a:t>
            </a:r>
          </a:p>
          <a:p>
            <a:r>
              <a:rPr lang="en-US" sz="2400" dirty="0"/>
              <a:t>GD=</a:t>
            </a:r>
            <a:r>
              <a:rPr lang="en-US" sz="2400" dirty="0" err="1"/>
              <a:t>myGD</a:t>
            </a:r>
            <a:r>
              <a:rPr lang="en-US" sz="2400" dirty="0"/>
              <a:t>, </a:t>
            </a:r>
          </a:p>
          <a:p>
            <a:r>
              <a:rPr lang="en-US" sz="2400" dirty="0"/>
              <a:t>GM=</a:t>
            </a:r>
            <a:r>
              <a:rPr lang="en-US" sz="2400" dirty="0" err="1"/>
              <a:t>myGM</a:t>
            </a:r>
            <a:r>
              <a:rPr lang="en-US" sz="2400" dirty="0"/>
              <a:t>,</a:t>
            </a:r>
          </a:p>
          <a:p>
            <a:r>
              <a:rPr lang="en-US" sz="2400" dirty="0" err="1"/>
              <a:t>PCA.total</a:t>
            </a:r>
            <a:r>
              <a:rPr lang="en-US" sz="2400" dirty="0"/>
              <a:t>=3,</a:t>
            </a:r>
          </a:p>
          <a:p>
            <a:r>
              <a:rPr lang="fi-FI" sz="2400" dirty="0" err="1">
                <a:solidFill>
                  <a:srgbClr val="FF0000"/>
                </a:solidFill>
              </a:rPr>
              <a:t>model</a:t>
            </a:r>
            <a:r>
              <a:rPr lang="fi-FI" sz="2400" dirty="0">
                <a:solidFill>
                  <a:srgbClr val="FF0000"/>
                </a:solidFill>
              </a:rPr>
              <a:t>="</a:t>
            </a:r>
            <a:r>
              <a:rPr lang="fi-FI" sz="2400" dirty="0" err="1">
                <a:solidFill>
                  <a:srgbClr val="FF0000"/>
                </a:solidFill>
              </a:rPr>
              <a:t>gBLUP</a:t>
            </a:r>
            <a:r>
              <a:rPr lang="fi-FI" sz="2400" dirty="0">
                <a:solidFill>
                  <a:srgbClr val="FF0000"/>
                </a:solidFill>
              </a:rPr>
              <a:t>", </a:t>
            </a:r>
          </a:p>
          <a:p>
            <a:r>
              <a:rPr lang="en-US" sz="2400" dirty="0" err="1"/>
              <a:t>SNP.test</a:t>
            </a:r>
            <a:r>
              <a:rPr lang="en-US" sz="2400" dirty="0"/>
              <a:t>=FALSE,</a:t>
            </a:r>
          </a:p>
          <a:p>
            <a:r>
              <a:rPr lang="en-US" sz="2400" dirty="0"/>
              <a:t>memo="</a:t>
            </a:r>
            <a:r>
              <a:rPr lang="en-US" sz="2400" dirty="0" err="1"/>
              <a:t>gBLUP</a:t>
            </a:r>
            <a:r>
              <a:rPr lang="en-US" sz="2400" dirty="0"/>
              <a:t>"</a:t>
            </a:r>
            <a:r>
              <a:rPr lang="is-IS" sz="2400" dirty="0"/>
              <a:t>)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order=</a:t>
            </a:r>
            <a:r>
              <a:rPr lang="en-US" sz="2400" dirty="0">
                <a:solidFill>
                  <a:srgbClr val="FF0000"/>
                </a:solidFill>
              </a:rPr>
              <a:t>match</a:t>
            </a:r>
            <a:r>
              <a:rPr lang="en-US" sz="2400" dirty="0"/>
              <a:t>(</a:t>
            </a:r>
            <a:r>
              <a:rPr lang="en-US" sz="2400" dirty="0" err="1"/>
              <a:t>mySim$Y</a:t>
            </a:r>
            <a:r>
              <a:rPr lang="en-US" sz="2400" dirty="0"/>
              <a:t>[,1],myGAPIT5$Pred[,1])</a:t>
            </a:r>
          </a:p>
          <a:p>
            <a:r>
              <a:rPr lang="en-US" sz="2400" dirty="0" err="1"/>
              <a:t>myPred</a:t>
            </a:r>
            <a:r>
              <a:rPr lang="en-US" sz="2400" dirty="0"/>
              <a:t>=myGAPIT5$Pred[order,]</a:t>
            </a:r>
          </a:p>
          <a:p>
            <a:r>
              <a:rPr lang="en-US" sz="2400" dirty="0"/>
              <a:t>ru2=</a:t>
            </a:r>
            <a:r>
              <a:rPr lang="en-US" sz="2400" dirty="0" err="1"/>
              <a:t>cor</a:t>
            </a:r>
            <a:r>
              <a:rPr lang="en-US" sz="2400" dirty="0"/>
              <a:t>(</a:t>
            </a:r>
            <a:r>
              <a:rPr lang="en-US" sz="2400" dirty="0" err="1"/>
              <a:t>myPred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FF0000"/>
                </a:solidFill>
              </a:rPr>
              <a:t>testing</a:t>
            </a:r>
            <a:r>
              <a:rPr lang="en-US" sz="2400" dirty="0"/>
              <a:t>,5],</a:t>
            </a:r>
            <a:r>
              <a:rPr lang="en-US" sz="2400" dirty="0" err="1"/>
              <a:t>mySim$u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FF0000"/>
                </a:solidFill>
              </a:rPr>
              <a:t>testing]</a:t>
            </a:r>
            <a:r>
              <a:rPr lang="en-US" sz="2400" dirty="0"/>
              <a:t>)^2</a:t>
            </a:r>
          </a:p>
          <a:p>
            <a:r>
              <a:rPr lang="en-US" sz="2400" dirty="0"/>
              <a:t>plot(</a:t>
            </a:r>
            <a:r>
              <a:rPr lang="en-US" sz="2400" dirty="0" err="1"/>
              <a:t>myPred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FF0000"/>
                </a:solidFill>
              </a:rPr>
              <a:t>testing</a:t>
            </a:r>
            <a:r>
              <a:rPr lang="en-US" sz="2400" dirty="0"/>
              <a:t>,5],</a:t>
            </a:r>
            <a:r>
              <a:rPr lang="en-US" sz="2400" dirty="0" err="1"/>
              <a:t>mySim$u</a:t>
            </a:r>
            <a:r>
              <a:rPr lang="en-US" sz="2400" dirty="0"/>
              <a:t>[</a:t>
            </a:r>
            <a:r>
              <a:rPr lang="en-US" sz="2400" dirty="0">
                <a:solidFill>
                  <a:srgbClr val="FF0000"/>
                </a:solidFill>
              </a:rPr>
              <a:t>testing</a:t>
            </a:r>
            <a:r>
              <a:rPr lang="en-US" sz="2400" dirty="0"/>
              <a:t>])</a:t>
            </a:r>
          </a:p>
          <a:p>
            <a:r>
              <a:rPr lang="en-US" sz="2400" dirty="0" err="1"/>
              <a:t>mtext</a:t>
            </a:r>
            <a:r>
              <a:rPr lang="en-US" sz="2400" dirty="0"/>
              <a:t>(paste("R square=",ru2,sep=""), side = 3)</a:t>
            </a:r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8D4C6ECC-494B-7994-30C6-6EDFF07BB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538" y="1465367"/>
            <a:ext cx="429846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98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69855" y="0"/>
            <a:ext cx="7765143" cy="935212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+mn-lt"/>
              </a:rPr>
              <a:t>gBLUP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 in favor of polygene traits</a:t>
            </a:r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8D4C6ECC-494B-7994-30C6-6EDFF07BB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384" y="2057400"/>
            <a:ext cx="2149231" cy="2286000"/>
          </a:xfrm>
          <a:prstGeom prst="rect">
            <a:avLst/>
          </a:prstGeom>
        </p:spPr>
      </p:pic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02B87B55-D4BD-7403-743A-0E470A265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615" y="2057400"/>
            <a:ext cx="2179983" cy="2286000"/>
          </a:xfrm>
          <a:prstGeom prst="rect">
            <a:avLst/>
          </a:prstGeom>
        </p:spPr>
      </p:pic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652BD790-31A8-E28C-6953-80365C43A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0598" y="2057400"/>
            <a:ext cx="2185737" cy="2286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DB70C4-A175-464A-765B-B2BAE7D9DA52}"/>
              </a:ext>
            </a:extLst>
          </p:cNvPr>
          <p:cNvSpPr txBox="1"/>
          <p:nvPr/>
        </p:nvSpPr>
        <p:spPr>
          <a:xfrm>
            <a:off x="10092699" y="4343400"/>
            <a:ext cx="111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 QTNs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EAC02C-E23F-3EAA-D1A5-FD273A8A5D22}"/>
              </a:ext>
            </a:extLst>
          </p:cNvPr>
          <p:cNvSpPr txBox="1"/>
          <p:nvPr/>
        </p:nvSpPr>
        <p:spPr>
          <a:xfrm>
            <a:off x="8076073" y="4343400"/>
            <a:ext cx="111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 QTNs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E3993B-A746-5245-791A-24D07E80FF77}"/>
              </a:ext>
            </a:extLst>
          </p:cNvPr>
          <p:cNvSpPr txBox="1"/>
          <p:nvPr/>
        </p:nvSpPr>
        <p:spPr>
          <a:xfrm>
            <a:off x="6000971" y="4343400"/>
            <a:ext cx="111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QTNs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839B5E-48A0-8656-FD54-21E09A12FDA3}"/>
              </a:ext>
            </a:extLst>
          </p:cNvPr>
          <p:cNvSpPr txBox="1"/>
          <p:nvPr/>
        </p:nvSpPr>
        <p:spPr>
          <a:xfrm>
            <a:off x="3873360" y="4343400"/>
            <a:ext cx="111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QTNs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8C2A2B-D02F-5D18-B5D2-77193426A980}"/>
              </a:ext>
            </a:extLst>
          </p:cNvPr>
          <p:cNvSpPr txBox="1"/>
          <p:nvPr/>
        </p:nvSpPr>
        <p:spPr>
          <a:xfrm>
            <a:off x="1517989" y="4356810"/>
            <a:ext cx="111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 QTNs</a:t>
            </a:r>
          </a:p>
        </p:txBody>
      </p:sp>
      <p:pic>
        <p:nvPicPr>
          <p:cNvPr id="15" name="Picture 14" descr="Chart, scatter chart&#10;&#10;Description automatically generated">
            <a:extLst>
              <a:ext uri="{FF2B5EF4-FFF2-40B4-BE49-F238E27FC236}">
                <a16:creationId xmlns:a16="http://schemas.microsoft.com/office/drawing/2014/main" id="{9AB80290-BCDE-B00D-556C-C16707A5E0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5064" y="2057400"/>
            <a:ext cx="2186320" cy="2286000"/>
          </a:xfrm>
          <a:prstGeom prst="rect">
            <a:avLst/>
          </a:prstGeom>
        </p:spPr>
      </p:pic>
      <p:pic>
        <p:nvPicPr>
          <p:cNvPr id="17" name="Picture 16" descr="Chart, scatter chart&#10;&#10;Description automatically generated">
            <a:extLst>
              <a:ext uri="{FF2B5EF4-FFF2-40B4-BE49-F238E27FC236}">
                <a16:creationId xmlns:a16="http://schemas.microsoft.com/office/drawing/2014/main" id="{068BB166-6BB4-56FA-145F-4ABE4C7EFE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091" y="2057400"/>
            <a:ext cx="222531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61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608211"/>
            <a:ext cx="12192000" cy="935212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+mn-lt"/>
              </a:rPr>
              <a:t>gBLUP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 in favor of polygene traits, but…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0BC82A-3B40-4574-CA88-1FDA14846808}"/>
              </a:ext>
            </a:extLst>
          </p:cNvPr>
          <p:cNvSpPr txBox="1"/>
          <p:nvPr/>
        </p:nvSpPr>
        <p:spPr>
          <a:xfrm>
            <a:off x="4911427" y="4945245"/>
            <a:ext cx="2369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Number of QTNs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A6A804-E9BA-9A4E-8041-D1BAC1A88699}"/>
              </a:ext>
            </a:extLst>
          </p:cNvPr>
          <p:cNvSpPr txBox="1"/>
          <p:nvPr/>
        </p:nvSpPr>
        <p:spPr>
          <a:xfrm rot="16200000">
            <a:off x="2440762" y="3244333"/>
            <a:ext cx="2369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Accuracy (R2)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9393771-AE07-385E-FF91-26E615F211C6}"/>
              </a:ext>
            </a:extLst>
          </p:cNvPr>
          <p:cNvSpPr/>
          <p:nvPr/>
        </p:nvSpPr>
        <p:spPr>
          <a:xfrm>
            <a:off x="7762461" y="2335696"/>
            <a:ext cx="367748" cy="14511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8ACBFD-8886-B8A6-1ED9-039206571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1" y="2189345"/>
            <a:ext cx="45847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0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608211"/>
            <a:ext cx="12192000" cy="93521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Looking for the GREEN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0BC82A-3B40-4574-CA88-1FDA14846808}"/>
              </a:ext>
            </a:extLst>
          </p:cNvPr>
          <p:cNvSpPr txBox="1"/>
          <p:nvPr/>
        </p:nvSpPr>
        <p:spPr>
          <a:xfrm>
            <a:off x="4911427" y="4945245"/>
            <a:ext cx="2369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Number of QTNs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A6A804-E9BA-9A4E-8041-D1BAC1A88699}"/>
              </a:ext>
            </a:extLst>
          </p:cNvPr>
          <p:cNvSpPr txBox="1"/>
          <p:nvPr/>
        </p:nvSpPr>
        <p:spPr>
          <a:xfrm rot="16200000">
            <a:off x="2440762" y="3244333"/>
            <a:ext cx="2369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Accuracy (R2)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D22E27-2E2F-29BE-4221-FF5D67A54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1" y="2202045"/>
            <a:ext cx="45847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26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MAS Rice2.gif"/>
          <p:cNvPicPr>
            <a:picLocks noChangeAspect="1"/>
          </p:cNvPicPr>
          <p:nvPr/>
        </p:nvPicPr>
        <p:blipFill rotWithShape="1">
          <a:blip r:embed="rId2" cstate="print"/>
          <a:srcRect b="73806"/>
          <a:stretch/>
        </p:blipFill>
        <p:spPr>
          <a:xfrm>
            <a:off x="1524001" y="1598144"/>
            <a:ext cx="7683291" cy="172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1000" y="1062082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30 progeny per backcross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6800" y="6367800"/>
            <a:ext cx="41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Tanksley</a:t>
            </a:r>
            <a:r>
              <a:rPr lang="en-US" dirty="0"/>
              <a:t> et al. </a:t>
            </a:r>
            <a:r>
              <a:rPr lang="en-US" i="1" dirty="0"/>
              <a:t>Biotechnology</a:t>
            </a:r>
            <a:r>
              <a:rPr lang="en-US" dirty="0"/>
              <a:t> 1989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095281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Recurrent genome recovery </a:t>
            </a:r>
          </a:p>
        </p:txBody>
      </p:sp>
      <p:pic>
        <p:nvPicPr>
          <p:cNvPr id="7" name="Picture 6" descr="MAS Rice2.gif"/>
          <p:cNvPicPr>
            <a:picLocks noChangeAspect="1"/>
          </p:cNvPicPr>
          <p:nvPr/>
        </p:nvPicPr>
        <p:blipFill rotWithShape="1">
          <a:blip r:embed="rId2" cstate="print"/>
          <a:srcRect t="26553" b="47516"/>
          <a:stretch/>
        </p:blipFill>
        <p:spPr>
          <a:xfrm>
            <a:off x="1524001" y="3349449"/>
            <a:ext cx="7683291" cy="17082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0" y="1623849"/>
            <a:ext cx="1219200" cy="412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14500" y="5171846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Traditional method achieve only 99% in 6 generations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1400" y="5585157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100% can be achieved in only three generations by MAS</a:t>
            </a:r>
          </a:p>
        </p:txBody>
      </p:sp>
      <p:pic>
        <p:nvPicPr>
          <p:cNvPr id="12" name="Picture 11" descr="MAS Rice2.gif"/>
          <p:cNvPicPr>
            <a:picLocks noChangeAspect="1"/>
          </p:cNvPicPr>
          <p:nvPr/>
        </p:nvPicPr>
        <p:blipFill rotWithShape="1">
          <a:blip r:embed="rId2" cstate="print"/>
          <a:srcRect l="57201" t="27369" r="25378" b="51571"/>
          <a:stretch/>
        </p:blipFill>
        <p:spPr>
          <a:xfrm>
            <a:off x="9291417" y="1866153"/>
            <a:ext cx="1338470" cy="13873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272545" y="1727654"/>
            <a:ext cx="12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Backcross 100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038" y="2225637"/>
            <a:ext cx="409492" cy="13914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303166" y="1756824"/>
            <a:ext cx="1300357" cy="14082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887565" y="1660664"/>
            <a:ext cx="1346035" cy="299773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14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MAS</a:t>
            </a:r>
          </a:p>
          <a:p>
            <a:r>
              <a:rPr lang="en-US" dirty="0">
                <a:latin typeface="Constantia" charset="0"/>
              </a:rPr>
              <a:t>MAS in GAPIT</a:t>
            </a:r>
          </a:p>
          <a:p>
            <a:r>
              <a:rPr lang="en-US" dirty="0" err="1">
                <a:latin typeface="Constantia" charset="0"/>
              </a:rPr>
              <a:t>gBLUP</a:t>
            </a:r>
            <a:endParaRPr lang="en-US" dirty="0">
              <a:latin typeface="Constantia" charset="0"/>
            </a:endParaRPr>
          </a:p>
          <a:p>
            <a:r>
              <a:rPr lang="en-US" dirty="0" err="1">
                <a:latin typeface="Constantia" charset="0"/>
              </a:rPr>
              <a:t>gBLUP</a:t>
            </a:r>
            <a:r>
              <a:rPr lang="en-US" dirty="0">
                <a:latin typeface="Constantia" charset="0"/>
              </a:rPr>
              <a:t> in GAPIT</a:t>
            </a:r>
          </a:p>
        </p:txBody>
      </p:sp>
    </p:spTree>
    <p:extLst>
      <p:ext uri="{BB962C8B-B14F-4D97-AF65-F5344CB8AC3E}">
        <p14:creationId xmlns:p14="http://schemas.microsoft.com/office/powerpoint/2010/main" val="187645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MLM for GWAS</a:t>
            </a:r>
          </a:p>
        </p:txBody>
      </p:sp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4800600" y="1428751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Phenotype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4343400" y="2571751"/>
            <a:ext cx="1905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</a:rPr>
              <a:t>Population </a:t>
            </a:r>
          </a:p>
          <a:p>
            <a:pPr algn="ctr" eaLnBrk="1" hangingPunct="1"/>
            <a:r>
              <a:rPr lang="en-US">
                <a:solidFill>
                  <a:srgbClr val="FF0000"/>
                </a:solidFill>
              </a:rPr>
              <a:t>structure</a:t>
            </a:r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7162800" y="2571751"/>
            <a:ext cx="198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70C0"/>
                </a:solidFill>
              </a:rPr>
              <a:t>Unequal </a:t>
            </a:r>
          </a:p>
          <a:p>
            <a:pPr algn="ctr" eaLnBrk="1" hangingPunct="1"/>
            <a:r>
              <a:rPr lang="en-US" dirty="0">
                <a:solidFill>
                  <a:srgbClr val="0070C0"/>
                </a:solidFill>
              </a:rPr>
              <a:t>relatedness</a:t>
            </a:r>
          </a:p>
        </p:txBody>
      </p:sp>
      <p:cxnSp>
        <p:nvCxnSpPr>
          <p:cNvPr id="30725" name="Straight Arrow Connector 8"/>
          <p:cNvCxnSpPr>
            <a:cxnSpLocks noChangeShapeType="1"/>
          </p:cNvCxnSpPr>
          <p:nvPr/>
        </p:nvCxnSpPr>
        <p:spPr bwMode="auto">
          <a:xfrm rot="10800000" flipV="1">
            <a:off x="5334000" y="1962150"/>
            <a:ext cx="1143000" cy="533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726" name="Straight Arrow Connector 9"/>
          <p:cNvCxnSpPr>
            <a:cxnSpLocks noChangeShapeType="1"/>
            <a:endCxn id="30724" idx="0"/>
          </p:cNvCxnSpPr>
          <p:nvPr/>
        </p:nvCxnSpPr>
        <p:spPr bwMode="auto">
          <a:xfrm>
            <a:off x="7239000" y="1962150"/>
            <a:ext cx="914400" cy="60960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30727" name="TextBox 12"/>
          <p:cNvSpPr txBox="1">
            <a:spLocks noChangeArrowheads="1"/>
          </p:cNvSpPr>
          <p:nvPr/>
        </p:nvSpPr>
        <p:spPr bwMode="auto">
          <a:xfrm>
            <a:off x="1676400" y="4248151"/>
            <a:ext cx="883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/>
              <a:t>Y = SNP + </a:t>
            </a:r>
            <a:r>
              <a:rPr lang="en-US" sz="3600" dirty="0">
                <a:solidFill>
                  <a:srgbClr val="FF0000"/>
                </a:solidFill>
              </a:rPr>
              <a:t>Q (or PCs)</a:t>
            </a:r>
            <a:r>
              <a:rPr lang="en-US" sz="3600" dirty="0"/>
              <a:t> + </a:t>
            </a:r>
            <a:r>
              <a:rPr lang="en-US" sz="3600" dirty="0">
                <a:solidFill>
                  <a:srgbClr val="0070C0"/>
                </a:solidFill>
              </a:rPr>
              <a:t>Kinship</a:t>
            </a:r>
            <a:r>
              <a:rPr lang="en-US" sz="3600" dirty="0"/>
              <a:t> + e</a:t>
            </a:r>
          </a:p>
        </p:txBody>
      </p:sp>
      <p:sp>
        <p:nvSpPr>
          <p:cNvPr id="30728" name="TextBox 13"/>
          <p:cNvSpPr txBox="1">
            <a:spLocks noChangeArrowheads="1"/>
          </p:cNvSpPr>
          <p:nvPr/>
        </p:nvSpPr>
        <p:spPr bwMode="auto">
          <a:xfrm>
            <a:off x="4267200" y="4800601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(fixed effect)</a:t>
            </a:r>
          </a:p>
        </p:txBody>
      </p:sp>
      <p:sp>
        <p:nvSpPr>
          <p:cNvPr id="30729" name="TextBox 14"/>
          <p:cNvSpPr txBox="1">
            <a:spLocks noChangeArrowheads="1"/>
          </p:cNvSpPr>
          <p:nvPr/>
        </p:nvSpPr>
        <p:spPr bwMode="auto">
          <a:xfrm>
            <a:off x="7162800" y="4800601"/>
            <a:ext cx="274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(random effect)</a:t>
            </a:r>
          </a:p>
        </p:txBody>
      </p:sp>
      <p:sp>
        <p:nvSpPr>
          <p:cNvPr id="30730" name="TextBox 15"/>
          <p:cNvSpPr txBox="1">
            <a:spLocks noChangeArrowheads="1"/>
          </p:cNvSpPr>
          <p:nvPr/>
        </p:nvSpPr>
        <p:spPr bwMode="auto">
          <a:xfrm>
            <a:off x="1828800" y="5257801"/>
            <a:ext cx="487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General Linear Model (GLM)</a:t>
            </a:r>
          </a:p>
        </p:txBody>
      </p:sp>
      <p:cxnSp>
        <p:nvCxnSpPr>
          <p:cNvPr id="30731" name="Straight Arrow Connector 16"/>
          <p:cNvCxnSpPr>
            <a:cxnSpLocks noChangeShapeType="1"/>
          </p:cNvCxnSpPr>
          <p:nvPr/>
        </p:nvCxnSpPr>
        <p:spPr bwMode="auto">
          <a:xfrm rot="10800000">
            <a:off x="1828800" y="5257800"/>
            <a:ext cx="50292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32" name="Straight Arrow Connector 19"/>
          <p:cNvCxnSpPr>
            <a:cxnSpLocks noChangeShapeType="1"/>
          </p:cNvCxnSpPr>
          <p:nvPr/>
        </p:nvCxnSpPr>
        <p:spPr bwMode="auto">
          <a:xfrm rot="5400000">
            <a:off x="4838701" y="3905251"/>
            <a:ext cx="838200" cy="31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733" name="Straight Arrow Connector 21"/>
          <p:cNvCxnSpPr>
            <a:cxnSpLocks noChangeShapeType="1"/>
          </p:cNvCxnSpPr>
          <p:nvPr/>
        </p:nvCxnSpPr>
        <p:spPr bwMode="auto">
          <a:xfrm rot="5400000">
            <a:off x="7735094" y="3904456"/>
            <a:ext cx="8382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4" name="Straight Arrow Connector 24"/>
          <p:cNvCxnSpPr>
            <a:cxnSpLocks noChangeShapeType="1"/>
          </p:cNvCxnSpPr>
          <p:nvPr/>
        </p:nvCxnSpPr>
        <p:spPr bwMode="auto">
          <a:xfrm rot="5400000">
            <a:off x="8686800" y="2952750"/>
            <a:ext cx="2592388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5" name="Straight Arrow Connector 27"/>
          <p:cNvCxnSpPr>
            <a:cxnSpLocks noChangeShapeType="1"/>
          </p:cNvCxnSpPr>
          <p:nvPr/>
        </p:nvCxnSpPr>
        <p:spPr bwMode="auto">
          <a:xfrm rot="10800000">
            <a:off x="8305800" y="1657350"/>
            <a:ext cx="16764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30736" name="Straight Arrow Connector 25"/>
          <p:cNvCxnSpPr>
            <a:cxnSpLocks noChangeShapeType="1"/>
          </p:cNvCxnSpPr>
          <p:nvPr/>
        </p:nvCxnSpPr>
        <p:spPr bwMode="auto">
          <a:xfrm rot="5400000">
            <a:off x="2057400" y="2952750"/>
            <a:ext cx="2592388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0737" name="Straight Arrow Connector 26"/>
          <p:cNvCxnSpPr>
            <a:cxnSpLocks noChangeShapeType="1"/>
          </p:cNvCxnSpPr>
          <p:nvPr/>
        </p:nvCxnSpPr>
        <p:spPr bwMode="auto">
          <a:xfrm rot="10800000">
            <a:off x="3352800" y="1657350"/>
            <a:ext cx="1524000" cy="158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sp>
        <p:nvSpPr>
          <p:cNvPr id="30738" name="TextBox 31"/>
          <p:cNvSpPr txBox="1">
            <a:spLocks noChangeArrowheads="1"/>
          </p:cNvSpPr>
          <p:nvPr/>
        </p:nvSpPr>
        <p:spPr bwMode="auto">
          <a:xfrm>
            <a:off x="3886200" y="5878513"/>
            <a:ext cx="495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70C0"/>
                </a:solidFill>
              </a:rPr>
              <a:t>Mixed Linear Model (MLM)</a:t>
            </a:r>
          </a:p>
        </p:txBody>
      </p:sp>
      <p:cxnSp>
        <p:nvCxnSpPr>
          <p:cNvPr id="30739" name="Straight Arrow Connector 32"/>
          <p:cNvCxnSpPr>
            <a:cxnSpLocks noChangeShapeType="1"/>
          </p:cNvCxnSpPr>
          <p:nvPr/>
        </p:nvCxnSpPr>
        <p:spPr bwMode="auto">
          <a:xfrm rot="10800000">
            <a:off x="1828800" y="5878514"/>
            <a:ext cx="7315200" cy="1587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sp>
        <p:nvSpPr>
          <p:cNvPr id="30740" name="TextBox 34"/>
          <p:cNvSpPr txBox="1">
            <a:spLocks noChangeArrowheads="1"/>
          </p:cNvSpPr>
          <p:nvPr/>
        </p:nvSpPr>
        <p:spPr bwMode="auto">
          <a:xfrm>
            <a:off x="1828800" y="4800601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(fixed effect)</a:t>
            </a:r>
          </a:p>
        </p:txBody>
      </p:sp>
      <p:sp>
        <p:nvSpPr>
          <p:cNvPr id="30741" name="TextBox 22"/>
          <p:cNvSpPr txBox="1">
            <a:spLocks noChangeArrowheads="1"/>
          </p:cNvSpPr>
          <p:nvPr/>
        </p:nvSpPr>
        <p:spPr bwMode="auto">
          <a:xfrm>
            <a:off x="3505200" y="6324601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(Yu et al. 2005, Nature Genetics)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58176E-959B-1878-C4F4-7A92043439A8}"/>
              </a:ext>
            </a:extLst>
          </p:cNvPr>
          <p:cNvSpPr txBox="1"/>
          <p:nvPr/>
        </p:nvSpPr>
        <p:spPr>
          <a:xfrm>
            <a:off x="138183" y="2663716"/>
            <a:ext cx="13680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MAS</a:t>
            </a:r>
          </a:p>
        </p:txBody>
      </p:sp>
      <p:cxnSp>
        <p:nvCxnSpPr>
          <p:cNvPr id="4" name="Straight Arrow Connector 25">
            <a:extLst>
              <a:ext uri="{FF2B5EF4-FFF2-40B4-BE49-F238E27FC236}">
                <a16:creationId xmlns:a16="http://schemas.microsoft.com/office/drawing/2014/main" id="{63F8E1F6-16C7-DF62-F346-6E9DB76A5D90}"/>
              </a:ext>
            </a:extLst>
          </p:cNvPr>
          <p:cNvCxnSpPr>
            <a:cxnSpLocks noChangeShapeType="1"/>
            <a:endCxn id="3" idx="3"/>
          </p:cNvCxnSpPr>
          <p:nvPr/>
        </p:nvCxnSpPr>
        <p:spPr bwMode="auto">
          <a:xfrm flipH="1">
            <a:off x="1506267" y="2986882"/>
            <a:ext cx="1616004" cy="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7" name="Straight Arrow Connector 26">
            <a:extLst>
              <a:ext uri="{FF2B5EF4-FFF2-40B4-BE49-F238E27FC236}">
                <a16:creationId xmlns:a16="http://schemas.microsoft.com/office/drawing/2014/main" id="{CB67E057-8BF2-0807-930D-8DDA64EB8D1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22271" y="2986881"/>
            <a:ext cx="0" cy="1239838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6436E93-45DF-B98F-65D9-C36D870F8C3D}"/>
              </a:ext>
            </a:extLst>
          </p:cNvPr>
          <p:cNvSpPr txBox="1"/>
          <p:nvPr/>
        </p:nvSpPr>
        <p:spPr>
          <a:xfrm>
            <a:off x="9220200" y="5203544"/>
            <a:ext cx="29914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Breeding value (</a:t>
            </a:r>
            <a:r>
              <a:rPr lang="en-US" sz="3600" dirty="0" err="1"/>
              <a:t>gBLUP</a:t>
            </a:r>
            <a:r>
              <a:rPr lang="en-US" sz="3600" dirty="0"/>
              <a:t>)</a:t>
            </a:r>
          </a:p>
        </p:txBody>
      </p:sp>
      <p:cxnSp>
        <p:nvCxnSpPr>
          <p:cNvPr id="11" name="Straight Arrow Connector 25">
            <a:extLst>
              <a:ext uri="{FF2B5EF4-FFF2-40B4-BE49-F238E27FC236}">
                <a16:creationId xmlns:a16="http://schemas.microsoft.com/office/drawing/2014/main" id="{4704C5C9-D0E9-3551-7661-A73F0203C00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458200" y="5580524"/>
            <a:ext cx="840582" cy="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14" name="Straight Arrow Connector 26">
            <a:extLst>
              <a:ext uri="{FF2B5EF4-FFF2-40B4-BE49-F238E27FC236}">
                <a16:creationId xmlns:a16="http://schemas.microsoft.com/office/drawing/2014/main" id="{C9495336-42C9-2E11-6670-ECB86009401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458200" y="5241925"/>
            <a:ext cx="0" cy="338599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4379211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Marker Assisted Selection (MAS)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436E93-45DF-B98F-65D9-C36D870F8C3D}"/>
              </a:ext>
            </a:extLst>
          </p:cNvPr>
          <p:cNvSpPr txBox="1"/>
          <p:nvPr/>
        </p:nvSpPr>
        <p:spPr>
          <a:xfrm>
            <a:off x="176645" y="1722590"/>
            <a:ext cx="60290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Current population</a:t>
            </a:r>
          </a:p>
          <a:p>
            <a:pPr algn="ctr"/>
            <a:r>
              <a:rPr lang="en-US" sz="3600" dirty="0"/>
              <a:t>(Training, Reference)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651833-3991-85DB-A023-3DEC6B6FC4F8}"/>
              </a:ext>
            </a:extLst>
          </p:cNvPr>
          <p:cNvSpPr txBox="1"/>
          <p:nvPr/>
        </p:nvSpPr>
        <p:spPr>
          <a:xfrm>
            <a:off x="5986314" y="1722589"/>
            <a:ext cx="60290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Future population</a:t>
            </a:r>
          </a:p>
          <a:p>
            <a:pPr algn="ctr"/>
            <a:r>
              <a:rPr lang="en-US" sz="3600" dirty="0"/>
              <a:t>(Testing, Inference)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B027F0-90E7-1A5D-2AAB-91D8AAE898A4}"/>
              </a:ext>
            </a:extLst>
          </p:cNvPr>
          <p:cNvSpPr txBox="1"/>
          <p:nvPr/>
        </p:nvSpPr>
        <p:spPr>
          <a:xfrm>
            <a:off x="176645" y="3703789"/>
            <a:ext cx="60290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Gene mapping</a:t>
            </a:r>
          </a:p>
          <a:p>
            <a:pPr algn="ctr"/>
            <a:r>
              <a:rPr lang="en-US" sz="3600" dirty="0"/>
              <a:t>(Linkage analysis and GWAS)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269C5A-D3E8-63D6-CCE5-82923F68A5C0}"/>
              </a:ext>
            </a:extLst>
          </p:cNvPr>
          <p:cNvSpPr txBox="1"/>
          <p:nvPr/>
        </p:nvSpPr>
        <p:spPr>
          <a:xfrm>
            <a:off x="5953386" y="3703788"/>
            <a:ext cx="60290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QTN</a:t>
            </a:r>
            <a:r>
              <a:rPr lang="en-US" sz="3600" baseline="-25000" dirty="0"/>
              <a:t>1</a:t>
            </a:r>
            <a:r>
              <a:rPr lang="en-US" sz="3600" dirty="0"/>
              <a:t>xEffect</a:t>
            </a:r>
            <a:r>
              <a:rPr lang="en-US" sz="3600" baseline="-25000" dirty="0"/>
              <a:t>1</a:t>
            </a:r>
            <a:r>
              <a:rPr lang="en-US" sz="3600" dirty="0"/>
              <a:t> + … + </a:t>
            </a:r>
            <a:r>
              <a:rPr lang="en-US" sz="3600" dirty="0" err="1"/>
              <a:t>QTN</a:t>
            </a:r>
            <a:r>
              <a:rPr lang="en-US" sz="3600" baseline="-25000" dirty="0" err="1"/>
              <a:t>t</a:t>
            </a:r>
            <a:r>
              <a:rPr lang="en-US" sz="3600" dirty="0" err="1"/>
              <a:t>xEffect</a:t>
            </a:r>
            <a:r>
              <a:rPr lang="en-US" sz="3600" baseline="-25000" dirty="0" err="1"/>
              <a:t>t</a:t>
            </a:r>
            <a:r>
              <a:rPr lang="en-US" sz="360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926811-EB5A-31A5-D466-FAD0E2E153F0}"/>
              </a:ext>
            </a:extLst>
          </p:cNvPr>
          <p:cNvSpPr txBox="1"/>
          <p:nvPr/>
        </p:nvSpPr>
        <p:spPr>
          <a:xfrm>
            <a:off x="7350926" y="4472114"/>
            <a:ext cx="32304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 Breeding value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4F93C3-2AE0-EF92-7548-4CE9493B36EF}"/>
              </a:ext>
            </a:extLst>
          </p:cNvPr>
          <p:cNvCxnSpPr>
            <a:cxnSpLocks/>
          </p:cNvCxnSpPr>
          <p:nvPr/>
        </p:nvCxnSpPr>
        <p:spPr>
          <a:xfrm>
            <a:off x="6096000" y="4350119"/>
            <a:ext cx="58864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D76B74E-6092-010C-CB69-3FCD159C599E}"/>
              </a:ext>
            </a:extLst>
          </p:cNvPr>
          <p:cNvSpPr txBox="1"/>
          <p:nvPr/>
        </p:nvSpPr>
        <p:spPr>
          <a:xfrm>
            <a:off x="335666" y="5026113"/>
            <a:ext cx="60290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SNPs	       QTN</a:t>
            </a:r>
            <a:r>
              <a:rPr lang="en-US" sz="3600" baseline="-25000" dirty="0"/>
              <a:t>1</a:t>
            </a:r>
            <a:r>
              <a:rPr lang="en-US" sz="3600" dirty="0"/>
              <a:t>, QTN</a:t>
            </a:r>
            <a:r>
              <a:rPr lang="en-US" sz="3600" baseline="-25000" dirty="0"/>
              <a:t>2</a:t>
            </a:r>
            <a:r>
              <a:rPr lang="en-US" sz="3600" dirty="0"/>
              <a:t>, …, </a:t>
            </a:r>
            <a:r>
              <a:rPr lang="en-US" sz="3600" dirty="0" err="1"/>
              <a:t>QTN</a:t>
            </a:r>
            <a:r>
              <a:rPr lang="en-US" sz="3600" baseline="-25000" dirty="0" err="1"/>
              <a:t>t</a:t>
            </a:r>
            <a:endParaRPr lang="en-US" sz="3600" baseline="-25000" dirty="0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9195CF9B-1A6E-8D95-F770-75C5DA1A7171}"/>
              </a:ext>
            </a:extLst>
          </p:cNvPr>
          <p:cNvSpPr/>
          <p:nvPr/>
        </p:nvSpPr>
        <p:spPr>
          <a:xfrm>
            <a:off x="1608881" y="5164083"/>
            <a:ext cx="486137" cy="3703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A2CEE0-82DC-12AD-57DB-84D6B5B6D1E9}"/>
              </a:ext>
            </a:extLst>
          </p:cNvPr>
          <p:cNvSpPr txBox="1"/>
          <p:nvPr/>
        </p:nvSpPr>
        <p:spPr>
          <a:xfrm>
            <a:off x="1981199" y="6135469"/>
            <a:ext cx="53697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 Effect</a:t>
            </a:r>
            <a:r>
              <a:rPr lang="en-US" sz="3600" baseline="-25000" dirty="0"/>
              <a:t>1</a:t>
            </a:r>
            <a:r>
              <a:rPr lang="en-US" sz="3600" dirty="0"/>
              <a:t>, Effect</a:t>
            </a:r>
            <a:r>
              <a:rPr lang="en-US" sz="3600" baseline="-25000" dirty="0"/>
              <a:t>2</a:t>
            </a:r>
            <a:r>
              <a:rPr lang="en-US" sz="3600" dirty="0"/>
              <a:t>, …, </a:t>
            </a:r>
            <a:r>
              <a:rPr lang="en-US" sz="3600" dirty="0" err="1"/>
              <a:t>Effect</a:t>
            </a:r>
            <a:r>
              <a:rPr lang="en-US" sz="3600" baseline="-25000" dirty="0" err="1"/>
              <a:t>t</a:t>
            </a:r>
            <a:endParaRPr lang="en-US" sz="3600" baseline="-25000" dirty="0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B7191F8F-48B0-96DA-1FAD-076110028708}"/>
              </a:ext>
            </a:extLst>
          </p:cNvPr>
          <p:cNvSpPr/>
          <p:nvPr/>
        </p:nvSpPr>
        <p:spPr>
          <a:xfrm rot="5400000">
            <a:off x="3659529" y="5748182"/>
            <a:ext cx="486137" cy="3703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2885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PU with binary numbers and blueprint">
            <a:extLst>
              <a:ext uri="{FF2B5EF4-FFF2-40B4-BE49-F238E27FC236}">
                <a16:creationId xmlns:a16="http://schemas.microsoft.com/office/drawing/2014/main" id="{F64D51C8-84B0-8AE7-0459-0C9EE6BF8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16" r="7672"/>
          <a:stretch/>
        </p:blipFill>
        <p:spPr>
          <a:xfrm>
            <a:off x="2519309" y="10"/>
            <a:ext cx="9669642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2715" y="0"/>
            <a:ext cx="5458428" cy="11343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+mn-lt"/>
              </a:rPr>
              <a:t>Simulation with GAPIT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AC756C-16F4-1B49-A914-00E9A24DF60F}"/>
              </a:ext>
            </a:extLst>
          </p:cNvPr>
          <p:cNvSpPr/>
          <p:nvPr/>
        </p:nvSpPr>
        <p:spPr>
          <a:xfrm>
            <a:off x="302715" y="954704"/>
            <a:ext cx="11744721" cy="5903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</a:rPr>
              <a:t>source("http://</a:t>
            </a:r>
            <a:r>
              <a:rPr lang="en-US" sz="2400" dirty="0" err="1">
                <a:solidFill>
                  <a:srgbClr val="FF0000"/>
                </a:solidFill>
              </a:rPr>
              <a:t>zzlab.net</a:t>
            </a:r>
            <a:r>
              <a:rPr lang="en-US" sz="2400" dirty="0">
                <a:solidFill>
                  <a:srgbClr val="FF0000"/>
                </a:solidFill>
              </a:rPr>
              <a:t>/GAPIT/</a:t>
            </a:r>
            <a:r>
              <a:rPr lang="en-US" sz="2400" dirty="0" err="1">
                <a:solidFill>
                  <a:srgbClr val="FF0000"/>
                </a:solidFill>
              </a:rPr>
              <a:t>gapit_functions.txt</a:t>
            </a:r>
            <a:r>
              <a:rPr lang="en-US" sz="2400" dirty="0">
                <a:solidFill>
                  <a:srgbClr val="FF0000"/>
                </a:solidFill>
              </a:rPr>
              <a:t>")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solidFill>
                  <a:srgbClr val="FF0000"/>
                </a:solidFill>
              </a:rPr>
              <a:t>myGD</a:t>
            </a:r>
            <a:r>
              <a:rPr lang="en-US" sz="2400" dirty="0">
                <a:solidFill>
                  <a:srgbClr val="FF0000"/>
                </a:solidFill>
              </a:rPr>
              <a:t>=</a:t>
            </a:r>
            <a:r>
              <a:rPr lang="en-US" sz="2400" dirty="0" err="1">
                <a:solidFill>
                  <a:srgbClr val="FF0000"/>
                </a:solidFill>
              </a:rPr>
              <a:t>read.table</a:t>
            </a:r>
            <a:r>
              <a:rPr lang="en-US" sz="2400" dirty="0">
                <a:solidFill>
                  <a:srgbClr val="FF0000"/>
                </a:solidFill>
              </a:rPr>
              <a:t>(file="http://</a:t>
            </a:r>
            <a:r>
              <a:rPr lang="en-US" sz="2400" dirty="0" err="1">
                <a:solidFill>
                  <a:srgbClr val="FF0000"/>
                </a:solidFill>
              </a:rPr>
              <a:t>zzlab.net</a:t>
            </a:r>
            <a:r>
              <a:rPr lang="en-US" sz="2400" dirty="0">
                <a:solidFill>
                  <a:srgbClr val="FF0000"/>
                </a:solidFill>
              </a:rPr>
              <a:t>/GAPIT/data/</a:t>
            </a:r>
            <a:r>
              <a:rPr lang="en-US" sz="2400" dirty="0" err="1">
                <a:solidFill>
                  <a:srgbClr val="FF0000"/>
                </a:solidFill>
              </a:rPr>
              <a:t>mdp_numeric.txt",head</a:t>
            </a:r>
            <a:r>
              <a:rPr lang="en-US" sz="2400" dirty="0">
                <a:solidFill>
                  <a:srgbClr val="FF0000"/>
                </a:solidFill>
              </a:rPr>
              <a:t>=T)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solidFill>
                  <a:srgbClr val="FF0000"/>
                </a:solidFill>
              </a:rPr>
              <a:t>myGM</a:t>
            </a:r>
            <a:r>
              <a:rPr lang="en-US" sz="2400" dirty="0">
                <a:solidFill>
                  <a:srgbClr val="FF0000"/>
                </a:solidFill>
              </a:rPr>
              <a:t>=</a:t>
            </a:r>
            <a:r>
              <a:rPr lang="en-US" sz="2400" dirty="0" err="1">
                <a:solidFill>
                  <a:srgbClr val="FF0000"/>
                </a:solidFill>
              </a:rPr>
              <a:t>read.table</a:t>
            </a:r>
            <a:r>
              <a:rPr lang="en-US" sz="2400" dirty="0">
                <a:solidFill>
                  <a:srgbClr val="FF0000"/>
                </a:solidFill>
              </a:rPr>
              <a:t>(file="http://</a:t>
            </a:r>
            <a:r>
              <a:rPr lang="en-US" sz="2400" dirty="0" err="1">
                <a:solidFill>
                  <a:srgbClr val="FF0000"/>
                </a:solidFill>
              </a:rPr>
              <a:t>zzlab.net</a:t>
            </a:r>
            <a:r>
              <a:rPr lang="en-US" sz="2400" dirty="0">
                <a:solidFill>
                  <a:srgbClr val="FF0000"/>
                </a:solidFill>
              </a:rPr>
              <a:t>/GAPIT/data/</a:t>
            </a:r>
            <a:r>
              <a:rPr lang="en-US" sz="2400" dirty="0" err="1">
                <a:solidFill>
                  <a:srgbClr val="FF0000"/>
                </a:solidFill>
              </a:rPr>
              <a:t>mdp_SNP_information.txt",head</a:t>
            </a:r>
            <a:r>
              <a:rPr lang="en-US" sz="2400" dirty="0">
                <a:solidFill>
                  <a:srgbClr val="FF0000"/>
                </a:solidFill>
              </a:rPr>
              <a:t>=T)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solidFill>
                  <a:schemeClr val="accent1"/>
                </a:solidFill>
              </a:rPr>
              <a:t>set.seed</a:t>
            </a:r>
            <a:r>
              <a:rPr lang="en-US" sz="2400" dirty="0">
                <a:solidFill>
                  <a:schemeClr val="accent1"/>
                </a:solidFill>
              </a:rPr>
              <a:t>(99164)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</a:rPr>
              <a:t>n=</a:t>
            </a:r>
            <a:r>
              <a:rPr lang="en-US" sz="2400" dirty="0" err="1">
                <a:solidFill>
                  <a:schemeClr val="accent1"/>
                </a:solidFill>
              </a:rPr>
              <a:t>nrow</a:t>
            </a:r>
            <a:r>
              <a:rPr lang="en-US" sz="2400" dirty="0">
                <a:solidFill>
                  <a:schemeClr val="accent1"/>
                </a:solidFill>
              </a:rPr>
              <a:t>(</a:t>
            </a:r>
            <a:r>
              <a:rPr lang="en-US" sz="2400" dirty="0" err="1">
                <a:solidFill>
                  <a:schemeClr val="accent1"/>
                </a:solidFill>
              </a:rPr>
              <a:t>myGD</a:t>
            </a:r>
            <a:r>
              <a:rPr lang="en-US" sz="2400" dirty="0">
                <a:solidFill>
                  <a:schemeClr val="accent1"/>
                </a:solidFill>
              </a:rPr>
              <a:t>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</a:rPr>
              <a:t>testing=sample(</a:t>
            </a:r>
            <a:r>
              <a:rPr lang="en-US" sz="2400" dirty="0" err="1">
                <a:solidFill>
                  <a:schemeClr val="accent1"/>
                </a:solidFill>
              </a:rPr>
              <a:t>n,round</a:t>
            </a:r>
            <a:r>
              <a:rPr lang="en-US" sz="2400" dirty="0">
                <a:solidFill>
                  <a:schemeClr val="accent1"/>
                </a:solidFill>
              </a:rPr>
              <a:t>(n/5),replace=F)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accent1"/>
                </a:solidFill>
              </a:rPr>
              <a:t>training=-testing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solidFill>
                  <a:srgbClr val="FF0000"/>
                </a:solidFill>
              </a:rPr>
              <a:t>set.seed</a:t>
            </a:r>
            <a:r>
              <a:rPr lang="en-US" sz="2400" dirty="0">
                <a:solidFill>
                  <a:srgbClr val="FF0000"/>
                </a:solidFill>
              </a:rPr>
              <a:t>(99164)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solidFill>
                  <a:srgbClr val="FF0000"/>
                </a:solidFill>
              </a:rPr>
              <a:t>mySim</a:t>
            </a:r>
            <a:r>
              <a:rPr lang="en-US" sz="2400" dirty="0">
                <a:solidFill>
                  <a:srgbClr val="FF0000"/>
                </a:solidFill>
              </a:rPr>
              <a:t>=</a:t>
            </a:r>
            <a:r>
              <a:rPr lang="en-US" sz="2400" dirty="0" err="1">
                <a:solidFill>
                  <a:srgbClr val="FF0000"/>
                </a:solidFill>
              </a:rPr>
              <a:t>GAPIT.Phenotype.Simulation</a:t>
            </a:r>
            <a:r>
              <a:rPr lang="en-US" sz="2400" dirty="0">
                <a:solidFill>
                  <a:srgbClr val="FF0000"/>
                </a:solidFill>
              </a:rPr>
              <a:t>(GD=</a:t>
            </a:r>
            <a:r>
              <a:rPr lang="en-US" sz="2400" dirty="0" err="1">
                <a:solidFill>
                  <a:srgbClr val="FF0000"/>
                </a:solidFill>
              </a:rPr>
              <a:t>myGD</a:t>
            </a:r>
            <a:r>
              <a:rPr lang="en-US" sz="2400" dirty="0">
                <a:solidFill>
                  <a:srgbClr val="FF0000"/>
                </a:solidFill>
              </a:rPr>
              <a:t>, GM=</a:t>
            </a:r>
            <a:r>
              <a:rPr lang="en-US" sz="2400" dirty="0" err="1">
                <a:solidFill>
                  <a:srgbClr val="FF0000"/>
                </a:solidFill>
              </a:rPr>
              <a:t>myGM</a:t>
            </a:r>
            <a:r>
              <a:rPr lang="en-US" sz="2400" dirty="0">
                <a:solidFill>
                  <a:srgbClr val="FF0000"/>
                </a:solidFill>
              </a:rPr>
              <a:t>,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</a:rPr>
              <a:t>h2=.7,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</a:rPr>
              <a:t>NQTN=20,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>
                <a:solidFill>
                  <a:srgbClr val="FF0000"/>
                </a:solidFill>
              </a:rPr>
              <a:t>QTNDist</a:t>
            </a:r>
            <a:r>
              <a:rPr lang="en-US" sz="2400" dirty="0">
                <a:solidFill>
                  <a:srgbClr val="FF0000"/>
                </a:solidFill>
              </a:rPr>
              <a:t>="normal")</a:t>
            </a:r>
          </a:p>
        </p:txBody>
      </p:sp>
    </p:spTree>
    <p:extLst>
      <p:ext uri="{BB962C8B-B14F-4D97-AF65-F5344CB8AC3E}">
        <p14:creationId xmlns:p14="http://schemas.microsoft.com/office/powerpoint/2010/main" val="1520944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7765143" cy="93521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GWAS and MAS (20 QTNs)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28142-FE4D-9E4C-8265-DFA18921A89E}"/>
              </a:ext>
            </a:extLst>
          </p:cNvPr>
          <p:cNvSpPr/>
          <p:nvPr/>
        </p:nvSpPr>
        <p:spPr>
          <a:xfrm>
            <a:off x="244860" y="755154"/>
            <a:ext cx="62676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#Gene mapping (GWAS)</a:t>
            </a:r>
          </a:p>
          <a:p>
            <a:r>
              <a:rPr lang="en-US" dirty="0"/>
              <a:t>myGAPIT3 &lt;- GAPIT(</a:t>
            </a:r>
          </a:p>
          <a:p>
            <a:r>
              <a:rPr lang="en-US" dirty="0">
                <a:solidFill>
                  <a:srgbClr val="FF0000"/>
                </a:solidFill>
              </a:rPr>
              <a:t>Y=</a:t>
            </a:r>
            <a:r>
              <a:rPr lang="en-US" dirty="0" err="1">
                <a:solidFill>
                  <a:srgbClr val="FF0000"/>
                </a:solidFill>
              </a:rPr>
              <a:t>mySim$Y</a:t>
            </a:r>
            <a:r>
              <a:rPr lang="en-US" dirty="0">
                <a:solidFill>
                  <a:srgbClr val="FF0000"/>
                </a:solidFill>
              </a:rPr>
              <a:t>[training</a:t>
            </a:r>
            <a:r>
              <a:rPr lang="en-US" dirty="0"/>
              <a:t>,],</a:t>
            </a:r>
          </a:p>
          <a:p>
            <a:r>
              <a:rPr lang="en-US" dirty="0"/>
              <a:t>GD=</a:t>
            </a:r>
            <a:r>
              <a:rPr lang="en-US" dirty="0" err="1"/>
              <a:t>myGD,GM</a:t>
            </a:r>
            <a:r>
              <a:rPr lang="en-US" dirty="0"/>
              <a:t>=</a:t>
            </a:r>
            <a:r>
              <a:rPr lang="en-US" dirty="0" err="1"/>
              <a:t>myGM</a:t>
            </a:r>
            <a:r>
              <a:rPr lang="en-US" dirty="0"/>
              <a:t>, </a:t>
            </a:r>
            <a:r>
              <a:rPr lang="en-US" dirty="0" err="1"/>
              <a:t>PCA.total</a:t>
            </a:r>
            <a:r>
              <a:rPr lang="en-US" dirty="0"/>
              <a:t>=3,</a:t>
            </a:r>
          </a:p>
          <a:p>
            <a:r>
              <a:rPr lang="fi-FI" dirty="0" err="1"/>
              <a:t>model</a:t>
            </a:r>
            <a:r>
              <a:rPr lang="fi-FI" dirty="0"/>
              <a:t>="BLINK", </a:t>
            </a:r>
          </a:p>
          <a:p>
            <a:r>
              <a:rPr lang="fi-FI" dirty="0" err="1"/>
              <a:t>QTN.position</a:t>
            </a:r>
            <a:r>
              <a:rPr lang="fi-FI" dirty="0"/>
              <a:t>=</a:t>
            </a:r>
            <a:r>
              <a:rPr lang="fi-FI" dirty="0" err="1"/>
              <a:t>mySim$QTN.position</a:t>
            </a:r>
            <a:r>
              <a:rPr lang="fi-FI" dirty="0"/>
              <a:t>,</a:t>
            </a:r>
          </a:p>
          <a:p>
            <a:r>
              <a:rPr lang="en-US" dirty="0"/>
              <a:t>memo="GWAS"</a:t>
            </a:r>
            <a:r>
              <a:rPr lang="is-IS" dirty="0"/>
              <a:t>)</a:t>
            </a:r>
          </a:p>
          <a:p>
            <a:endParaRPr lang="is-IS" dirty="0"/>
          </a:p>
          <a:p>
            <a:r>
              <a:rPr lang="en-US" dirty="0"/>
              <a:t>index=myGAPIT3$GWAS[,4]&lt;0.05/length(myGAPIT3$GWAS[,4])</a:t>
            </a:r>
          </a:p>
          <a:p>
            <a:r>
              <a:rPr lang="en-US" dirty="0"/>
              <a:t> </a:t>
            </a:r>
            <a:r>
              <a:rPr lang="en-US" dirty="0" err="1"/>
              <a:t>QTN.order</a:t>
            </a:r>
            <a:r>
              <a:rPr lang="en-US" dirty="0"/>
              <a:t>=order(abs(</a:t>
            </a:r>
            <a:r>
              <a:rPr lang="en-US" dirty="0" err="1"/>
              <a:t>mySim$effect</a:t>
            </a:r>
            <a:r>
              <a:rPr lang="en-US" dirty="0"/>
              <a:t>),decreasing =T)</a:t>
            </a:r>
          </a:p>
          <a:p>
            <a:r>
              <a:rPr lang="en-US" dirty="0"/>
              <a:t>index=</a:t>
            </a:r>
            <a:r>
              <a:rPr lang="fi-FI" dirty="0"/>
              <a:t> </a:t>
            </a:r>
            <a:r>
              <a:rPr lang="fi-FI" dirty="0" err="1"/>
              <a:t>mySim$QTN.position</a:t>
            </a:r>
            <a:r>
              <a:rPr lang="fi-FI" dirty="0"/>
              <a:t>[</a:t>
            </a:r>
            <a:r>
              <a:rPr lang="en-US" dirty="0" err="1"/>
              <a:t>QTN.order</a:t>
            </a:r>
            <a:r>
              <a:rPr lang="fi-FI" dirty="0"/>
              <a:t>]+1</a:t>
            </a:r>
          </a:p>
          <a:p>
            <a:r>
              <a:rPr lang="en-US" dirty="0" err="1"/>
              <a:t>myQTN</a:t>
            </a:r>
            <a:r>
              <a:rPr lang="en-US" dirty="0"/>
              <a:t>=</a:t>
            </a:r>
            <a:r>
              <a:rPr lang="en-US" dirty="0" err="1"/>
              <a:t>cbind</a:t>
            </a:r>
            <a:r>
              <a:rPr lang="en-US" dirty="0"/>
              <a:t>(myGAPIT3$PCA,myGD[,c(</a:t>
            </a:r>
            <a:r>
              <a:rPr lang="en-US" dirty="0" err="1"/>
              <a:t>FALSE,index</a:t>
            </a:r>
            <a:r>
              <a:rPr lang="en-US" dirty="0"/>
              <a:t>[1:15])])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FC62DC-7E59-8049-8645-936ADD259152}"/>
              </a:ext>
            </a:extLst>
          </p:cNvPr>
          <p:cNvSpPr/>
          <p:nvPr/>
        </p:nvSpPr>
        <p:spPr>
          <a:xfrm>
            <a:off x="7028543" y="755154"/>
            <a:ext cx="45212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#MAS</a:t>
            </a:r>
          </a:p>
          <a:p>
            <a:r>
              <a:rPr lang="en-US" sz="1600" dirty="0"/>
              <a:t>myGAPIT4 &lt;- GAPIT(</a:t>
            </a:r>
          </a:p>
          <a:p>
            <a:r>
              <a:rPr lang="en-US" sz="1600" dirty="0"/>
              <a:t>Y=</a:t>
            </a:r>
            <a:r>
              <a:rPr lang="en-US" sz="1600" dirty="0" err="1"/>
              <a:t>mySim$Y</a:t>
            </a:r>
            <a:r>
              <a:rPr lang="en-US" sz="1600" dirty="0"/>
              <a:t>[training,],</a:t>
            </a:r>
          </a:p>
          <a:p>
            <a:r>
              <a:rPr lang="en-US" sz="1600" dirty="0">
                <a:solidFill>
                  <a:srgbClr val="FF0000"/>
                </a:solidFill>
              </a:rPr>
              <a:t>CV=</a:t>
            </a:r>
            <a:r>
              <a:rPr lang="en-US" sz="1600" dirty="0" err="1">
                <a:solidFill>
                  <a:srgbClr val="FF0000"/>
                </a:solidFill>
              </a:rPr>
              <a:t>myQTN</a:t>
            </a:r>
            <a:r>
              <a:rPr lang="en-US" sz="1600" dirty="0">
                <a:solidFill>
                  <a:srgbClr val="FF0000"/>
                </a:solidFill>
              </a:rPr>
              <a:t>, </a:t>
            </a:r>
          </a:p>
          <a:p>
            <a:r>
              <a:rPr lang="fi-FI" sz="1600" dirty="0" err="1">
                <a:solidFill>
                  <a:srgbClr val="FF0000"/>
                </a:solidFill>
              </a:rPr>
              <a:t>model</a:t>
            </a:r>
            <a:r>
              <a:rPr lang="fi-FI" sz="1600" dirty="0">
                <a:solidFill>
                  <a:srgbClr val="FF0000"/>
                </a:solidFill>
              </a:rPr>
              <a:t>="GLM", </a:t>
            </a:r>
          </a:p>
          <a:p>
            <a:r>
              <a:rPr lang="en-US" sz="1600" dirty="0" err="1"/>
              <a:t>SNP.test</a:t>
            </a:r>
            <a:r>
              <a:rPr lang="en-US" sz="1600" dirty="0"/>
              <a:t>=FALSE,</a:t>
            </a:r>
          </a:p>
          <a:p>
            <a:r>
              <a:rPr lang="en-US" sz="1600" dirty="0"/>
              <a:t>memo="MAS"</a:t>
            </a:r>
            <a:r>
              <a:rPr lang="is-IS" sz="1600" dirty="0"/>
              <a:t>)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order=</a:t>
            </a:r>
            <a:r>
              <a:rPr lang="en-US" sz="1600" dirty="0">
                <a:solidFill>
                  <a:srgbClr val="FF0000"/>
                </a:solidFill>
              </a:rPr>
              <a:t>match</a:t>
            </a:r>
            <a:r>
              <a:rPr lang="en-US" sz="1600" dirty="0"/>
              <a:t>(</a:t>
            </a:r>
            <a:r>
              <a:rPr lang="en-US" sz="1600" dirty="0" err="1"/>
              <a:t>mySim$Y</a:t>
            </a:r>
            <a:r>
              <a:rPr lang="en-US" sz="1600" dirty="0"/>
              <a:t>[,1],myGAPIT4$Pred[,1])</a:t>
            </a:r>
          </a:p>
          <a:p>
            <a:r>
              <a:rPr lang="en-US" sz="1600" dirty="0" err="1"/>
              <a:t>myPred</a:t>
            </a:r>
            <a:r>
              <a:rPr lang="en-US" sz="1600" dirty="0"/>
              <a:t>=myGAPIT4$Pred[order,]</a:t>
            </a:r>
          </a:p>
          <a:p>
            <a:r>
              <a:rPr lang="en-US" sz="1600" dirty="0"/>
              <a:t>ru2=</a:t>
            </a:r>
            <a:r>
              <a:rPr lang="en-US" sz="1600" dirty="0" err="1"/>
              <a:t>cor</a:t>
            </a:r>
            <a:r>
              <a:rPr lang="en-US" sz="1600" dirty="0"/>
              <a:t>(</a:t>
            </a:r>
            <a:r>
              <a:rPr lang="en-US" sz="1600" dirty="0" err="1"/>
              <a:t>myPred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</a:rPr>
              <a:t>testing</a:t>
            </a:r>
            <a:r>
              <a:rPr lang="en-US" sz="1600" dirty="0"/>
              <a:t>,8],</a:t>
            </a:r>
            <a:r>
              <a:rPr lang="en-US" sz="1600" dirty="0" err="1"/>
              <a:t>mySim$u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</a:rPr>
              <a:t>testing]</a:t>
            </a:r>
            <a:r>
              <a:rPr lang="en-US" sz="1600" dirty="0"/>
              <a:t>)^2</a:t>
            </a:r>
          </a:p>
          <a:p>
            <a:r>
              <a:rPr lang="en-US" sz="1600" dirty="0"/>
              <a:t>plot(</a:t>
            </a:r>
            <a:r>
              <a:rPr lang="en-US" sz="1600" dirty="0" err="1"/>
              <a:t>myPred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</a:rPr>
              <a:t>testing</a:t>
            </a:r>
            <a:r>
              <a:rPr lang="en-US" sz="1600" dirty="0"/>
              <a:t>,8],</a:t>
            </a:r>
            <a:r>
              <a:rPr lang="en-US" sz="1600" dirty="0" err="1"/>
              <a:t>mySim$u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</a:rPr>
              <a:t>testing</a:t>
            </a:r>
            <a:r>
              <a:rPr lang="en-US" sz="1600" dirty="0"/>
              <a:t>])</a:t>
            </a:r>
          </a:p>
          <a:p>
            <a:r>
              <a:rPr lang="en-US" sz="1600" dirty="0" err="1"/>
              <a:t>mtext</a:t>
            </a:r>
            <a:r>
              <a:rPr lang="en-US" sz="1600" dirty="0"/>
              <a:t>(paste("R square=",ru2,sep=""), side = 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788F57-BB7F-8D25-FF6C-729E5AB7E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0"/>
            <a:ext cx="7156174" cy="2286000"/>
          </a:xfrm>
          <a:prstGeom prst="rect">
            <a:avLst/>
          </a:prstGeom>
        </p:spPr>
      </p:pic>
      <p:pic>
        <p:nvPicPr>
          <p:cNvPr id="10" name="Picture 9" descr="Chart, scatter chart&#10;&#10;Description automatically generated">
            <a:extLst>
              <a:ext uri="{FF2B5EF4-FFF2-40B4-BE49-F238E27FC236}">
                <a16:creationId xmlns:a16="http://schemas.microsoft.com/office/drawing/2014/main" id="{29158677-4305-7FF7-7846-1DC58CB83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7652" y="4572000"/>
            <a:ext cx="218149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02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4004C7DC-D6B7-824B-42C5-72B4750F8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149" y="890204"/>
            <a:ext cx="4747547" cy="5077591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113"/>
            <a:ext cx="3888526" cy="12228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MAS +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gBLUP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FC62DC-7E59-8049-8645-936ADD259152}"/>
              </a:ext>
            </a:extLst>
          </p:cNvPr>
          <p:cNvSpPr/>
          <p:nvPr/>
        </p:nvSpPr>
        <p:spPr>
          <a:xfrm>
            <a:off x="120570" y="1316543"/>
            <a:ext cx="6465424" cy="5118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myGAPIT44&lt;- GAPIT(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Y=</a:t>
            </a:r>
            <a:r>
              <a:rPr lang="en-US" sz="2000" dirty="0" err="1"/>
              <a:t>mySim$Y</a:t>
            </a:r>
            <a:r>
              <a:rPr lang="en-US" sz="2000" dirty="0"/>
              <a:t>[training,],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GD=</a:t>
            </a:r>
            <a:r>
              <a:rPr lang="en-US" sz="2000" dirty="0" err="1"/>
              <a:t>myGD</a:t>
            </a:r>
            <a:r>
              <a:rPr lang="en-US" sz="2000" dirty="0"/>
              <a:t>, GM=</a:t>
            </a:r>
            <a:r>
              <a:rPr lang="en-US" sz="2000" dirty="0" err="1"/>
              <a:t>myGM</a:t>
            </a:r>
            <a:r>
              <a:rPr lang="en-US" sz="2000" dirty="0"/>
              <a:t>,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CV=</a:t>
            </a:r>
            <a:r>
              <a:rPr lang="en-US" sz="2000" dirty="0" err="1"/>
              <a:t>myQTN</a:t>
            </a:r>
            <a:r>
              <a:rPr lang="en-US" sz="2000" dirty="0"/>
              <a:t>,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model="</a:t>
            </a:r>
            <a:r>
              <a:rPr lang="en-US" sz="2000" dirty="0" err="1"/>
              <a:t>gBLUP</a:t>
            </a:r>
            <a:r>
              <a:rPr lang="en-US" sz="2000" dirty="0"/>
              <a:t>",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SNP.test</a:t>
            </a:r>
            <a:r>
              <a:rPr lang="en-US" sz="2000" dirty="0"/>
              <a:t>=FALSE,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memo="</a:t>
            </a:r>
            <a:r>
              <a:rPr lang="en-US" sz="2000" dirty="0" err="1"/>
              <a:t>MAS+gBLUP</a:t>
            </a:r>
            <a:r>
              <a:rPr lang="en-US" sz="2000" dirty="0"/>
              <a:t>")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order=match(</a:t>
            </a:r>
            <a:r>
              <a:rPr lang="en-US" sz="2000" dirty="0" err="1"/>
              <a:t>mySim$Y</a:t>
            </a:r>
            <a:r>
              <a:rPr lang="en-US" sz="2000" dirty="0"/>
              <a:t>[,1],myGAPIT44$Pred[,1])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myPred</a:t>
            </a:r>
            <a:r>
              <a:rPr lang="en-US" sz="2000" dirty="0"/>
              <a:t>=myGAPIT44$Pred[order,]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ru2=</a:t>
            </a:r>
            <a:r>
              <a:rPr lang="en-US" sz="2000" dirty="0" err="1"/>
              <a:t>cor</a:t>
            </a:r>
            <a:r>
              <a:rPr lang="en-US" sz="2000" dirty="0"/>
              <a:t>(</a:t>
            </a:r>
            <a:r>
              <a:rPr lang="en-US" sz="2000" dirty="0" err="1"/>
              <a:t>as.numeric</a:t>
            </a:r>
            <a:r>
              <a:rPr lang="en-US" sz="2000" dirty="0"/>
              <a:t>(</a:t>
            </a:r>
            <a:r>
              <a:rPr lang="en-US" sz="2000" dirty="0" err="1"/>
              <a:t>myPred</a:t>
            </a:r>
            <a:r>
              <a:rPr lang="en-US" sz="2000" dirty="0"/>
              <a:t>[testing,8]),</a:t>
            </a:r>
            <a:r>
              <a:rPr lang="en-US" sz="2000" dirty="0" err="1"/>
              <a:t>mySim$u</a:t>
            </a:r>
            <a:r>
              <a:rPr lang="en-US" sz="2000" dirty="0"/>
              <a:t>[testing])^2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plot(</a:t>
            </a:r>
            <a:r>
              <a:rPr lang="en-US" sz="2000" dirty="0" err="1"/>
              <a:t>as.numeric</a:t>
            </a:r>
            <a:r>
              <a:rPr lang="en-US" sz="2000" dirty="0"/>
              <a:t>(</a:t>
            </a:r>
            <a:r>
              <a:rPr lang="en-US" sz="2000" dirty="0" err="1"/>
              <a:t>myPred</a:t>
            </a:r>
            <a:r>
              <a:rPr lang="en-US" sz="2000" dirty="0"/>
              <a:t>[testing,8]),</a:t>
            </a:r>
            <a:r>
              <a:rPr lang="en-US" sz="2000" dirty="0" err="1"/>
              <a:t>mySim$u</a:t>
            </a:r>
            <a:r>
              <a:rPr lang="en-US" sz="2000" dirty="0"/>
              <a:t>[testing])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mtext</a:t>
            </a:r>
            <a:r>
              <a:rPr lang="en-US" sz="2000" dirty="0"/>
              <a:t>(paste("R square=",ru2,sep=""), side = 3)</a:t>
            </a:r>
          </a:p>
        </p:txBody>
      </p:sp>
    </p:spTree>
    <p:extLst>
      <p:ext uri="{BB962C8B-B14F-4D97-AF65-F5344CB8AC3E}">
        <p14:creationId xmlns:p14="http://schemas.microsoft.com/office/powerpoint/2010/main" val="755974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521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MAS do not work when GWAS does not have power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788F57-BB7F-8D25-FF6C-729E5AB7E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367" y="1032386"/>
            <a:ext cx="5724939" cy="1828800"/>
          </a:xfrm>
          <a:prstGeom prst="rect">
            <a:avLst/>
          </a:prstGeom>
        </p:spPr>
      </p:pic>
      <p:pic>
        <p:nvPicPr>
          <p:cNvPr id="10" name="Picture 9" descr="Chart, scatter chart&#10;&#10;Description automatically generated">
            <a:extLst>
              <a:ext uri="{FF2B5EF4-FFF2-40B4-BE49-F238E27FC236}">
                <a16:creationId xmlns:a16="http://schemas.microsoft.com/office/drawing/2014/main" id="{29158677-4305-7FF7-7846-1DC58CB83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297" y="1275454"/>
            <a:ext cx="1745198" cy="1828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C1F93B-7BD9-2913-0535-E7AD35B8C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6806" y="2861186"/>
            <a:ext cx="5724939" cy="1828800"/>
          </a:xfrm>
          <a:prstGeom prst="rect">
            <a:avLst/>
          </a:prstGeom>
        </p:spPr>
      </p:pic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24C0A15C-CDB3-EBE0-5B47-ECA91943BA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0736" y="2861186"/>
            <a:ext cx="1749973" cy="1828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3AEFC1-7D68-5949-AE24-5D631A6B1232}"/>
              </a:ext>
            </a:extLst>
          </p:cNvPr>
          <p:cNvSpPr txBox="1"/>
          <p:nvPr/>
        </p:nvSpPr>
        <p:spPr>
          <a:xfrm>
            <a:off x="9683495" y="1907972"/>
            <a:ext cx="111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QTNs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2ECA2E-FE81-999C-CC27-9DA65E923B5D}"/>
              </a:ext>
            </a:extLst>
          </p:cNvPr>
          <p:cNvSpPr txBox="1"/>
          <p:nvPr/>
        </p:nvSpPr>
        <p:spPr>
          <a:xfrm>
            <a:off x="9683494" y="3900747"/>
            <a:ext cx="111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 QTNs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E5D20EE-B8D4-6FC9-B0DF-155449BA25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8789" y="4689986"/>
            <a:ext cx="5724939" cy="1828800"/>
          </a:xfrm>
          <a:prstGeom prst="rect">
            <a:avLst/>
          </a:prstGeom>
        </p:spPr>
      </p:pic>
      <p:pic>
        <p:nvPicPr>
          <p:cNvPr id="16" name="Picture 15" descr="Chart, scatter chart&#10;&#10;Description automatically generated">
            <a:extLst>
              <a:ext uri="{FF2B5EF4-FFF2-40B4-BE49-F238E27FC236}">
                <a16:creationId xmlns:a16="http://schemas.microsoft.com/office/drawing/2014/main" id="{92B592ED-735F-1A40-7D94-29677A3A3E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3535" y="4689986"/>
            <a:ext cx="1779960" cy="18288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3B316D8-0797-6339-0DE7-9373B6D3DF74}"/>
              </a:ext>
            </a:extLst>
          </p:cNvPr>
          <p:cNvSpPr txBox="1"/>
          <p:nvPr/>
        </p:nvSpPr>
        <p:spPr>
          <a:xfrm>
            <a:off x="9683494" y="5147604"/>
            <a:ext cx="111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 QTNs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E29017-8134-77DB-6049-30F8154E22A0}"/>
              </a:ext>
            </a:extLst>
          </p:cNvPr>
          <p:cNvSpPr txBox="1"/>
          <p:nvPr/>
        </p:nvSpPr>
        <p:spPr>
          <a:xfrm rot="16200000">
            <a:off x="112584" y="3726026"/>
            <a:ext cx="3359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Heritability=70%</a:t>
            </a:r>
          </a:p>
        </p:txBody>
      </p:sp>
    </p:spTree>
    <p:extLst>
      <p:ext uri="{BB962C8B-B14F-4D97-AF65-F5344CB8AC3E}">
        <p14:creationId xmlns:p14="http://schemas.microsoft.com/office/powerpoint/2010/main" val="1944547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2021</TotalTime>
  <Words>1758</Words>
  <Application>Microsoft Macintosh PowerPoint</Application>
  <PresentationFormat>Widescreen</PresentationFormat>
  <Paragraphs>293</Paragraphs>
  <Slides>30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Times-Roman</vt:lpstr>
      <vt:lpstr>Arial</vt:lpstr>
      <vt:lpstr>Calibri</vt:lpstr>
      <vt:lpstr>Calibri Light</vt:lpstr>
      <vt:lpstr>Cambria Math</vt:lpstr>
      <vt:lpstr>Constantia</vt:lpstr>
      <vt:lpstr>Symbol</vt:lpstr>
      <vt:lpstr>Verdana</vt:lpstr>
      <vt:lpstr>Office Theme</vt:lpstr>
      <vt:lpstr>Statistical Genomics</vt:lpstr>
      <vt:lpstr>Outline</vt:lpstr>
      <vt:lpstr>Recurrent genome recovery </vt:lpstr>
      <vt:lpstr>MLM for GWAS</vt:lpstr>
      <vt:lpstr>Marker Assisted Selection (MAS)</vt:lpstr>
      <vt:lpstr>Simulation with GAPIT</vt:lpstr>
      <vt:lpstr>GWAS and MAS (20 QTNs)</vt:lpstr>
      <vt:lpstr>MAS + gBLUP</vt:lpstr>
      <vt:lpstr>MAS do not work when GWAS does not have power</vt:lpstr>
      <vt:lpstr>MAS works the best for Mendelian traits</vt:lpstr>
      <vt:lpstr>MAS do not work when GWAS does not have power</vt:lpstr>
      <vt:lpstr>The lower heritability, the lower accuracy</vt:lpstr>
      <vt:lpstr>MLM for GWAS</vt:lpstr>
      <vt:lpstr>Mixed Model Equation</vt:lpstr>
      <vt:lpstr>Mixed Model Equation</vt:lpstr>
      <vt:lpstr>Henderson's formula</vt:lpstr>
      <vt:lpstr>gBLUP reinvent</vt:lpstr>
      <vt:lpstr>PowerPoint Presentation</vt:lpstr>
      <vt:lpstr>Marker based kinship in MTDFREML</vt:lpstr>
      <vt:lpstr>Efficient kinship algorithm</vt:lpstr>
      <vt:lpstr>gBLUP</vt:lpstr>
      <vt:lpstr>Pedigree + Marker</vt:lpstr>
      <vt:lpstr>PowerPoint Presentation</vt:lpstr>
      <vt:lpstr>Simulation with GAPIT</vt:lpstr>
      <vt:lpstr>Simulation with GAPIT</vt:lpstr>
      <vt:lpstr>gBLUP(20 QTNs)</vt:lpstr>
      <vt:lpstr>gBLUP in favor of polygene traits</vt:lpstr>
      <vt:lpstr>gBLUP in favor of polygene traits, but…</vt:lpstr>
      <vt:lpstr>Looking for the GREEN</vt:lpstr>
      <vt:lpstr>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147</cp:revision>
  <dcterms:created xsi:type="dcterms:W3CDTF">2020-01-18T23:14:17Z</dcterms:created>
  <dcterms:modified xsi:type="dcterms:W3CDTF">2023-04-15T17:31:09Z</dcterms:modified>
</cp:coreProperties>
</file>