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9"/>
  </p:notesMasterIdLst>
  <p:sldIdLst>
    <p:sldId id="307" r:id="rId2"/>
    <p:sldId id="395" r:id="rId3"/>
    <p:sldId id="416" r:id="rId4"/>
    <p:sldId id="375" r:id="rId5"/>
    <p:sldId id="372" r:id="rId6"/>
    <p:sldId id="359" r:id="rId7"/>
    <p:sldId id="360" r:id="rId8"/>
    <p:sldId id="380" r:id="rId9"/>
    <p:sldId id="387" r:id="rId10"/>
    <p:sldId id="382" r:id="rId11"/>
    <p:sldId id="381" r:id="rId12"/>
    <p:sldId id="385" r:id="rId13"/>
    <p:sldId id="386" r:id="rId14"/>
    <p:sldId id="351" r:id="rId15"/>
    <p:sldId id="378" r:id="rId16"/>
    <p:sldId id="396" r:id="rId17"/>
    <p:sldId id="397" r:id="rId18"/>
    <p:sldId id="415" r:id="rId19"/>
    <p:sldId id="350" r:id="rId20"/>
    <p:sldId id="374" r:id="rId21"/>
    <p:sldId id="368" r:id="rId22"/>
    <p:sldId id="388" r:id="rId23"/>
    <p:sldId id="504" r:id="rId24"/>
    <p:sldId id="390" r:id="rId25"/>
    <p:sldId id="498" r:id="rId26"/>
    <p:sldId id="392" r:id="rId27"/>
    <p:sldId id="34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93"/>
    <p:restoredTop sz="81536"/>
  </p:normalViewPr>
  <p:slideViewPr>
    <p:cSldViewPr snapToGrid="0" snapToObjects="1">
      <p:cViewPr varScale="1">
        <p:scale>
          <a:sx n="110" d="100"/>
          <a:sy n="110" d="100"/>
        </p:scale>
        <p:origin x="5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4/5/23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3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4/5/23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.1145/321105.321114" TargetMode="External"/><Relationship Id="rId2" Type="http://schemas.openxmlformats.org/officeDocument/2006/relationships/hyperlink" Target="https://en.wikipedia.org/wiki/Digital_object_identifier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cran.r-project.org/src/contrib/rrBLUP_4.4.tar.gz" TargetMode="External"/><Relationship Id="rId13" Type="http://schemas.openxmlformats.org/officeDocument/2006/relationships/hyperlink" Target="https://cran.r-project.org/bin/macosx/contrib/3.1/rrBLUP_4.3.tgz" TargetMode="External"/><Relationship Id="rId3" Type="http://schemas.openxmlformats.org/officeDocument/2006/relationships/hyperlink" Target="http://potatobreeding.cals.wisc.edu/software" TargetMode="External"/><Relationship Id="rId7" Type="http://schemas.openxmlformats.org/officeDocument/2006/relationships/hyperlink" Target="https://cran.r-project.org/web/packages/rrBLUP/rrBLUP.pdf" TargetMode="External"/><Relationship Id="rId12" Type="http://schemas.openxmlformats.org/officeDocument/2006/relationships/hyperlink" Target="https://cran.r-project.org/bin/macosx/contrib/3.2/rrBLUP_4.4.tgz" TargetMode="External"/><Relationship Id="rId17" Type="http://schemas.openxmlformats.org/officeDocument/2006/relationships/hyperlink" Target="https://cran.r-project.org/web/packages/PopVar/index.html" TargetMode="External"/><Relationship Id="rId2" Type="http://schemas.openxmlformats.org/officeDocument/2006/relationships/hyperlink" Target="https://cran.r-project.org/web/licenses/GPL-3" TargetMode="External"/><Relationship Id="rId16" Type="http://schemas.openxmlformats.org/officeDocument/2006/relationships/hyperlink" Target="https://cran.r-project.org/web/packages/GeneticSubsetter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an.r-project.org/web/checks/check_results_rrBLUP.html" TargetMode="External"/><Relationship Id="rId11" Type="http://schemas.openxmlformats.org/officeDocument/2006/relationships/hyperlink" Target="https://cran.r-project.org/bin/windows/contrib/3.1/rrBLUP_4.4.zip" TargetMode="External"/><Relationship Id="rId5" Type="http://schemas.openxmlformats.org/officeDocument/2006/relationships/hyperlink" Target="https://cran.r-project.org/web/packages/rrBLUP/NEWS" TargetMode="External"/><Relationship Id="rId15" Type="http://schemas.openxmlformats.org/officeDocument/2006/relationships/hyperlink" Target="https://cran.r-project.org/src/contrib/Archive/rrBLUP" TargetMode="External"/><Relationship Id="rId10" Type="http://schemas.openxmlformats.org/officeDocument/2006/relationships/hyperlink" Target="https://cran.r-project.org/bin/windows/contrib/3.2/rrBLUP_4.4.zip" TargetMode="External"/><Relationship Id="rId4" Type="http://schemas.openxmlformats.org/officeDocument/2006/relationships/hyperlink" Target="https://cran.r-project.org/web/packages/rrBLUP/citation.html" TargetMode="External"/><Relationship Id="rId9" Type="http://schemas.openxmlformats.org/officeDocument/2006/relationships/hyperlink" Target="https://cran.r-project.org/bin/windows/contrib/3.3/rrBLUP_4.4.zip" TargetMode="External"/><Relationship Id="rId14" Type="http://schemas.openxmlformats.org/officeDocument/2006/relationships/hyperlink" Target="https://cran.r-project.org/bin/macosx/mavericks/contrib/3.2/rrBLUP_4.4.tgz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10" Type="http://schemas.openxmlformats.org/officeDocument/2006/relationships/image" Target="../media/image11.tiff"/><Relationship Id="rId4" Type="http://schemas.openxmlformats.org/officeDocument/2006/relationships/image" Target="../media/image5.tiff"/><Relationship Id="rId9" Type="http://schemas.openxmlformats.org/officeDocument/2006/relationships/image" Target="../media/image10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457002" y="3044856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>
                <a:solidFill>
                  <a:schemeClr val="bg2">
                    <a:lumMod val="50000"/>
                  </a:schemeClr>
                </a:solidFill>
              </a:rPr>
              <a:t>Ridge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Regression</a:t>
            </a: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7329" y="27273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BLUP of individuals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0"/>
          <a:stretch/>
        </p:blipFill>
        <p:spPr>
          <a:xfrm>
            <a:off x="1492345" y="2231951"/>
            <a:ext cx="4055359" cy="31640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4526" y="5443101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y</a:t>
            </a:r>
            <a:endParaRPr lang="pt-BR" sz="2400" dirty="0">
              <a:latin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84244" y="5443100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4435623" y="5443100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x1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77067" y="1352836"/>
            <a:ext cx="182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dirty="0" err="1">
                <a:latin typeface="Candara" charset="0"/>
              </a:rPr>
              <a:t>observation</a:t>
            </a:r>
            <a:endParaRPr lang="pt-BR" sz="2400" dirty="0">
              <a:latin typeface="Candar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03200" y="1352837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>
                <a:latin typeface="Candara" charset="0"/>
              </a:rPr>
              <a:t>mean</a:t>
            </a:r>
            <a:endParaRPr lang="pt-BR" sz="2400" dirty="0">
              <a:latin typeface="Candar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85146" y="135283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PC2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61883" y="5443102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17911" y="544309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64129" y="544309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=</a:t>
            </a:r>
            <a:r>
              <a:rPr lang="pt-BR" sz="2400" dirty="0" err="1">
                <a:latin typeface="Candara" charset="0"/>
              </a:rPr>
              <a:t>X</a:t>
            </a:r>
            <a:endParaRPr lang="pt-BR" sz="2400" dirty="0">
              <a:latin typeface="Candar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11179" y="1817617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b0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85146" y="178762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b1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25198" y="17671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773286" y="177895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06897" y="177001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b</a:t>
            </a:r>
            <a:r>
              <a:rPr lang="pt-BR" sz="2400" dirty="0">
                <a:latin typeface="Candara" charset="0"/>
              </a:rPr>
              <a:t>=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60074" y="6063745"/>
            <a:ext cx="3895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y</a:t>
            </a:r>
            <a:r>
              <a:rPr lang="pt-BR" sz="2400" dirty="0">
                <a:latin typeface="Candara" charset="0"/>
              </a:rPr>
              <a:t> = </a:t>
            </a:r>
            <a:r>
              <a:rPr lang="pt-BR" sz="2400" dirty="0" err="1">
                <a:latin typeface="Candara" charset="0"/>
              </a:rPr>
              <a:t>Xb</a:t>
            </a:r>
            <a:r>
              <a:rPr lang="pt-BR" sz="2400" dirty="0">
                <a:latin typeface="Candara" charset="0"/>
              </a:rPr>
              <a:t> + </a:t>
            </a:r>
            <a:r>
              <a:rPr lang="pt-BR" sz="2400" dirty="0" err="1">
                <a:latin typeface="Candara" charset="0"/>
              </a:rPr>
              <a:t>Zu</a:t>
            </a:r>
            <a:r>
              <a:rPr lang="pt-BR" sz="2400" dirty="0">
                <a:latin typeface="Candara" charset="0"/>
              </a:rPr>
              <a:t> +e 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897267" y="1352837"/>
          <a:ext cx="3584955" cy="3931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4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Ind1</a:t>
                      </a:r>
                      <a:endParaRPr lang="en-US" sz="20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2"/>
                          </a:solidFill>
                          <a:effectLst/>
                        </a:rPr>
                        <a:t>Ind2</a:t>
                      </a:r>
                      <a:endParaRPr lang="en-US" sz="2000" b="0" i="0" u="none" strike="noStrike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accent2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Ind19</a:t>
                      </a:r>
                      <a:endParaRPr lang="en-US" sz="20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Ind20</a:t>
                      </a:r>
                      <a:endParaRPr lang="en-US" sz="20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u1</a:t>
                      </a:r>
                      <a:endParaRPr lang="en-US" sz="20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accent2"/>
                          </a:solidFill>
                          <a:effectLst/>
                        </a:rPr>
                        <a:t>u2</a:t>
                      </a:r>
                      <a:endParaRPr lang="is-IS" sz="2000" b="0" i="0" u="none" strike="noStrike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u19</a:t>
                      </a:r>
                      <a:endParaRPr lang="en-US" sz="20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u20</a:t>
                      </a:r>
                      <a:endParaRPr lang="en-US" sz="20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rgbClr val="FF0000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rgbClr val="FF0000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rgbClr val="FF0000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8221828" y="544309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Z</a:t>
            </a:r>
            <a:endParaRPr lang="pt-BR" sz="2400" dirty="0">
              <a:latin typeface="Candara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80522" y="168955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u</a:t>
            </a:r>
            <a:r>
              <a:rPr lang="pt-BR" sz="2400" dirty="0">
                <a:latin typeface="Candara" charset="0"/>
              </a:rPr>
              <a:t>=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658238" y="169858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0104505" y="168955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6897267" y="2279281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482221" y="2246268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897265" y="2279281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0350802" y="2245705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910182" y="5283368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0379217" y="5234294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847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6083" y="6987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Switch individuals to SNPs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09"/>
          <a:stretch/>
        </p:blipFill>
        <p:spPr>
          <a:xfrm>
            <a:off x="1476580" y="2211665"/>
            <a:ext cx="3936089" cy="31640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68761" y="542281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y</a:t>
            </a:r>
            <a:endParaRPr lang="pt-BR" sz="2400" dirty="0">
              <a:latin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68479" y="542281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4419858" y="542281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x1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61302" y="1332550"/>
            <a:ext cx="182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dirty="0" err="1">
                <a:latin typeface="Candara" charset="0"/>
              </a:rPr>
              <a:t>observation</a:t>
            </a:r>
            <a:endParaRPr lang="pt-BR" sz="2400" dirty="0">
              <a:latin typeface="Candar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87435" y="1332551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>
                <a:latin typeface="Candara" charset="0"/>
              </a:rPr>
              <a:t>mean</a:t>
            </a:r>
            <a:endParaRPr lang="pt-BR" sz="2400" dirty="0">
              <a:latin typeface="Candar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69381" y="133255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PC2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46118" y="542281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57521" y="542281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03739" y="5422811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=</a:t>
            </a:r>
            <a:r>
              <a:rPr lang="pt-BR" sz="2400" dirty="0" err="1">
                <a:latin typeface="Candara" charset="0"/>
              </a:rPr>
              <a:t>X</a:t>
            </a:r>
            <a:endParaRPr lang="pt-BR" sz="2400" dirty="0">
              <a:latin typeface="Candar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95414" y="1797331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b0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69381" y="176733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b1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09433" y="174688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491132" y="174972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b</a:t>
            </a:r>
            <a:r>
              <a:rPr lang="pt-BR" sz="2400" dirty="0">
                <a:latin typeface="Candara" charset="0"/>
              </a:rPr>
              <a:t>=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44309" y="6043459"/>
            <a:ext cx="3895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y</a:t>
            </a:r>
            <a:r>
              <a:rPr lang="pt-BR" sz="2400" dirty="0">
                <a:latin typeface="Candara" charset="0"/>
              </a:rPr>
              <a:t> = </a:t>
            </a:r>
            <a:r>
              <a:rPr lang="pt-BR" sz="2400" dirty="0" err="1">
                <a:latin typeface="Candara" charset="0"/>
              </a:rPr>
              <a:t>Xb</a:t>
            </a:r>
            <a:r>
              <a:rPr lang="pt-BR" sz="2400" dirty="0">
                <a:latin typeface="Candara" charset="0"/>
              </a:rPr>
              <a:t> + </a:t>
            </a:r>
            <a:r>
              <a:rPr lang="pt-BR" sz="2400" dirty="0" err="1">
                <a:latin typeface="Candara" charset="0"/>
              </a:rPr>
              <a:t>Ms</a:t>
            </a:r>
            <a:r>
              <a:rPr lang="pt-BR" sz="2400" dirty="0">
                <a:latin typeface="Candara" charset="0"/>
              </a:rPr>
              <a:t> +e 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881502" y="1332551"/>
          <a:ext cx="3584955" cy="3931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4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SNP1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SNP2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rgbClr val="FF0000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SNPm-1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SNPm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S2</a:t>
                      </a:r>
                      <a:endParaRPr lang="is-I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Sm-1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Sm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8206063" y="5422811"/>
                <a:ext cx="75543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2400" dirty="0" err="1">
                    <a:latin typeface="Candara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 </m:t>
                    </m:r>
                  </m:oMath>
                </a14:m>
                <a:endParaRPr lang="pt-BR" sz="2400" baseline="30000" dirty="0">
                  <a:latin typeface="Candara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063" y="5422811"/>
                <a:ext cx="755433" cy="461665"/>
              </a:xfrm>
              <a:prstGeom prst="rect">
                <a:avLst/>
              </a:prstGeom>
              <a:blipFill>
                <a:blip r:embed="rId3"/>
                <a:stretch>
                  <a:fillRect t="-54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6264757" y="166926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s</a:t>
            </a:r>
            <a:r>
              <a:rPr lang="pt-BR" sz="2400" dirty="0">
                <a:latin typeface="Candara" charset="0"/>
              </a:rPr>
              <a:t>=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642473" y="1678301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0088740" y="166926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6881502" y="2258995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466456" y="2225982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881500" y="2258995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0335037" y="2225419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894417" y="5263082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0363452" y="5214008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757521" y="1758670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484590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981198" y="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BLUP on individuals</a:t>
            </a:r>
          </a:p>
        </p:txBody>
      </p:sp>
      <p:sp>
        <p:nvSpPr>
          <p:cNvPr id="37893" name="TextBox 12"/>
          <p:cNvSpPr txBox="1">
            <a:spLocks noChangeArrowheads="1"/>
          </p:cNvSpPr>
          <p:nvPr/>
        </p:nvSpPr>
        <p:spPr bwMode="auto">
          <a:xfrm>
            <a:off x="1981198" y="1143000"/>
            <a:ext cx="84029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y = </a:t>
            </a:r>
            <a:r>
              <a:rPr lang="en-US" sz="3600" dirty="0" err="1"/>
              <a:t>Xb</a:t>
            </a:r>
            <a:r>
              <a:rPr lang="en-US" sz="3600" dirty="0"/>
              <a:t> + </a:t>
            </a:r>
            <a:r>
              <a:rPr lang="en-US" sz="3600" dirty="0" err="1"/>
              <a:t>Zu</a:t>
            </a:r>
            <a:r>
              <a:rPr lang="en-US" sz="3600" dirty="0"/>
              <a:t> + 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81199" y="3033559"/>
                <a:ext cx="5081451" cy="1117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uk-UA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charset="0"/>
                                </a:rPr>
                                <m:t>𝑋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charset="0"/>
                                </a:rPr>
                                <m:t>𝑍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charset="0"/>
                                </a:rPr>
                                <m:t>𝑋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charset="0"/>
                                </a:rPr>
                                <m:t>𝑍</m:t>
                              </m:r>
                              <m:r>
                                <a:rPr lang="en-US" sz="2800" i="1">
                                  <a:latin typeface="Cambria Math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bg-BG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𝑒</m:t>
                                          </m:r>
                                        </m:sub>
                                        <m:sup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sub>
                                        <m:sup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𝑢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199" y="3033559"/>
                <a:ext cx="5081451" cy="1117550"/>
              </a:xfrm>
              <a:prstGeom prst="rect">
                <a:avLst/>
              </a:prstGeom>
              <a:blipFill>
                <a:blip r:embed="rId2"/>
                <a:stretch>
                  <a:fillRect b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81200" y="4555696"/>
                <a:ext cx="6453052" cy="14536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𝑢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uk-UA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800" i="1">
                                            <a:latin typeface="Cambria Math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n-US" sz="2800" i="1"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𝑍</m:t>
                                    </m:r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f>
                                          <m:fPr>
                                            <m:ctrlPr>
                                              <a:rPr lang="bg-BG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Sup>
                                              <m:sSubSupPr>
                                                <m:ctrlPr>
                                                  <a:rPr lang="en-US" sz="2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  <a:ea typeface="Cambria Math" charset="0"/>
                                                    <a:cs typeface="Cambria Math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𝑒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num>
                                          <m:den>
                                            <m:sSubSup>
                                              <m:sSubSupPr>
                                                <m:ctrlPr>
                                                  <a:rPr lang="en-US" sz="2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  <a:ea typeface="Cambria Math" charset="0"/>
                                                    <a:cs typeface="Cambria Math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𝑎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den>
                                        </m:f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i="1"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555696"/>
                <a:ext cx="6453052" cy="1453668"/>
              </a:xfrm>
              <a:prstGeom prst="rect">
                <a:avLst/>
              </a:prstGeom>
              <a:blipFill>
                <a:blip r:embed="rId3"/>
                <a:stretch>
                  <a:fillRect b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81200" y="2193917"/>
                <a:ext cx="5081451" cy="4350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2800" dirty="0"/>
                  <a:t>u</a:t>
                </a:r>
                <a:r>
                  <a:rPr lang="pt-BR" sz="2800" dirty="0" err="1"/>
                  <a:t>~N</a:t>
                </a:r>
                <a:r>
                  <a:rPr lang="pt-BR" sz="2800" dirty="0"/>
                  <a:t>(0, A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𝑎</m:t>
                        </m:r>
                      </m:sub>
                      <m:sup>
                        <m:r>
                          <a:rPr lang="en-US" sz="2800" i="1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US" sz="2800" i="1">
                        <a:latin typeface="Cambria Math" charset="0"/>
                      </a:rPr>
                      <m:t>),</m:t>
                    </m:r>
                    <m:r>
                      <m:rPr>
                        <m:nor/>
                      </m:rPr>
                      <a:rPr lang="en-US" sz="2800">
                        <a:latin typeface="Cambria Math" charset="0"/>
                      </a:rPr>
                      <m:t>e</m:t>
                    </m:r>
                    <m:r>
                      <m:rPr>
                        <m:nor/>
                      </m:rPr>
                      <a:rPr lang="pt-BR" sz="2800" dirty="0"/>
                      <m:t>~</m:t>
                    </m:r>
                    <m:r>
                      <m:rPr>
                        <m:nor/>
                      </m:rPr>
                      <a:rPr lang="pt-BR" sz="2800" dirty="0"/>
                      <m:t>N</m:t>
                    </m:r>
                    <m:r>
                      <m:rPr>
                        <m:nor/>
                      </m:rPr>
                      <a:rPr lang="pt-BR" sz="2800" dirty="0"/>
                      <m:t>(0,</m:t>
                    </m:r>
                    <m:r>
                      <m:rPr>
                        <m:nor/>
                      </m:rPr>
                      <a:rPr lang="en-US" sz="2800" dirty="0"/>
                      <m:t> </m:t>
                    </m:r>
                    <m:r>
                      <m:rPr>
                        <m:nor/>
                      </m:rPr>
                      <a:rPr lang="en-US" sz="2800" dirty="0"/>
                      <m:t>I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US" sz="2800" i="1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US" sz="2800" i="1">
                        <a:latin typeface="Cambria Math" charset="0"/>
                      </a:rPr>
                      <m:t>),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193917"/>
                <a:ext cx="5081451" cy="435056"/>
              </a:xfrm>
              <a:prstGeom prst="rect">
                <a:avLst/>
              </a:prstGeom>
              <a:blipFill>
                <a:blip r:embed="rId4"/>
                <a:stretch>
                  <a:fillRect l="-4500" t="-22857" b="-4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1799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981198" y="9194"/>
            <a:ext cx="8229600" cy="125993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BLUP on markers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sz="2800" b="1" dirty="0">
                <a:solidFill>
                  <a:schemeClr val="accent1"/>
                </a:solidFill>
              </a:rPr>
              <a:t>(Z to M, and u to s)</a:t>
            </a:r>
            <a:endParaRPr lang="en-US" sz="2800" b="1" dirty="0">
              <a:solidFill>
                <a:schemeClr val="accent1"/>
              </a:solidFill>
              <a:latin typeface="Calibri" charset="0"/>
            </a:endParaRPr>
          </a:p>
        </p:txBody>
      </p:sp>
      <p:sp>
        <p:nvSpPr>
          <p:cNvPr id="37893" name="TextBox 12"/>
          <p:cNvSpPr txBox="1">
            <a:spLocks noChangeArrowheads="1"/>
          </p:cNvSpPr>
          <p:nvPr/>
        </p:nvSpPr>
        <p:spPr bwMode="auto">
          <a:xfrm>
            <a:off x="1981198" y="1269124"/>
            <a:ext cx="84029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y = </a:t>
            </a:r>
            <a:r>
              <a:rPr lang="en-US" sz="3600" dirty="0" err="1"/>
              <a:t>Xb</a:t>
            </a:r>
            <a:r>
              <a:rPr lang="en-US" sz="3600" dirty="0"/>
              <a:t> + </a:t>
            </a:r>
            <a:r>
              <a:rPr lang="en-US" sz="3600" dirty="0" err="1"/>
              <a:t>Ms</a:t>
            </a:r>
            <a:r>
              <a:rPr lang="en-US" sz="3600" dirty="0"/>
              <a:t> + 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81199" y="3159683"/>
                <a:ext cx="5081451" cy="1117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uk-UA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charset="0"/>
                                </a:rPr>
                                <m:t>𝑋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charset="0"/>
                                </a:rPr>
                                <m:t>𝑀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charset="0"/>
                                </a:rPr>
                                <m:t>𝑋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charset="0"/>
                                </a:rPr>
                                <m:t>𝑀</m:t>
                              </m:r>
                              <m:r>
                                <a:rPr lang="en-US" sz="2800" i="1">
                                  <a:latin typeface="Cambria Math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bg-BG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𝑒</m:t>
                                          </m:r>
                                        </m:sub>
                                        <m:sup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sub>
                                        <m:sup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199" y="3159683"/>
                <a:ext cx="5081451" cy="1117550"/>
              </a:xfrm>
              <a:prstGeom prst="rect">
                <a:avLst/>
              </a:prstGeom>
              <a:blipFill>
                <a:blip r:embed="rId2"/>
                <a:stretch>
                  <a:fillRect b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81200" y="4681820"/>
                <a:ext cx="6453052" cy="14536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𝑠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uk-UA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800" i="1">
                                            <a:latin typeface="Cambria Math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𝑀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𝑀𝑋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𝑀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𝑀</m:t>
                                    </m:r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f>
                                          <m:fPr>
                                            <m:ctrlPr>
                                              <a:rPr lang="bg-BG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Sup>
                                              <m:sSubSupPr>
                                                <m:ctrlPr>
                                                  <a:rPr lang="en-US" sz="2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  <a:ea typeface="Cambria Math" charset="0"/>
                                                    <a:cs typeface="Cambria Math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𝑒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num>
                                          <m:den>
                                            <m:sSubSup>
                                              <m:sSubSupPr>
                                                <m:ctrlPr>
                                                  <a:rPr lang="en-US" sz="2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  <a:ea typeface="Cambria Math" charset="0"/>
                                                    <a:cs typeface="Cambria Math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𝑎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den>
                                        </m:f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i="1"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681820"/>
                <a:ext cx="6453052" cy="1453668"/>
              </a:xfrm>
              <a:prstGeom prst="rect">
                <a:avLst/>
              </a:prstGeom>
              <a:blipFill>
                <a:blip r:embed="rId3"/>
                <a:stretch>
                  <a:fillRect b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81200" y="2320041"/>
                <a:ext cx="5081451" cy="4350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2800" dirty="0"/>
                  <a:t>s~N(0, A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i="0">
                            <a:latin typeface="Cambria Math" charset="0"/>
                          </a:rPr>
                          <m:t>a</m:t>
                        </m:r>
                      </m:sub>
                      <m:sup>
                        <m:r>
                          <a:rPr lang="en-US" sz="2800" i="0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US" sz="2800" i="0">
                        <a:latin typeface="Cambria Math" charset="0"/>
                      </a:rPr>
                      <m:t>),</m:t>
                    </m:r>
                    <m:r>
                      <m:rPr>
                        <m:nor/>
                      </m:rPr>
                      <a:rPr lang="en-US" sz="2800">
                        <a:latin typeface="Cambria Math" charset="0"/>
                      </a:rPr>
                      <m:t>e</m:t>
                    </m:r>
                    <m:r>
                      <m:rPr>
                        <m:nor/>
                      </m:rPr>
                      <a:rPr lang="pt-BR" sz="2800" dirty="0"/>
                      <m:t>~</m:t>
                    </m:r>
                    <m:r>
                      <m:rPr>
                        <m:nor/>
                      </m:rPr>
                      <a:rPr lang="pt-BR" sz="2800" dirty="0"/>
                      <m:t>N</m:t>
                    </m:r>
                    <m:r>
                      <m:rPr>
                        <m:nor/>
                      </m:rPr>
                      <a:rPr lang="pt-BR" sz="2800" dirty="0"/>
                      <m:t>(0,</m:t>
                    </m:r>
                    <m:r>
                      <m:rPr>
                        <m:nor/>
                      </m:rPr>
                      <a:rPr lang="en-US" sz="2800" dirty="0"/>
                      <m:t> </m:t>
                    </m:r>
                    <m:r>
                      <m:rPr>
                        <m:nor/>
                      </m:rPr>
                      <a:rPr lang="en-US" sz="2800" dirty="0"/>
                      <m:t>I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i="0">
                            <a:latin typeface="Cambria Math" charset="0"/>
                          </a:rPr>
                          <m:t>e</m:t>
                        </m:r>
                      </m:sub>
                      <m:sup>
                        <m:r>
                          <a:rPr lang="en-US" sz="2800" i="0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US" sz="2800" i="0">
                        <a:latin typeface="Cambria Math" charset="0"/>
                      </a:rPr>
                      <m:t>), </m:t>
                    </m:r>
                    <m:r>
                      <m:rPr>
                        <m:sty m:val="p"/>
                      </m:rPr>
                      <a:rPr lang="en-US" sz="2800" i="0" smtClean="0">
                        <a:solidFill>
                          <a:srgbClr val="FF0000"/>
                        </a:solidFill>
                        <a:latin typeface="Cambria Math" charset="0"/>
                      </a:rPr>
                      <m:t>A</m:t>
                    </m:r>
                    <m:r>
                      <a:rPr lang="en-US" sz="2800" i="0" smtClean="0">
                        <a:solidFill>
                          <a:srgbClr val="FF0000"/>
                        </a:solidFill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i="0" smtClean="0">
                        <a:solidFill>
                          <a:srgbClr val="FF0000"/>
                        </a:solidFill>
                        <a:latin typeface="Cambria Math" charset="0"/>
                      </a:rPr>
                      <m:t>I</m:t>
                    </m:r>
                    <m:r>
                      <a:rPr lang="en-US" sz="2800" i="0">
                        <a:latin typeface="Cambria Math" charset="0"/>
                      </a:rPr>
                      <m:t>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320041"/>
                <a:ext cx="5081451" cy="435056"/>
              </a:xfrm>
              <a:prstGeom prst="rect">
                <a:avLst/>
              </a:prstGeom>
              <a:blipFill>
                <a:blip r:embed="rId4"/>
                <a:stretch>
                  <a:fillRect l="-4500" t="-25714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66392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6842" y="1325562"/>
            <a:ext cx="11343290" cy="5343251"/>
          </a:xfrm>
        </p:spPr>
        <p:txBody>
          <a:bodyPr>
            <a:noAutofit/>
          </a:bodyPr>
          <a:lstStyle/>
          <a:p>
            <a:r>
              <a:rPr lang="en-US" sz="3200" dirty="0"/>
              <a:t>Independently invented in many contexts </a:t>
            </a:r>
          </a:p>
          <a:p>
            <a:r>
              <a:rPr lang="en-US" sz="3200" dirty="0"/>
              <a:t>Different names: e.g. </a:t>
            </a:r>
            <a:r>
              <a:rPr lang="en-US" sz="3200" dirty="0" err="1"/>
              <a:t>Tikhonov</a:t>
            </a:r>
            <a:r>
              <a:rPr lang="en-US" sz="3200" dirty="0"/>
              <a:t> regularization (1963), Phillips–</a:t>
            </a:r>
            <a:r>
              <a:rPr lang="en-US" sz="3200" dirty="0" err="1"/>
              <a:t>Twomey</a:t>
            </a:r>
            <a:r>
              <a:rPr lang="en-US" sz="3200" dirty="0"/>
              <a:t> method, and constrained linear inversion</a:t>
            </a:r>
          </a:p>
          <a:p>
            <a:pPr lvl="1">
              <a:buFont typeface="Wingdings" charset="2"/>
              <a:buChar char="Ø"/>
            </a:pPr>
            <a:r>
              <a:rPr lang="en-US" sz="3200" dirty="0" err="1"/>
              <a:t>Tikhonov</a:t>
            </a:r>
            <a:r>
              <a:rPr lang="en-US" sz="3200" dirty="0"/>
              <a:t>, A. N. (1963). "</a:t>
            </a:r>
            <a:r>
              <a:rPr lang="en-US" sz="3200" dirty="0" err="1"/>
              <a:t>О</a:t>
            </a:r>
            <a:r>
              <a:rPr lang="en-US" sz="3200" dirty="0"/>
              <a:t> </a:t>
            </a:r>
            <a:r>
              <a:rPr lang="en-US" sz="3200" dirty="0" err="1"/>
              <a:t>решении</a:t>
            </a:r>
            <a:r>
              <a:rPr lang="en-US" sz="3200" dirty="0"/>
              <a:t> </a:t>
            </a:r>
            <a:r>
              <a:rPr lang="en-US" sz="3200" dirty="0" err="1"/>
              <a:t>некорректно</a:t>
            </a:r>
            <a:r>
              <a:rPr lang="en-US" sz="3200" dirty="0"/>
              <a:t> </a:t>
            </a:r>
            <a:r>
              <a:rPr lang="en-US" sz="3200" dirty="0" err="1"/>
              <a:t>поставленных</a:t>
            </a:r>
            <a:r>
              <a:rPr lang="en-US" sz="3200" dirty="0"/>
              <a:t> </a:t>
            </a:r>
            <a:r>
              <a:rPr lang="en-US" sz="3200" dirty="0" err="1"/>
              <a:t>задач</a:t>
            </a:r>
            <a:r>
              <a:rPr lang="en-US" sz="3200" dirty="0"/>
              <a:t> </a:t>
            </a:r>
            <a:r>
              <a:rPr lang="en-US" sz="3200" dirty="0" err="1"/>
              <a:t>и</a:t>
            </a:r>
            <a:r>
              <a:rPr lang="en-US" sz="3200" dirty="0"/>
              <a:t> </a:t>
            </a:r>
            <a:r>
              <a:rPr lang="en-US" sz="3200" dirty="0" err="1"/>
              <a:t>методе</a:t>
            </a:r>
            <a:r>
              <a:rPr lang="en-US" sz="3200" dirty="0"/>
              <a:t> </a:t>
            </a:r>
            <a:r>
              <a:rPr lang="en-US" sz="3200" dirty="0" err="1"/>
              <a:t>регуляризации</a:t>
            </a:r>
            <a:r>
              <a:rPr lang="en-US" sz="3200" dirty="0"/>
              <a:t>". </a:t>
            </a:r>
            <a:r>
              <a:rPr lang="en-US" sz="3200" i="1" dirty="0" err="1"/>
              <a:t>Doklady</a:t>
            </a:r>
            <a:r>
              <a:rPr lang="en-US" sz="3200" i="1" dirty="0"/>
              <a:t> </a:t>
            </a:r>
            <a:r>
              <a:rPr lang="en-US" sz="3200" i="1" dirty="0" err="1"/>
              <a:t>Akademii</a:t>
            </a:r>
            <a:r>
              <a:rPr lang="en-US" sz="3200" i="1" dirty="0"/>
              <a:t> </a:t>
            </a:r>
            <a:r>
              <a:rPr lang="en-US" sz="3200" i="1" dirty="0" err="1"/>
              <a:t>Nauk</a:t>
            </a:r>
            <a:r>
              <a:rPr lang="en-US" sz="3200" i="1" dirty="0"/>
              <a:t> SSSR</a:t>
            </a:r>
            <a:r>
              <a:rPr lang="en-US" sz="3200" dirty="0"/>
              <a:t> </a:t>
            </a:r>
            <a:r>
              <a:rPr lang="en-US" sz="3200" b="1" dirty="0"/>
              <a:t>151</a:t>
            </a:r>
            <a:r>
              <a:rPr lang="en-US" sz="3200" dirty="0"/>
              <a:t>: 501–504.. Translated in "Solution of incorrectly formulated problems and the </a:t>
            </a:r>
            <a:r>
              <a:rPr lang="en-US" sz="3200" dirty="0">
                <a:solidFill>
                  <a:srgbClr val="FF0000"/>
                </a:solidFill>
              </a:rPr>
              <a:t>regularization</a:t>
            </a:r>
            <a:r>
              <a:rPr lang="en-US" sz="3200" dirty="0"/>
              <a:t> method". </a:t>
            </a:r>
            <a:r>
              <a:rPr lang="en-US" sz="3200" i="1" dirty="0"/>
              <a:t>Soviet Mathematics</a:t>
            </a:r>
            <a:r>
              <a:rPr lang="en-US" sz="3200" dirty="0"/>
              <a:t> </a:t>
            </a:r>
            <a:r>
              <a:rPr lang="en-US" sz="3200" b="1" dirty="0"/>
              <a:t>4</a:t>
            </a:r>
            <a:r>
              <a:rPr lang="en-US" sz="3200" dirty="0"/>
              <a:t>: 1035–1038.</a:t>
            </a:r>
          </a:p>
          <a:p>
            <a:pPr lvl="1">
              <a:buFont typeface="Wingdings" charset="2"/>
              <a:buChar char="Ø"/>
            </a:pPr>
            <a:r>
              <a:rPr lang="en-US" sz="3200" dirty="0"/>
              <a:t>Phillips, D. L. (1962). "A Technique for the Numerical Solution of Certain Integral Equations of the First Kind". </a:t>
            </a:r>
            <a:r>
              <a:rPr lang="en-US" sz="3200" i="1" dirty="0"/>
              <a:t>Journal of the ACM</a:t>
            </a:r>
            <a:r>
              <a:rPr lang="en-US" sz="3200" dirty="0"/>
              <a:t> </a:t>
            </a:r>
            <a:r>
              <a:rPr lang="en-US" sz="3200" b="1" dirty="0"/>
              <a:t>9</a:t>
            </a:r>
            <a:r>
              <a:rPr lang="en-US" sz="3200" dirty="0"/>
              <a:t>: 84. </a:t>
            </a:r>
            <a:r>
              <a:rPr lang="en-US" sz="3200" dirty="0">
                <a:hlinkClick r:id="rId2"/>
              </a:rPr>
              <a:t>doi:</a:t>
            </a:r>
            <a:r>
              <a:rPr lang="en-US" sz="3200" dirty="0">
                <a:hlinkClick r:id="rId3"/>
              </a:rPr>
              <a:t>10.1145/321105.321114.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9731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Ridge Regression</a:t>
            </a:r>
          </a:p>
        </p:txBody>
      </p:sp>
    </p:spTree>
    <p:extLst>
      <p:ext uri="{BB962C8B-B14F-4D97-AF65-F5344CB8AC3E}">
        <p14:creationId xmlns:p14="http://schemas.microsoft.com/office/powerpoint/2010/main" val="2754610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983" y="99150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+mn-lt"/>
              </a:rPr>
              <a:t>rrBLUP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 vs. </a:t>
            </a:r>
            <a:r>
              <a:rPr lang="en-US" b="1" dirty="0" err="1">
                <a:solidFill>
                  <a:schemeClr val="accent1"/>
                </a:solidFill>
                <a:latin typeface="+mn-lt"/>
              </a:rPr>
              <a:t>gBLUP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60700" y="3618271"/>
            <a:ext cx="676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y=</a:t>
            </a:r>
            <a:r>
              <a:rPr lang="en-US" sz="4000" dirty="0">
                <a:solidFill>
                  <a:srgbClr val="FF0000"/>
                </a:solidFill>
              </a:rPr>
              <a:t>x</a:t>
            </a:r>
            <a:r>
              <a:rPr lang="en-US" sz="4000" baseline="-25000" dirty="0">
                <a:solidFill>
                  <a:srgbClr val="FF0000"/>
                </a:solidFill>
              </a:rPr>
              <a:t>1</a:t>
            </a:r>
            <a:r>
              <a:rPr lang="en-US" sz="4000" dirty="0">
                <a:solidFill>
                  <a:srgbClr val="0000FF"/>
                </a:solidFill>
              </a:rPr>
              <a:t>s</a:t>
            </a:r>
            <a:r>
              <a:rPr lang="en-US" sz="4000" baseline="-25000" dirty="0">
                <a:solidFill>
                  <a:srgbClr val="0000FF"/>
                </a:solidFill>
              </a:rPr>
              <a:t>1</a:t>
            </a:r>
            <a:r>
              <a:rPr lang="en-US" sz="4000" dirty="0"/>
              <a:t> + </a:t>
            </a:r>
            <a:r>
              <a:rPr lang="en-US" sz="4000" dirty="0">
                <a:solidFill>
                  <a:srgbClr val="FF0000"/>
                </a:solidFill>
              </a:rPr>
              <a:t>x</a:t>
            </a:r>
            <a:r>
              <a:rPr lang="en-US" sz="4000" baseline="-25000" dirty="0">
                <a:solidFill>
                  <a:srgbClr val="FF0000"/>
                </a:solidFill>
              </a:rPr>
              <a:t>2</a:t>
            </a:r>
            <a:r>
              <a:rPr lang="en-US" sz="4000" dirty="0">
                <a:solidFill>
                  <a:srgbClr val="0000FF"/>
                </a:solidFill>
              </a:rPr>
              <a:t>s</a:t>
            </a:r>
            <a:r>
              <a:rPr lang="en-US" sz="4000" baseline="-25000" dirty="0">
                <a:solidFill>
                  <a:srgbClr val="0000FF"/>
                </a:solidFill>
              </a:rPr>
              <a:t>2</a:t>
            </a:r>
            <a:r>
              <a:rPr lang="en-US" sz="4000" dirty="0"/>
              <a:t> + … + </a:t>
            </a:r>
            <a:r>
              <a:rPr lang="en-US" sz="4000" dirty="0" err="1">
                <a:solidFill>
                  <a:srgbClr val="FF0000"/>
                </a:solidFill>
              </a:rPr>
              <a:t>x</a:t>
            </a:r>
            <a:r>
              <a:rPr lang="en-US" sz="4000" baseline="-25000" dirty="0" err="1">
                <a:solidFill>
                  <a:srgbClr val="FF0000"/>
                </a:solidFill>
              </a:rPr>
              <a:t>p</a:t>
            </a:r>
            <a:r>
              <a:rPr lang="en-US" sz="4000" dirty="0" err="1">
                <a:solidFill>
                  <a:srgbClr val="0000FF"/>
                </a:solidFill>
              </a:rPr>
              <a:t>s</a:t>
            </a:r>
            <a:r>
              <a:rPr lang="en-US" sz="4000" baseline="-25000" dirty="0" err="1">
                <a:solidFill>
                  <a:srgbClr val="0000FF"/>
                </a:solidFill>
              </a:rPr>
              <a:t>p</a:t>
            </a:r>
            <a:r>
              <a:rPr lang="en-US" sz="4000" dirty="0"/>
              <a:t> + e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3917" y="6081643"/>
            <a:ext cx="15328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    ~N(0,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350000" y="4478557"/>
            <a:ext cx="847066" cy="16030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283200" y="4478557"/>
            <a:ext cx="1066800" cy="16030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860800" y="4478557"/>
            <a:ext cx="2489200" cy="16030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400716" y="2144643"/>
            <a:ext cx="2882569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FF"/>
                </a:solidFill>
              </a:rPr>
              <a:t>s~N</a:t>
            </a:r>
            <a:r>
              <a:rPr lang="en-US" sz="3200" dirty="0">
                <a:solidFill>
                  <a:srgbClr val="0000FF"/>
                </a:solidFill>
              </a:rPr>
              <a:t>(0, I σ</a:t>
            </a:r>
            <a:r>
              <a:rPr lang="en-US" sz="3200" baseline="-25000" dirty="0">
                <a:solidFill>
                  <a:srgbClr val="0000FF"/>
                </a:solidFill>
              </a:rPr>
              <a:t>r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cxnSp>
        <p:nvCxnSpPr>
          <p:cNvPr id="16" name="Straight Arrow Connector 15"/>
          <p:cNvCxnSpPr>
            <a:endCxn id="15" idx="2"/>
          </p:cNvCxnSpPr>
          <p:nvPr/>
        </p:nvCxnSpPr>
        <p:spPr>
          <a:xfrm flipV="1">
            <a:off x="4239118" y="2601843"/>
            <a:ext cx="1602882" cy="101642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5" idx="2"/>
          </p:cNvCxnSpPr>
          <p:nvPr/>
        </p:nvCxnSpPr>
        <p:spPr>
          <a:xfrm flipV="1">
            <a:off x="5496418" y="2601843"/>
            <a:ext cx="345582" cy="101642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  <a:endCxn id="15" idx="2"/>
          </p:cNvCxnSpPr>
          <p:nvPr/>
        </p:nvCxnSpPr>
        <p:spPr>
          <a:xfrm flipH="1" flipV="1">
            <a:off x="5842001" y="2601843"/>
            <a:ext cx="1558265" cy="114835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568700" y="4364258"/>
            <a:ext cx="4635500" cy="1"/>
          </a:xfrm>
          <a:prstGeom prst="line">
            <a:avLst/>
          </a:prstGeom>
          <a:ln w="38100" cmpd="sng">
            <a:solidFill>
              <a:srgbClr val="008000"/>
            </a:solidFill>
            <a:prstDash val="solid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33" idx="0"/>
          </p:cNvCxnSpPr>
          <p:nvPr/>
        </p:nvCxnSpPr>
        <p:spPr>
          <a:xfrm flipH="1">
            <a:off x="4802518" y="4478558"/>
            <a:ext cx="1039483" cy="1652231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448834" y="6130788"/>
            <a:ext cx="7073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023634" y="6130788"/>
            <a:ext cx="65273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350000" y="6081643"/>
            <a:ext cx="10502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σ</a:t>
            </a:r>
            <a:r>
              <a:rPr lang="en-US" sz="3200" baseline="-25000" dirty="0">
                <a:solidFill>
                  <a:srgbClr val="FF0000"/>
                </a:solidFill>
              </a:rPr>
              <a:t>a</a:t>
            </a:r>
            <a:r>
              <a:rPr lang="en-US" sz="3200" baseline="30000" dirty="0">
                <a:solidFill>
                  <a:srgbClr val="FF0000"/>
                </a:solidFill>
              </a:rPr>
              <a:t>2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55108" y="2144643"/>
            <a:ext cx="1709873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rrBLUP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81200" y="6077796"/>
            <a:ext cx="161199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gBLUP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91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33" grpId="0"/>
      <p:bldP spid="35" grpId="0"/>
      <p:bldP spid="36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828" y="111194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+mn-lt"/>
              </a:rPr>
              <a:t>rrBLUP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 vs. </a:t>
            </a:r>
            <a:r>
              <a:rPr lang="en-US" b="1" dirty="0" err="1">
                <a:solidFill>
                  <a:schemeClr val="accent1"/>
                </a:solidFill>
                <a:latin typeface="+mn-lt"/>
              </a:rPr>
              <a:t>gBLUP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1989" y="2391096"/>
            <a:ext cx="676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y= </a:t>
            </a:r>
            <a:r>
              <a:rPr lang="en-US" sz="4000" dirty="0">
                <a:solidFill>
                  <a:srgbClr val="FF0000"/>
                </a:solidFill>
              </a:rPr>
              <a:t>x</a:t>
            </a:r>
            <a:r>
              <a:rPr lang="en-US" sz="4000" baseline="-25000" dirty="0">
                <a:solidFill>
                  <a:srgbClr val="FF0000"/>
                </a:solidFill>
              </a:rPr>
              <a:t>1</a:t>
            </a:r>
            <a:r>
              <a:rPr lang="en-US" sz="4000" dirty="0">
                <a:solidFill>
                  <a:srgbClr val="0000FF"/>
                </a:solidFill>
              </a:rPr>
              <a:t>s</a:t>
            </a:r>
            <a:r>
              <a:rPr lang="en-US" sz="4000" baseline="-25000" dirty="0">
                <a:solidFill>
                  <a:srgbClr val="0000FF"/>
                </a:solidFill>
              </a:rPr>
              <a:t>1</a:t>
            </a:r>
            <a:r>
              <a:rPr lang="en-US" sz="4000" dirty="0"/>
              <a:t> + </a:t>
            </a:r>
            <a:r>
              <a:rPr lang="en-US" sz="4000" dirty="0">
                <a:solidFill>
                  <a:srgbClr val="FF0000"/>
                </a:solidFill>
              </a:rPr>
              <a:t>x</a:t>
            </a:r>
            <a:r>
              <a:rPr lang="en-US" sz="4000" baseline="-25000" dirty="0">
                <a:solidFill>
                  <a:srgbClr val="FF0000"/>
                </a:solidFill>
              </a:rPr>
              <a:t>2</a:t>
            </a:r>
            <a:r>
              <a:rPr lang="en-US" sz="4000" dirty="0">
                <a:solidFill>
                  <a:srgbClr val="0000FF"/>
                </a:solidFill>
              </a:rPr>
              <a:t>s</a:t>
            </a:r>
            <a:r>
              <a:rPr lang="en-US" sz="4000" baseline="-25000" dirty="0">
                <a:solidFill>
                  <a:srgbClr val="0000FF"/>
                </a:solidFill>
              </a:rPr>
              <a:t>2</a:t>
            </a:r>
            <a:r>
              <a:rPr lang="en-US" sz="4000" dirty="0"/>
              <a:t> + … + </a:t>
            </a:r>
            <a:r>
              <a:rPr lang="en-US" sz="4000" dirty="0" err="1">
                <a:solidFill>
                  <a:srgbClr val="FF0000"/>
                </a:solidFill>
              </a:rPr>
              <a:t>x</a:t>
            </a:r>
            <a:r>
              <a:rPr lang="en-US" sz="4000" baseline="-25000" dirty="0" err="1">
                <a:solidFill>
                  <a:srgbClr val="FF0000"/>
                </a:solidFill>
              </a:rPr>
              <a:t>p</a:t>
            </a:r>
            <a:r>
              <a:rPr lang="en-US" sz="4000" dirty="0" err="1">
                <a:solidFill>
                  <a:srgbClr val="0000FF"/>
                </a:solidFill>
              </a:rPr>
              <a:t>s</a:t>
            </a:r>
            <a:r>
              <a:rPr lang="en-US" sz="4000" baseline="-25000" dirty="0" err="1">
                <a:solidFill>
                  <a:srgbClr val="0000FF"/>
                </a:solidFill>
              </a:rPr>
              <a:t>p</a:t>
            </a:r>
            <a:r>
              <a:rPr lang="en-US" sz="4000" dirty="0"/>
              <a:t> + 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14019" y="1933896"/>
            <a:ext cx="2882569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FF"/>
                </a:solidFill>
              </a:rPr>
              <a:t>s</a:t>
            </a:r>
            <a:r>
              <a:rPr lang="en-US" sz="3200" baseline="-25000" dirty="0" err="1">
                <a:solidFill>
                  <a:srgbClr val="0000FF"/>
                </a:solidFill>
              </a:rPr>
              <a:t>i</a:t>
            </a:r>
            <a:r>
              <a:rPr lang="en-US" sz="3200" dirty="0" err="1">
                <a:solidFill>
                  <a:srgbClr val="0000FF"/>
                </a:solidFill>
              </a:rPr>
              <a:t>~N</a:t>
            </a:r>
            <a:r>
              <a:rPr lang="en-US" sz="3200" dirty="0">
                <a:solidFill>
                  <a:srgbClr val="0000FF"/>
                </a:solidFill>
              </a:rPr>
              <a:t>(0, I σ</a:t>
            </a:r>
            <a:r>
              <a:rPr lang="en-US" sz="3200" baseline="-25000" dirty="0">
                <a:solidFill>
                  <a:srgbClr val="0000FF"/>
                </a:solidFill>
              </a:rPr>
              <a:t>r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604487" y="4622021"/>
            <a:ext cx="3387851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rgbClr val="FF0000"/>
                </a:solidFill>
              </a:rPr>
              <a:t>u~N</a:t>
            </a:r>
            <a:r>
              <a:rPr lang="en-US" sz="4000" dirty="0">
                <a:solidFill>
                  <a:srgbClr val="FF0000"/>
                </a:solidFill>
              </a:rPr>
              <a:t>(0, Aσ</a:t>
            </a:r>
            <a:r>
              <a:rPr lang="en-US" sz="4000" baseline="-25000" dirty="0">
                <a:solidFill>
                  <a:srgbClr val="FF0000"/>
                </a:solidFill>
              </a:rPr>
              <a:t>a</a:t>
            </a:r>
            <a:r>
              <a:rPr lang="en-US" sz="4000" baseline="30000" dirty="0">
                <a:solidFill>
                  <a:srgbClr val="FF0000"/>
                </a:solidFill>
              </a:rPr>
              <a:t>2</a:t>
            </a:r>
            <a:r>
              <a:rPr lang="en-US" sz="40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09335" y="3211973"/>
            <a:ext cx="1709873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rrBLUP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09335" y="3901783"/>
            <a:ext cx="161199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gBLUP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E63A46-2435-6147-BAAA-9DBDDF655E97}"/>
              </a:ext>
            </a:extLst>
          </p:cNvPr>
          <p:cNvSpPr/>
          <p:nvPr/>
        </p:nvSpPr>
        <p:spPr>
          <a:xfrm>
            <a:off x="3108084" y="3098982"/>
            <a:ext cx="20521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y=</a:t>
            </a:r>
            <a:r>
              <a:rPr lang="en-US" sz="4000" dirty="0" err="1">
                <a:solidFill>
                  <a:srgbClr val="FF0000"/>
                </a:solidFill>
              </a:rPr>
              <a:t>M</a:t>
            </a:r>
            <a:r>
              <a:rPr lang="en-US" sz="4000" dirty="0" err="1">
                <a:solidFill>
                  <a:srgbClr val="0000FF"/>
                </a:solidFill>
              </a:rPr>
              <a:t>s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/>
              <a:t>+ 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A2295D-6FA9-0344-A721-6239A622675C}"/>
              </a:ext>
            </a:extLst>
          </p:cNvPr>
          <p:cNvSpPr/>
          <p:nvPr/>
        </p:nvSpPr>
        <p:spPr>
          <a:xfrm>
            <a:off x="3108084" y="3788792"/>
            <a:ext cx="16818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y=</a:t>
            </a:r>
            <a:r>
              <a:rPr lang="en-US" sz="4000" dirty="0">
                <a:solidFill>
                  <a:srgbClr val="FF0000"/>
                </a:solidFill>
              </a:rPr>
              <a:t>u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/>
              <a:t>+ 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0A2998-5C48-0D4B-9639-5653B2A349EA}"/>
              </a:ext>
            </a:extLst>
          </p:cNvPr>
          <p:cNvCxnSpPr/>
          <p:nvPr/>
        </p:nvCxnSpPr>
        <p:spPr>
          <a:xfrm>
            <a:off x="1009335" y="3788792"/>
            <a:ext cx="10652087" cy="0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62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6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733" y="133957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How to define A to make them equivalent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802977" y="2473818"/>
            <a:ext cx="761423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Var(u) = Var(</a:t>
            </a:r>
            <a:r>
              <a:rPr lang="en-US" sz="4000" dirty="0" err="1">
                <a:solidFill>
                  <a:schemeClr val="tx1"/>
                </a:solidFill>
              </a:rPr>
              <a:t>Ms</a:t>
            </a:r>
            <a:r>
              <a:rPr lang="en-US" sz="4000" dirty="0">
                <a:solidFill>
                  <a:schemeClr val="tx1"/>
                </a:solidFill>
              </a:rPr>
              <a:t>) = </a:t>
            </a:r>
            <a:r>
              <a:rPr lang="en-US" sz="4000" dirty="0" err="1">
                <a:solidFill>
                  <a:schemeClr val="tx1"/>
                </a:solidFill>
              </a:rPr>
              <a:t>Mvar</a:t>
            </a:r>
            <a:r>
              <a:rPr lang="en-US" sz="4000" dirty="0">
                <a:solidFill>
                  <a:schemeClr val="tx1"/>
                </a:solidFill>
              </a:rPr>
              <a:t>(tr(s))M’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D37411-FCDB-0741-B8E1-005266A7DEC8}"/>
              </a:ext>
            </a:extLst>
          </p:cNvPr>
          <p:cNvSpPr/>
          <p:nvPr/>
        </p:nvSpPr>
        <p:spPr>
          <a:xfrm>
            <a:off x="2802977" y="3209567"/>
            <a:ext cx="66571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Var(u)=Aσ</a:t>
            </a:r>
            <a:r>
              <a:rPr lang="en-US" sz="4000" baseline="-25000" dirty="0">
                <a:solidFill>
                  <a:schemeClr val="tx1"/>
                </a:solidFill>
              </a:rPr>
              <a:t>a</a:t>
            </a:r>
            <a:r>
              <a:rPr lang="en-US" sz="4000" baseline="30000" dirty="0">
                <a:solidFill>
                  <a:schemeClr val="tx1"/>
                </a:solidFill>
              </a:rPr>
              <a:t>2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D259F9-3240-A941-8674-03697253D3DA}"/>
              </a:ext>
            </a:extLst>
          </p:cNvPr>
          <p:cNvSpPr/>
          <p:nvPr/>
        </p:nvSpPr>
        <p:spPr>
          <a:xfrm>
            <a:off x="2778227" y="3945316"/>
            <a:ext cx="66571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Aσ</a:t>
            </a:r>
            <a:r>
              <a:rPr lang="en-US" sz="4000" baseline="-25000" dirty="0">
                <a:solidFill>
                  <a:schemeClr val="tx1"/>
                </a:solidFill>
              </a:rPr>
              <a:t>a</a:t>
            </a:r>
            <a:r>
              <a:rPr lang="en-US" sz="4000" baseline="30000" dirty="0">
                <a:solidFill>
                  <a:schemeClr val="tx1"/>
                </a:solidFill>
              </a:rPr>
              <a:t>2 </a:t>
            </a:r>
            <a:r>
              <a:rPr lang="en-US" sz="4000" dirty="0">
                <a:solidFill>
                  <a:schemeClr val="tx1"/>
                </a:solidFill>
              </a:rPr>
              <a:t>=</a:t>
            </a:r>
            <a:r>
              <a:rPr lang="en-US" sz="4000" dirty="0" err="1">
                <a:solidFill>
                  <a:schemeClr val="tx1"/>
                </a:solidFill>
              </a:rPr>
              <a:t>Mvar</a:t>
            </a:r>
            <a:r>
              <a:rPr lang="en-US" sz="4000" dirty="0">
                <a:solidFill>
                  <a:schemeClr val="tx1"/>
                </a:solidFill>
              </a:rPr>
              <a:t>(</a:t>
            </a:r>
            <a:r>
              <a:rPr lang="en-US" sz="4000" dirty="0" err="1">
                <a:solidFill>
                  <a:schemeClr val="tx1"/>
                </a:solidFill>
              </a:rPr>
              <a:t>tr</a:t>
            </a:r>
            <a:r>
              <a:rPr lang="en-US" sz="4000" dirty="0">
                <a:solidFill>
                  <a:schemeClr val="tx1"/>
                </a:solidFill>
              </a:rPr>
              <a:t>(s))M’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63C6DC-567E-2546-B00E-34DAAA63294C}"/>
              </a:ext>
            </a:extLst>
          </p:cNvPr>
          <p:cNvSpPr/>
          <p:nvPr/>
        </p:nvSpPr>
        <p:spPr>
          <a:xfrm>
            <a:off x="2778227" y="4681065"/>
            <a:ext cx="66571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A</a:t>
            </a:r>
            <a:r>
              <a:rPr lang="en-US" sz="4000" baseline="30000" dirty="0">
                <a:solidFill>
                  <a:schemeClr val="tx1"/>
                </a:solidFill>
              </a:rPr>
              <a:t> </a:t>
            </a:r>
            <a:r>
              <a:rPr lang="en-US" sz="4000" dirty="0">
                <a:solidFill>
                  <a:schemeClr val="tx1"/>
                </a:solidFill>
              </a:rPr>
              <a:t>=</a:t>
            </a:r>
            <a:r>
              <a:rPr lang="en-US" sz="4000" dirty="0" err="1">
                <a:solidFill>
                  <a:schemeClr val="tx1"/>
                </a:solidFill>
              </a:rPr>
              <a:t>MM’var</a:t>
            </a:r>
            <a:r>
              <a:rPr lang="en-US" sz="4000" dirty="0">
                <a:solidFill>
                  <a:schemeClr val="tx1"/>
                </a:solidFill>
              </a:rPr>
              <a:t>(</a:t>
            </a:r>
            <a:r>
              <a:rPr lang="en-US" sz="4000" dirty="0" err="1">
                <a:solidFill>
                  <a:schemeClr val="tx1"/>
                </a:solidFill>
              </a:rPr>
              <a:t>tr</a:t>
            </a:r>
            <a:r>
              <a:rPr lang="en-US" sz="4000" dirty="0">
                <a:solidFill>
                  <a:schemeClr val="tx1"/>
                </a:solidFill>
              </a:rPr>
              <a:t>(s))/σ</a:t>
            </a:r>
            <a:r>
              <a:rPr lang="en-US" sz="4000" baseline="-25000" dirty="0">
                <a:solidFill>
                  <a:schemeClr val="tx1"/>
                </a:solidFill>
              </a:rPr>
              <a:t>a</a:t>
            </a:r>
            <a:r>
              <a:rPr lang="en-US" sz="4000" baseline="30000" dirty="0">
                <a:solidFill>
                  <a:schemeClr val="tx1"/>
                </a:solidFill>
              </a:rPr>
              <a:t>2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0E12F3-78D5-C242-94D7-430ABA8135C2}"/>
              </a:ext>
            </a:extLst>
          </p:cNvPr>
          <p:cNvSpPr/>
          <p:nvPr/>
        </p:nvSpPr>
        <p:spPr>
          <a:xfrm>
            <a:off x="2802977" y="5416814"/>
            <a:ext cx="66571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A</a:t>
            </a:r>
            <a:r>
              <a:rPr lang="en-US" sz="4000" baseline="30000" dirty="0">
                <a:solidFill>
                  <a:schemeClr val="tx1"/>
                </a:solidFill>
              </a:rPr>
              <a:t> </a:t>
            </a:r>
            <a:r>
              <a:rPr lang="en-US" sz="4000" dirty="0">
                <a:solidFill>
                  <a:schemeClr val="tx1"/>
                </a:solidFill>
              </a:rPr>
              <a:t>=MM’ as </a:t>
            </a:r>
            <a:r>
              <a:rPr lang="en-US" sz="4000" dirty="0" err="1">
                <a:solidFill>
                  <a:schemeClr val="tx1"/>
                </a:solidFill>
              </a:rPr>
              <a:t>var</a:t>
            </a:r>
            <a:r>
              <a:rPr lang="en-US" sz="4000" dirty="0">
                <a:solidFill>
                  <a:schemeClr val="tx1"/>
                </a:solidFill>
              </a:rPr>
              <a:t>(</a:t>
            </a:r>
            <a:r>
              <a:rPr lang="en-US" sz="4000" dirty="0" err="1">
                <a:solidFill>
                  <a:schemeClr val="tx1"/>
                </a:solidFill>
              </a:rPr>
              <a:t>tr</a:t>
            </a:r>
            <a:r>
              <a:rPr lang="en-US" sz="4000" dirty="0">
                <a:solidFill>
                  <a:schemeClr val="tx1"/>
                </a:solidFill>
              </a:rPr>
              <a:t>(s))=σ</a:t>
            </a:r>
            <a:r>
              <a:rPr lang="en-US" sz="4000" baseline="-25000" dirty="0">
                <a:solidFill>
                  <a:schemeClr val="tx1"/>
                </a:solidFill>
              </a:rPr>
              <a:t>a</a:t>
            </a:r>
            <a:r>
              <a:rPr lang="en-US" sz="4000" baseline="30000" dirty="0">
                <a:solidFill>
                  <a:schemeClr val="tx1"/>
                </a:solidFill>
              </a:rPr>
              <a:t>2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39548B-AB8B-554A-951D-BEC8CFFA6258}"/>
              </a:ext>
            </a:extLst>
          </p:cNvPr>
          <p:cNvSpPr/>
          <p:nvPr/>
        </p:nvSpPr>
        <p:spPr>
          <a:xfrm>
            <a:off x="2802977" y="1738069"/>
            <a:ext cx="66571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u=</a:t>
            </a:r>
            <a:r>
              <a:rPr lang="en-US" sz="4000" dirty="0" err="1">
                <a:solidFill>
                  <a:schemeClr val="tx1"/>
                </a:solidFill>
              </a:rPr>
              <a:t>Ms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7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42365" y="1935950"/>
            <a:ext cx="3834091" cy="259256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M: n individual by m SNPs</a:t>
            </a:r>
          </a:p>
          <a:p>
            <a:r>
              <a:rPr lang="en-US" dirty="0"/>
              <a:t>M: -1, 0 and 1</a:t>
            </a:r>
          </a:p>
          <a:p>
            <a:r>
              <a:rPr lang="en-US" dirty="0"/>
              <a:t>Pi: frequency of 2</a:t>
            </a:r>
            <a:r>
              <a:rPr lang="en-US" baseline="30000" dirty="0"/>
              <a:t>nd</a:t>
            </a:r>
            <a:r>
              <a:rPr lang="en-US" dirty="0"/>
              <a:t> allele for SNP </a:t>
            </a:r>
            <a:r>
              <a:rPr lang="en-US" dirty="0" err="1"/>
              <a:t>i</a:t>
            </a:r>
            <a:endParaRPr lang="en-US" dirty="0"/>
          </a:p>
          <a:p>
            <a:r>
              <a:rPr lang="en-US" dirty="0"/>
              <a:t>P: Column of </a:t>
            </a:r>
            <a:r>
              <a:rPr lang="en-US" dirty="0" err="1"/>
              <a:t>i</a:t>
            </a:r>
            <a:r>
              <a:rPr lang="en-US" dirty="0"/>
              <a:t> is 2(pi-.5)</a:t>
            </a:r>
          </a:p>
          <a:p>
            <a:r>
              <a:rPr lang="en-US" dirty="0"/>
              <a:t>Z=M-P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09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Efficient kinship algorithm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3232233"/>
            <a:ext cx="4953000" cy="32813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08700" y="6113485"/>
            <a:ext cx="4559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Paul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VanRaden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: Image Number K7168-6</a:t>
            </a:r>
          </a:p>
        </p:txBody>
      </p:sp>
      <p:sp>
        <p:nvSpPr>
          <p:cNvPr id="8" name="Rectangle 7"/>
          <p:cNvSpPr/>
          <p:nvPr/>
        </p:nvSpPr>
        <p:spPr>
          <a:xfrm>
            <a:off x="5715001" y="2647459"/>
            <a:ext cx="4814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J. Dairy Sci. 2008. 91 (11) 4414-4423. Efficient Methods to Compute Genomic Predictions P. M. </a:t>
            </a:r>
            <a:r>
              <a:rPr lang="en-US" sz="1600" dirty="0" err="1"/>
              <a:t>VanRaden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28518"/>
            <a:ext cx="2984500" cy="1117600"/>
          </a:xfrm>
          <a:prstGeom prst="rect">
            <a:avLst/>
          </a:prstGeom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1742365" y="5646118"/>
            <a:ext cx="3834091" cy="1012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MM</a:t>
            </a:r>
            <a:r>
              <a:rPr lang="en-US" baseline="30000"/>
              <a:t>t</a:t>
            </a:r>
            <a:r>
              <a:rPr lang="en-US"/>
              <a:t>, Efficient</a:t>
            </a:r>
          </a:p>
          <a:p>
            <a:r>
              <a:rPr lang="en-US"/>
              <a:t>gBLUP=Ridge Regression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05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rrBlupMethod6</a:t>
            </a:r>
          </a:p>
          <a:p>
            <a:r>
              <a:rPr lang="en-US" dirty="0"/>
              <a:t>ridge</a:t>
            </a:r>
          </a:p>
          <a:p>
            <a:r>
              <a:rPr lang="en-US" dirty="0" err="1"/>
              <a:t>Lm.ridge</a:t>
            </a:r>
            <a:r>
              <a:rPr lang="en-US" dirty="0"/>
              <a:t> (from MASS): library(MASS)</a:t>
            </a:r>
          </a:p>
          <a:p>
            <a:r>
              <a:rPr lang="en-US" dirty="0" err="1"/>
              <a:t>rrBLUP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R packages for ridge regression</a:t>
            </a:r>
          </a:p>
        </p:txBody>
      </p:sp>
    </p:spTree>
    <p:extLst>
      <p:ext uri="{BB962C8B-B14F-4D97-AF65-F5344CB8AC3E}">
        <p14:creationId xmlns:p14="http://schemas.microsoft.com/office/powerpoint/2010/main" val="1771787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Concept development (MAS&gt;BLUP&gt;RR)</a:t>
            </a:r>
          </a:p>
          <a:p>
            <a:r>
              <a:rPr lang="en-US" dirty="0">
                <a:latin typeface="Constantia" charset="0"/>
              </a:rPr>
              <a:t>Ridge Regression</a:t>
            </a:r>
          </a:p>
          <a:p>
            <a:r>
              <a:rPr lang="en-US" dirty="0" err="1">
                <a:latin typeface="Constantia" charset="0"/>
              </a:rPr>
              <a:t>rrBLUP</a:t>
            </a:r>
            <a:r>
              <a:rPr lang="en-US" dirty="0">
                <a:latin typeface="Constantia" charset="0"/>
              </a:rPr>
              <a:t> package</a:t>
            </a:r>
          </a:p>
        </p:txBody>
      </p:sp>
    </p:spTree>
    <p:extLst>
      <p:ext uri="{BB962C8B-B14F-4D97-AF65-F5344CB8AC3E}">
        <p14:creationId xmlns:p14="http://schemas.microsoft.com/office/powerpoint/2010/main" val="422673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7726863" y="1642188"/>
            <a:ext cx="3900206" cy="4351338"/>
          </a:xfrm>
        </p:spPr>
        <p:txBody>
          <a:bodyPr>
            <a:normAutofit/>
          </a:bodyPr>
          <a:lstStyle/>
          <a:p>
            <a:r>
              <a:rPr lang="en-US" sz="2400" dirty="0"/>
              <a:t>Ridge Regression + BLUP</a:t>
            </a:r>
          </a:p>
          <a:p>
            <a:r>
              <a:rPr lang="en-US" sz="2400" dirty="0"/>
              <a:t>EMMA to estimate variance components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04850" y="0"/>
            <a:ext cx="8865929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+mn-lt"/>
              </a:rPr>
              <a:t>rrBLUP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 R package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B01707-7B29-A243-BBC4-A58BD5969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51" y="689688"/>
            <a:ext cx="1270000" cy="1905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17F597-780B-9949-8E37-1FCEB1285704}"/>
              </a:ext>
            </a:extLst>
          </p:cNvPr>
          <p:cNvSpPr/>
          <p:nvPr/>
        </p:nvSpPr>
        <p:spPr>
          <a:xfrm>
            <a:off x="434850" y="2634313"/>
            <a:ext cx="12700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Jeffrey </a:t>
            </a:r>
            <a:r>
              <a:rPr lang="en-US" sz="1200" dirty="0" err="1"/>
              <a:t>Endelman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900219-4722-1C44-BBC9-A4018F9C9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93" y="3220242"/>
            <a:ext cx="7402370" cy="338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3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F7A456-5724-FD4A-843F-CA3B24548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56" y="1395720"/>
            <a:ext cx="7267513" cy="52057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00" b="82071"/>
          <a:stretch/>
        </p:blipFill>
        <p:spPr>
          <a:xfrm>
            <a:off x="0" y="290972"/>
            <a:ext cx="7498080" cy="1104748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5465770" y="2165234"/>
            <a:ext cx="500284" cy="335234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30AE43E-A813-B82E-3C77-969EE71B0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6765" y="0"/>
            <a:ext cx="3525235" cy="6858000"/>
          </a:xfrm>
          <a:prstGeom prst="rect">
            <a:avLst/>
          </a:prstGeom>
        </p:spPr>
      </p:pic>
      <p:sp>
        <p:nvSpPr>
          <p:cNvPr id="7" name="Left Arrow 6">
            <a:extLst>
              <a:ext uri="{FF2B5EF4-FFF2-40B4-BE49-F238E27FC236}">
                <a16:creationId xmlns:a16="http://schemas.microsoft.com/office/drawing/2014/main" id="{9F89A1A5-1F12-BD62-23DE-CB938B938AFB}"/>
              </a:ext>
            </a:extLst>
          </p:cNvPr>
          <p:cNvSpPr/>
          <p:nvPr/>
        </p:nvSpPr>
        <p:spPr>
          <a:xfrm rot="10800000">
            <a:off x="8166481" y="5923799"/>
            <a:ext cx="500284" cy="335234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59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1848" y="0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+mn-lt"/>
              </a:rPr>
              <a:t>rrBLUP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 on CRAN</a:t>
            </a:r>
          </a:p>
        </p:txBody>
      </p:sp>
      <p:sp>
        <p:nvSpPr>
          <p:cNvPr id="4" name="Rectangle 3"/>
          <p:cNvSpPr/>
          <p:nvPr/>
        </p:nvSpPr>
        <p:spPr>
          <a:xfrm>
            <a:off x="1734503" y="1325563"/>
            <a:ext cx="877029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>
                <a:solidFill>
                  <a:srgbClr val="535353"/>
                </a:solidFill>
                <a:latin typeface="Courier-Bold" charset="0"/>
              </a:rPr>
              <a:t>rrBLUP</a:t>
            </a:r>
            <a:r>
              <a:rPr lang="en-US" sz="1200" b="1" dirty="0">
                <a:solidFill>
                  <a:srgbClr val="535353"/>
                </a:solidFill>
                <a:latin typeface="Courier-Bold" charset="0"/>
              </a:rPr>
              <a:t>: Ridge Regression and Other Kernels for Genomic Selection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Software for genomic prediction with the RR-BLUP mixed model. One application is to estimate marker effects by ridge regression; alternatively, BLUPs can be calculated based on an additive relationship matrix or a Gaussian kernel.</a:t>
            </a:r>
          </a:p>
          <a:p>
            <a:r>
              <a:rPr lang="de-DE" sz="1200" dirty="0">
                <a:solidFill>
                  <a:prstClr val="black"/>
                </a:solidFill>
                <a:latin typeface="Times-Roman" charset="0"/>
              </a:rPr>
              <a:t>Version:	4.4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Depends:	R (≥ 2.14)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Suggests:	parallel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Published:	2015-10-28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Author:	Jeffrey </a:t>
            </a:r>
            <a:r>
              <a:rPr lang="en-US" sz="1200" dirty="0" err="1">
                <a:solidFill>
                  <a:prstClr val="black"/>
                </a:solidFill>
                <a:latin typeface="Times-Roman" charset="0"/>
              </a:rPr>
              <a:t>Endelman</a:t>
            </a:r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Maintainer:	Jeffrey </a:t>
            </a:r>
            <a:r>
              <a:rPr lang="en-US" sz="1200" dirty="0" err="1">
                <a:solidFill>
                  <a:prstClr val="black"/>
                </a:solidFill>
                <a:latin typeface="Times-Roman" charset="0"/>
              </a:rPr>
              <a:t>Endelman</a:t>
            </a:r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 &lt;</a:t>
            </a:r>
            <a:r>
              <a:rPr lang="en-US" sz="1200" dirty="0" err="1">
                <a:solidFill>
                  <a:prstClr val="black"/>
                </a:solidFill>
                <a:latin typeface="Times-Roman" charset="0"/>
              </a:rPr>
              <a:t>endelman</a:t>
            </a:r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 at </a:t>
            </a:r>
            <a:r>
              <a:rPr lang="en-US" sz="1200" dirty="0" err="1">
                <a:solidFill>
                  <a:prstClr val="black"/>
                </a:solidFill>
                <a:latin typeface="Times-Roman" charset="0"/>
              </a:rPr>
              <a:t>wisc.edu</a:t>
            </a:r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&gt;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License:	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2"/>
              </a:rPr>
              <a:t>GPL-3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2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URL:	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3"/>
              </a:rPr>
              <a:t>http://potatobreeding.cals.wisc.edu/software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3"/>
              </a:rPr>
              <a:t>	</a:t>
            </a:r>
          </a:p>
          <a:p>
            <a:r>
              <a:rPr lang="en-US" sz="1200" dirty="0" err="1">
                <a:solidFill>
                  <a:prstClr val="black"/>
                </a:solidFill>
                <a:latin typeface="Times-Roman" charset="0"/>
              </a:rPr>
              <a:t>NeedsCompilation</a:t>
            </a:r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:	no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Citation:	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4"/>
              </a:rPr>
              <a:t>rrBLUP citation info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4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Materials:	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5"/>
              </a:rPr>
              <a:t>NEWS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5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CRAN checks:	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6"/>
              </a:rPr>
              <a:t>rrBLUP results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6"/>
              </a:rPr>
              <a:t>	</a:t>
            </a:r>
          </a:p>
          <a:p>
            <a:r>
              <a:rPr lang="en-US" sz="1200" b="1" dirty="0">
                <a:solidFill>
                  <a:srgbClr val="535353"/>
                </a:solidFill>
                <a:latin typeface="Courier-Bold" charset="0"/>
              </a:rPr>
              <a:t>Downloads: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Reference manual:	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7"/>
              </a:rPr>
              <a:t>rrBLUP.pdf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7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Package source:	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8"/>
              </a:rPr>
              <a:t>rrBLUP_4.4.tar.gz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8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Windows binaries:	r-</a:t>
            </a:r>
            <a:r>
              <a:rPr lang="en-US" sz="1200" dirty="0" err="1">
                <a:solidFill>
                  <a:prstClr val="black"/>
                </a:solidFill>
                <a:latin typeface="Times-Roman" charset="0"/>
              </a:rPr>
              <a:t>devel</a:t>
            </a:r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: 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9"/>
              </a:rPr>
              <a:t>rrBLUP_4.4.zip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9"/>
              </a:rPr>
              <a:t>, r-release: 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10"/>
              </a:rPr>
              <a:t>rrBLUP_4.4.zip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10"/>
              </a:rPr>
              <a:t>, r-oldrel: 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11"/>
              </a:rPr>
              <a:t>rrBLUP_4.4.zip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11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OS X Snow Leopard binaries:	r-release: 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12"/>
              </a:rPr>
              <a:t>rrBLUP_4.4.tgz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12"/>
              </a:rPr>
              <a:t>, r-oldrel: 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13"/>
              </a:rPr>
              <a:t>rrBLUP_4.3.tgz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13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OS X Mavericks binaries:	r-release: 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14"/>
              </a:rPr>
              <a:t>rrBLUP_4.4.tgz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14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Old sources:	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15"/>
              </a:rPr>
              <a:t>rrBLUP archive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15"/>
              </a:rPr>
              <a:t>	</a:t>
            </a:r>
          </a:p>
          <a:p>
            <a:r>
              <a:rPr lang="en-US" sz="1200" b="1" dirty="0">
                <a:solidFill>
                  <a:srgbClr val="535353"/>
                </a:solidFill>
                <a:latin typeface="Courier-Bold" charset="0"/>
              </a:rPr>
              <a:t>Reverse dependencies: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Reverse depends:	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16"/>
              </a:rPr>
              <a:t>GeneticSubsetter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16"/>
              </a:rPr>
              <a:t>	</a:t>
            </a:r>
          </a:p>
          <a:p>
            <a:r>
              <a:rPr lang="en-US" sz="1200" dirty="0">
                <a:solidFill>
                  <a:prstClr val="black"/>
                </a:solidFill>
                <a:latin typeface="Times-Roman" charset="0"/>
              </a:rPr>
              <a:t>Reverse imports:	</a:t>
            </a:r>
            <a:r>
              <a:rPr lang="en-US" sz="1200" u="sng" dirty="0">
                <a:solidFill>
                  <a:srgbClr val="0000FF"/>
                </a:solidFill>
                <a:latin typeface="Times-Roman" charset="0"/>
                <a:hlinkClick r:id="rId17"/>
              </a:rPr>
              <a:t>PopVar</a:t>
            </a:r>
            <a:r>
              <a:rPr lang="en-US" sz="1200" u="sng" dirty="0">
                <a:solidFill>
                  <a:prstClr val="black"/>
                </a:solidFill>
                <a:latin typeface="Times-Roman" charset="0"/>
                <a:hlinkClick r:id="rId17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5248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PU with binary numbers and blueprint">
            <a:extLst>
              <a:ext uri="{FF2B5EF4-FFF2-40B4-BE49-F238E27FC236}">
                <a16:creationId xmlns:a16="http://schemas.microsoft.com/office/drawing/2014/main" id="{F64D51C8-84B0-8AE7-0459-0C9EE6BF8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16" r="7672"/>
          <a:stretch/>
        </p:blipFill>
        <p:spPr>
          <a:xfrm>
            <a:off x="2519309" y="10"/>
            <a:ext cx="966964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2715" y="0"/>
            <a:ext cx="5458428" cy="11343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Simulation with GAPIT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AC756C-16F4-1B49-A914-00E9A24DF60F}"/>
              </a:ext>
            </a:extLst>
          </p:cNvPr>
          <p:cNvSpPr/>
          <p:nvPr/>
        </p:nvSpPr>
        <p:spPr>
          <a:xfrm>
            <a:off x="302715" y="954704"/>
            <a:ext cx="11744721" cy="5903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source("http://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zzlab.net</a:t>
            </a:r>
            <a:r>
              <a:rPr lang="en-US" sz="24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/GAPIT/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gapit_functions.txt</a:t>
            </a:r>
            <a:r>
              <a:rPr lang="en-US" sz="24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")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myGD</a:t>
            </a:r>
            <a:r>
              <a:rPr lang="en-US" sz="24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=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read.table</a:t>
            </a:r>
            <a:r>
              <a:rPr lang="en-US" sz="24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(file="http://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zzlab.net</a:t>
            </a:r>
            <a:r>
              <a:rPr lang="en-US" sz="24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/GAPIT/data/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mdp_numeric.txt",head</a:t>
            </a:r>
            <a:r>
              <a:rPr lang="en-US" sz="24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=T)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myGM</a:t>
            </a:r>
            <a:r>
              <a:rPr lang="en-US" sz="24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=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read.table</a:t>
            </a:r>
            <a:r>
              <a:rPr lang="en-US" sz="24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(file="http://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zzlab.net</a:t>
            </a:r>
            <a:r>
              <a:rPr lang="en-US" sz="24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/GAPIT/data/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mdp_SNP_information.txt",head</a:t>
            </a:r>
            <a:r>
              <a:rPr lang="en-US" sz="24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=T)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charset="0"/>
              </a:rPr>
              <a:t>taxa=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charset="0"/>
              </a:rPr>
              <a:t>myGD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charset="0"/>
              </a:rPr>
              <a:t>[,1]</a:t>
            </a:r>
          </a:p>
          <a:p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charset="0"/>
              </a:rPr>
              <a:t>X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charset="0"/>
              </a:rPr>
              <a:t>=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charset="0"/>
              </a:rPr>
              <a:t>myGD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charset="0"/>
              </a:rPr>
              <a:t>[,-1]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set.seed</a:t>
            </a:r>
            <a:r>
              <a:rPr lang="en-US" sz="24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(99164)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mySim</a:t>
            </a:r>
            <a:r>
              <a:rPr lang="en-US" sz="24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=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GAPIT.Phenotype.Simulation</a:t>
            </a:r>
            <a:r>
              <a:rPr lang="en-US" sz="24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(GD=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myGD</a:t>
            </a:r>
            <a:r>
              <a:rPr lang="en-US" sz="24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GM=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myGM</a:t>
            </a:r>
            <a:r>
              <a:rPr lang="en-US" sz="24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h2=.7,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NQTN=100,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QTNDist</a:t>
            </a:r>
            <a:r>
              <a:rPr lang="en-US" sz="24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="normal")</a:t>
            </a:r>
          </a:p>
        </p:txBody>
      </p:sp>
    </p:spTree>
    <p:extLst>
      <p:ext uri="{BB962C8B-B14F-4D97-AF65-F5344CB8AC3E}">
        <p14:creationId xmlns:p14="http://schemas.microsoft.com/office/powerpoint/2010/main" val="1520944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6083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Ridge Regression vs. </a:t>
            </a:r>
            <a:r>
              <a:rPr lang="en-US" b="1" dirty="0" err="1">
                <a:solidFill>
                  <a:schemeClr val="accent1"/>
                </a:solidFill>
                <a:latin typeface="+mn-lt"/>
              </a:rPr>
              <a:t>gBLUP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621" y="1716033"/>
            <a:ext cx="477475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#Import 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rrBLUP</a:t>
            </a:r>
            <a:endParaRPr lang="en-US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install.packages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("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rrBLUP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") 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rrBLUP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pt-BR" dirty="0"/>
          </a:p>
          <a:p>
            <a:r>
              <a:rPr lang="pt-BR" dirty="0"/>
              <a:t>#prepare data</a:t>
            </a:r>
          </a:p>
          <a:p>
            <a:r>
              <a:rPr lang="pt-BR" dirty="0" err="1"/>
              <a:t>y</a:t>
            </a:r>
            <a:r>
              <a:rPr lang="pt-BR" dirty="0"/>
              <a:t> &lt;- </a:t>
            </a:r>
            <a:r>
              <a:rPr lang="pt-BR" dirty="0" err="1"/>
              <a:t>mySim$Y</a:t>
            </a:r>
            <a:r>
              <a:rPr lang="pt-BR" dirty="0"/>
              <a:t>[,2]</a:t>
            </a:r>
          </a:p>
          <a:p>
            <a:r>
              <a:rPr lang="pt-BR" dirty="0"/>
              <a:t>M=</a:t>
            </a:r>
            <a:r>
              <a:rPr lang="pt-BR" dirty="0" err="1"/>
              <a:t>as.matrix</a:t>
            </a:r>
            <a:r>
              <a:rPr lang="pt-BR" dirty="0"/>
              <a:t>(</a:t>
            </a:r>
            <a:r>
              <a:rPr lang="pt-BR" dirty="0" err="1"/>
              <a:t>X</a:t>
            </a:r>
            <a:r>
              <a:rPr lang="pt-BR" dirty="0"/>
              <a:t>)</a:t>
            </a:r>
          </a:p>
          <a:p>
            <a:endParaRPr lang="pt-BR" dirty="0"/>
          </a:p>
          <a:p>
            <a:r>
              <a:rPr lang="pt-BR" dirty="0"/>
              <a:t>#</a:t>
            </a:r>
            <a:r>
              <a:rPr lang="pt-BR" dirty="0" err="1"/>
              <a:t>Ridge</a:t>
            </a:r>
            <a:r>
              <a:rPr lang="pt-BR" dirty="0"/>
              <a:t> </a:t>
            </a:r>
            <a:r>
              <a:rPr lang="pt-BR" dirty="0" err="1"/>
              <a:t>Regression</a:t>
            </a:r>
            <a:endParaRPr lang="pt-BR" dirty="0"/>
          </a:p>
          <a:p>
            <a:r>
              <a:rPr lang="pt-BR" dirty="0"/>
              <a:t>ans1 &lt;- </a:t>
            </a:r>
            <a:r>
              <a:rPr lang="pt-BR" dirty="0" err="1"/>
              <a:t>mixed.solve</a:t>
            </a:r>
            <a:r>
              <a:rPr lang="pt-BR" dirty="0"/>
              <a:t>(</a:t>
            </a:r>
            <a:r>
              <a:rPr lang="pt-BR" dirty="0" err="1"/>
              <a:t>y</a:t>
            </a:r>
            <a:r>
              <a:rPr lang="pt-BR" dirty="0"/>
              <a:t>=</a:t>
            </a:r>
            <a:r>
              <a:rPr lang="pt-BR" dirty="0" err="1"/>
              <a:t>y,Z</a:t>
            </a:r>
            <a:r>
              <a:rPr lang="pt-BR" dirty="0"/>
              <a:t>=M)</a:t>
            </a:r>
          </a:p>
          <a:p>
            <a:endParaRPr lang="pt-BR" dirty="0"/>
          </a:p>
          <a:p>
            <a:r>
              <a:rPr lang="pt-BR" dirty="0"/>
              <a:t>#</a:t>
            </a:r>
            <a:r>
              <a:rPr lang="pt-BR" dirty="0" err="1"/>
              <a:t>gBLUP</a:t>
            </a:r>
            <a:endParaRPr lang="pt-BR" dirty="0"/>
          </a:p>
          <a:p>
            <a:r>
              <a:rPr lang="pt-BR" dirty="0" err="1"/>
              <a:t>K</a:t>
            </a:r>
            <a:r>
              <a:rPr lang="pt-BR" dirty="0"/>
              <a:t> &lt;- </a:t>
            </a:r>
            <a:r>
              <a:rPr lang="pt-BR" dirty="0" err="1"/>
              <a:t>tcrossprod</a:t>
            </a:r>
            <a:r>
              <a:rPr lang="pt-BR" dirty="0"/>
              <a:t>(M) #</a:t>
            </a:r>
            <a:r>
              <a:rPr lang="pt-BR" dirty="0" err="1"/>
              <a:t>K</a:t>
            </a:r>
            <a:r>
              <a:rPr lang="pt-BR" dirty="0"/>
              <a:t> = MM'</a:t>
            </a:r>
          </a:p>
          <a:p>
            <a:r>
              <a:rPr lang="pt-BR" dirty="0"/>
              <a:t>ans2 &lt;- </a:t>
            </a:r>
            <a:r>
              <a:rPr lang="pt-BR" dirty="0" err="1"/>
              <a:t>mixed.solve</a:t>
            </a:r>
            <a:r>
              <a:rPr lang="pt-BR" dirty="0"/>
              <a:t>(</a:t>
            </a:r>
            <a:r>
              <a:rPr lang="pt-BR" dirty="0" err="1"/>
              <a:t>y</a:t>
            </a:r>
            <a:r>
              <a:rPr lang="pt-BR" dirty="0"/>
              <a:t>=</a:t>
            </a:r>
            <a:r>
              <a:rPr lang="pt-BR" dirty="0" err="1"/>
              <a:t>y,K</a:t>
            </a:r>
            <a:r>
              <a:rPr lang="pt-BR" dirty="0"/>
              <a:t>=</a:t>
            </a:r>
            <a:r>
              <a:rPr lang="pt-BR" dirty="0" err="1"/>
              <a:t>K</a:t>
            </a:r>
            <a:r>
              <a:rPr lang="pt-BR" dirty="0"/>
              <a:t>)</a:t>
            </a:r>
          </a:p>
          <a:p>
            <a:endParaRPr lang="pt-BR" dirty="0"/>
          </a:p>
          <a:p>
            <a:r>
              <a:rPr lang="en-US" dirty="0"/>
              <a:t>#Compare GEBV</a:t>
            </a:r>
          </a:p>
          <a:p>
            <a:r>
              <a:rPr lang="en-US" dirty="0"/>
              <a:t>plot(M%*%ans1$u, ans2$u)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401" y="3944995"/>
            <a:ext cx="6024282" cy="25723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3240" y="913246"/>
            <a:ext cx="2468443" cy="268510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656727" y="4756766"/>
            <a:ext cx="717176" cy="3531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602940" y="6164232"/>
            <a:ext cx="717176" cy="3531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5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5673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Ridge Regression with PCs</a:t>
            </a:r>
          </a:p>
        </p:txBody>
      </p:sp>
      <p:sp>
        <p:nvSpPr>
          <p:cNvPr id="5" name="Rectangle 4"/>
          <p:cNvSpPr/>
          <p:nvPr/>
        </p:nvSpPr>
        <p:spPr>
          <a:xfrm>
            <a:off x="4492806" y="1682294"/>
            <a:ext cx="477475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#Import 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rrBLUP</a:t>
            </a:r>
            <a:endParaRPr lang="en-US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install.packages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("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rrBLUP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") 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rrBLUP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pt-BR" dirty="0"/>
          </a:p>
          <a:p>
            <a:r>
              <a:rPr lang="pt-BR" dirty="0"/>
              <a:t>#prepare data</a:t>
            </a:r>
          </a:p>
          <a:p>
            <a:r>
              <a:rPr lang="pt-BR" dirty="0" err="1"/>
              <a:t>y</a:t>
            </a:r>
            <a:r>
              <a:rPr lang="pt-BR" dirty="0"/>
              <a:t> &lt;- </a:t>
            </a:r>
            <a:r>
              <a:rPr lang="pt-BR" dirty="0" err="1"/>
              <a:t>mySim$Y</a:t>
            </a:r>
            <a:r>
              <a:rPr lang="pt-BR" dirty="0"/>
              <a:t>[,2]</a:t>
            </a:r>
          </a:p>
          <a:p>
            <a:r>
              <a:rPr lang="pt-BR" dirty="0"/>
              <a:t>M=</a:t>
            </a:r>
            <a:r>
              <a:rPr lang="pt-BR" dirty="0" err="1"/>
              <a:t>as.matrix</a:t>
            </a:r>
            <a:r>
              <a:rPr lang="pt-BR" dirty="0"/>
              <a:t>(</a:t>
            </a:r>
            <a:r>
              <a:rPr lang="pt-BR" dirty="0" err="1"/>
              <a:t>X</a:t>
            </a:r>
            <a:r>
              <a:rPr lang="pt-BR" dirty="0"/>
              <a:t>)</a:t>
            </a:r>
          </a:p>
          <a:p>
            <a:endParaRPr lang="pt-BR" dirty="0"/>
          </a:p>
          <a:p>
            <a:r>
              <a:rPr lang="pt-BR" dirty="0"/>
              <a:t>#Ridge </a:t>
            </a:r>
            <a:r>
              <a:rPr lang="pt-BR" dirty="0" err="1"/>
              <a:t>Regression</a:t>
            </a:r>
            <a:endParaRPr lang="pt-BR" dirty="0"/>
          </a:p>
          <a:p>
            <a:r>
              <a:rPr lang="pt-BR" dirty="0"/>
              <a:t>ans3 &lt;- </a:t>
            </a:r>
            <a:r>
              <a:rPr lang="pt-BR" dirty="0" err="1"/>
              <a:t>mixed.solve</a:t>
            </a:r>
            <a:r>
              <a:rPr lang="pt-BR" dirty="0"/>
              <a:t>(</a:t>
            </a:r>
            <a:r>
              <a:rPr lang="pt-BR" dirty="0" err="1"/>
              <a:t>y</a:t>
            </a:r>
            <a:r>
              <a:rPr lang="pt-BR" dirty="0"/>
              <a:t>=</a:t>
            </a:r>
            <a:r>
              <a:rPr lang="pt-BR" dirty="0" err="1"/>
              <a:t>y,Z</a:t>
            </a:r>
            <a:r>
              <a:rPr lang="pt-BR" dirty="0"/>
              <a:t>=M,X=</a:t>
            </a:r>
            <a:r>
              <a:rPr lang="pt-BR" dirty="0" err="1"/>
              <a:t>myPC</a:t>
            </a:r>
            <a:r>
              <a:rPr lang="pt-BR" dirty="0"/>
              <a:t>)</a:t>
            </a:r>
          </a:p>
          <a:p>
            <a:endParaRPr lang="pt-BR" dirty="0"/>
          </a:p>
          <a:p>
            <a:r>
              <a:rPr lang="pt-BR" dirty="0"/>
              <a:t>#</a:t>
            </a:r>
            <a:r>
              <a:rPr lang="pt-BR" dirty="0" err="1"/>
              <a:t>gBLUP</a:t>
            </a:r>
            <a:endParaRPr lang="pt-BR" dirty="0"/>
          </a:p>
          <a:p>
            <a:r>
              <a:rPr lang="pt-BR" dirty="0" err="1"/>
              <a:t>K</a:t>
            </a:r>
            <a:r>
              <a:rPr lang="pt-BR" dirty="0"/>
              <a:t> &lt;- </a:t>
            </a:r>
            <a:r>
              <a:rPr lang="pt-BR" dirty="0" err="1"/>
              <a:t>tcrossprod</a:t>
            </a:r>
            <a:r>
              <a:rPr lang="pt-BR" dirty="0"/>
              <a:t>(M) #</a:t>
            </a:r>
            <a:r>
              <a:rPr lang="pt-BR" dirty="0" err="1"/>
              <a:t>K</a:t>
            </a:r>
            <a:r>
              <a:rPr lang="pt-BR" dirty="0"/>
              <a:t> = MM'</a:t>
            </a:r>
          </a:p>
          <a:p>
            <a:r>
              <a:rPr lang="pt-BR" dirty="0"/>
              <a:t>ans4 &lt;- </a:t>
            </a:r>
            <a:r>
              <a:rPr lang="pt-BR" dirty="0" err="1"/>
              <a:t>mixed.solve</a:t>
            </a:r>
            <a:r>
              <a:rPr lang="pt-BR" dirty="0"/>
              <a:t>(</a:t>
            </a:r>
            <a:r>
              <a:rPr lang="pt-BR" dirty="0" err="1"/>
              <a:t>y</a:t>
            </a:r>
            <a:r>
              <a:rPr lang="pt-BR" dirty="0"/>
              <a:t>=</a:t>
            </a:r>
            <a:r>
              <a:rPr lang="pt-BR" dirty="0" err="1"/>
              <a:t>y,K</a:t>
            </a:r>
            <a:r>
              <a:rPr lang="pt-BR" dirty="0"/>
              <a:t>=</a:t>
            </a:r>
            <a:r>
              <a:rPr lang="pt-BR" dirty="0" err="1"/>
              <a:t>K</a:t>
            </a:r>
            <a:r>
              <a:rPr lang="pt-BR" dirty="0"/>
              <a:t> ,</a:t>
            </a:r>
            <a:r>
              <a:rPr lang="pt-BR" dirty="0" err="1"/>
              <a:t>X</a:t>
            </a:r>
            <a:r>
              <a:rPr lang="pt-BR" dirty="0"/>
              <a:t>=</a:t>
            </a:r>
            <a:r>
              <a:rPr lang="pt-BR" dirty="0" err="1"/>
              <a:t>myPC</a:t>
            </a:r>
            <a:r>
              <a:rPr lang="pt-BR" dirty="0"/>
              <a:t>)</a:t>
            </a:r>
          </a:p>
          <a:p>
            <a:endParaRPr lang="pt-BR" dirty="0"/>
          </a:p>
          <a:p>
            <a:r>
              <a:rPr lang="en-US" dirty="0"/>
              <a:t>#Compare GEBV</a:t>
            </a:r>
          </a:p>
          <a:p>
            <a:r>
              <a:rPr lang="en-US" dirty="0"/>
              <a:t>plot(ans2$u, ans4$u)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ACF092-CC94-A2D1-A82E-09E9ED0D8029}"/>
              </a:ext>
            </a:extLst>
          </p:cNvPr>
          <p:cNvSpPr txBox="1"/>
          <p:nvPr/>
        </p:nvSpPr>
        <p:spPr>
          <a:xfrm>
            <a:off x="515074" y="1710969"/>
            <a:ext cx="377913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#MAS</a:t>
            </a:r>
          </a:p>
          <a:p>
            <a:r>
              <a:rPr lang="en-US" sz="1800" dirty="0"/>
              <a:t>myGAPIT5 &lt;- GAPIT(</a:t>
            </a:r>
          </a:p>
          <a:p>
            <a:r>
              <a:rPr lang="en-US" sz="1800" dirty="0"/>
              <a:t>Y=</a:t>
            </a:r>
            <a:r>
              <a:rPr lang="en-US" sz="1800" dirty="0" err="1"/>
              <a:t>mySim$Y</a:t>
            </a:r>
            <a:r>
              <a:rPr lang="en-US" sz="1800" dirty="0"/>
              <a:t>[training,],</a:t>
            </a:r>
          </a:p>
          <a:p>
            <a:r>
              <a:rPr lang="en-US" sz="1800" dirty="0"/>
              <a:t>GD=</a:t>
            </a:r>
            <a:r>
              <a:rPr lang="en-US" sz="1800" dirty="0" err="1"/>
              <a:t>myGD</a:t>
            </a:r>
            <a:r>
              <a:rPr lang="en-US" sz="1800" dirty="0"/>
              <a:t>, </a:t>
            </a:r>
          </a:p>
          <a:p>
            <a:r>
              <a:rPr lang="en-US" sz="1800" dirty="0"/>
              <a:t>GM=</a:t>
            </a:r>
            <a:r>
              <a:rPr lang="en-US" sz="1800" dirty="0" err="1"/>
              <a:t>myGM</a:t>
            </a:r>
            <a:r>
              <a:rPr lang="en-US" sz="1800" dirty="0"/>
              <a:t>,</a:t>
            </a:r>
          </a:p>
          <a:p>
            <a:r>
              <a:rPr lang="en-US" sz="1800" dirty="0" err="1"/>
              <a:t>PCA.total</a:t>
            </a:r>
            <a:r>
              <a:rPr lang="en-US" sz="1800" dirty="0"/>
              <a:t>=3,</a:t>
            </a:r>
          </a:p>
          <a:p>
            <a:r>
              <a:rPr lang="fi-FI" sz="1800" dirty="0" err="1">
                <a:solidFill>
                  <a:srgbClr val="FF0000"/>
                </a:solidFill>
              </a:rPr>
              <a:t>model</a:t>
            </a:r>
            <a:r>
              <a:rPr lang="fi-FI" sz="1800" dirty="0">
                <a:solidFill>
                  <a:srgbClr val="FF0000"/>
                </a:solidFill>
              </a:rPr>
              <a:t>="</a:t>
            </a:r>
            <a:r>
              <a:rPr lang="fi-FI" sz="1800" dirty="0" err="1">
                <a:solidFill>
                  <a:srgbClr val="FF0000"/>
                </a:solidFill>
              </a:rPr>
              <a:t>gBLUP</a:t>
            </a:r>
            <a:r>
              <a:rPr lang="fi-FI" sz="1800" dirty="0">
                <a:solidFill>
                  <a:srgbClr val="FF0000"/>
                </a:solidFill>
              </a:rPr>
              <a:t>", </a:t>
            </a:r>
          </a:p>
          <a:p>
            <a:r>
              <a:rPr lang="en-US" sz="1800" dirty="0" err="1"/>
              <a:t>SNP.test</a:t>
            </a:r>
            <a:r>
              <a:rPr lang="en-US" sz="1800" dirty="0"/>
              <a:t>=FALSE,</a:t>
            </a:r>
          </a:p>
          <a:p>
            <a:r>
              <a:rPr lang="en-US" sz="1800" dirty="0"/>
              <a:t>memo="</a:t>
            </a:r>
            <a:r>
              <a:rPr lang="en-US" sz="1800" dirty="0" err="1"/>
              <a:t>gBLUP</a:t>
            </a:r>
            <a:r>
              <a:rPr lang="en-US" sz="1800" dirty="0"/>
              <a:t>"</a:t>
            </a:r>
            <a:r>
              <a:rPr lang="is-IS" sz="1800" dirty="0"/>
              <a:t>)</a:t>
            </a:r>
          </a:p>
          <a:p>
            <a:endParaRPr lang="is-IS" dirty="0"/>
          </a:p>
          <a:p>
            <a:r>
              <a:rPr lang="is-IS" sz="1800" dirty="0"/>
              <a:t>myPC=</a:t>
            </a:r>
            <a:r>
              <a:rPr lang="en-US" sz="1800" dirty="0"/>
              <a:t> myGAPIT5$PCA[,-1]</a:t>
            </a:r>
          </a:p>
        </p:txBody>
      </p:sp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23FD3DB0-1764-C917-1CD1-3570895E1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6162" y="2493119"/>
            <a:ext cx="272583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0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6083" y="44528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+mn-lt"/>
              </a:rPr>
              <a:t>rrBLUP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 vs GAPIT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442" y="1657432"/>
            <a:ext cx="57715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myGAPIT</a:t>
            </a:r>
            <a:r>
              <a:rPr lang="en-US" dirty="0"/>
              <a:t> &lt;- GAPIT(</a:t>
            </a:r>
          </a:p>
          <a:p>
            <a:r>
              <a:rPr lang="en-US" dirty="0"/>
              <a:t>Y=</a:t>
            </a:r>
            <a:r>
              <a:rPr lang="en-US" dirty="0" err="1"/>
              <a:t>mySim$Y</a:t>
            </a:r>
            <a:r>
              <a:rPr lang="en-US" dirty="0"/>
              <a:t>,</a:t>
            </a:r>
          </a:p>
          <a:p>
            <a:r>
              <a:rPr lang="en-US" dirty="0"/>
              <a:t>GD=</a:t>
            </a:r>
            <a:r>
              <a:rPr lang="en-US" dirty="0" err="1"/>
              <a:t>myGD</a:t>
            </a:r>
            <a:r>
              <a:rPr lang="en-US" dirty="0"/>
              <a:t>,</a:t>
            </a:r>
          </a:p>
          <a:p>
            <a:r>
              <a:rPr lang="en-US" dirty="0"/>
              <a:t>GM=</a:t>
            </a:r>
            <a:r>
              <a:rPr lang="en-US" dirty="0" err="1"/>
              <a:t>myGM</a:t>
            </a:r>
            <a:r>
              <a:rPr lang="en-US" dirty="0"/>
              <a:t>,</a:t>
            </a:r>
          </a:p>
          <a:p>
            <a:r>
              <a:rPr lang="en-US" dirty="0"/>
              <a:t>model="</a:t>
            </a:r>
            <a:r>
              <a:rPr lang="en-US" dirty="0" err="1"/>
              <a:t>gBLUP</a:t>
            </a:r>
            <a:r>
              <a:rPr lang="en-US" dirty="0"/>
              <a:t>",</a:t>
            </a:r>
          </a:p>
          <a:p>
            <a:r>
              <a:rPr lang="en-US" dirty="0" err="1"/>
              <a:t>file.output</a:t>
            </a:r>
            <a:r>
              <a:rPr lang="en-US" dirty="0"/>
              <a:t>=F)</a:t>
            </a:r>
          </a:p>
          <a:p>
            <a:endParaRPr lang="en-US" dirty="0"/>
          </a:p>
          <a:p>
            <a:r>
              <a:rPr lang="en-US" dirty="0" err="1"/>
              <a:t>order.raw</a:t>
            </a:r>
            <a:r>
              <a:rPr lang="en-US" dirty="0"/>
              <a:t>=</a:t>
            </a:r>
            <a:r>
              <a:rPr lang="en-US" dirty="0">
                <a:solidFill>
                  <a:srgbClr val="FF0000"/>
                </a:solidFill>
              </a:rPr>
              <a:t>match</a:t>
            </a:r>
            <a:r>
              <a:rPr lang="en-US" dirty="0"/>
              <a:t>(</a:t>
            </a:r>
            <a:r>
              <a:rPr lang="en-US" dirty="0" err="1"/>
              <a:t>taxa,myGAPIT$Pred</a:t>
            </a:r>
            <a:r>
              <a:rPr lang="en-US" dirty="0"/>
              <a:t>[,1])</a:t>
            </a:r>
          </a:p>
          <a:p>
            <a:r>
              <a:rPr lang="en-US" dirty="0"/>
              <a:t>plot(ans2$u, </a:t>
            </a:r>
            <a:r>
              <a:rPr lang="en-US" dirty="0" err="1"/>
              <a:t>myGAPIT$Pred</a:t>
            </a:r>
            <a:r>
              <a:rPr lang="en-US" dirty="0"/>
              <a:t>[order.raw,5]) </a:t>
            </a:r>
          </a:p>
        </p:txBody>
      </p:sp>
      <p:sp>
        <p:nvSpPr>
          <p:cNvPr id="2" name="Rectangle 1"/>
          <p:cNvSpPr/>
          <p:nvPr/>
        </p:nvSpPr>
        <p:spPr>
          <a:xfrm>
            <a:off x="575442" y="4793658"/>
            <a:ext cx="3594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first=c("</a:t>
            </a:r>
            <a:r>
              <a:rPr lang="en-US" dirty="0" err="1"/>
              <a:t>c","a","b","d</a:t>
            </a:r>
            <a:r>
              <a:rPr lang="en-US" dirty="0"/>
              <a:t>")</a:t>
            </a:r>
          </a:p>
          <a:p>
            <a:endParaRPr lang="en-US" dirty="0"/>
          </a:p>
          <a:p>
            <a:r>
              <a:rPr lang="en-US" dirty="0"/>
              <a:t>second=c("</a:t>
            </a:r>
            <a:r>
              <a:rPr lang="en-US" dirty="0" err="1"/>
              <a:t>a","d","c","e","f</a:t>
            </a:r>
            <a:r>
              <a:rPr lang="en-US" dirty="0"/>
              <a:t>")</a:t>
            </a:r>
          </a:p>
          <a:p>
            <a:r>
              <a:rPr lang="en-US" dirty="0"/>
              <a:t>match(</a:t>
            </a:r>
            <a:r>
              <a:rPr lang="en-US" dirty="0" err="1"/>
              <a:t>first,second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[1]  3  1 NA  2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06383" y="5078660"/>
            <a:ext cx="887506" cy="3048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113325" y="5630114"/>
            <a:ext cx="1479176" cy="61395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852913" y="5078660"/>
            <a:ext cx="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274690" y="5630114"/>
            <a:ext cx="510989" cy="61395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242879" y="5078660"/>
            <a:ext cx="349622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785679" y="5630114"/>
            <a:ext cx="376517" cy="58980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FFC2869D-6619-E4C3-BB08-C74380C15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424" y="2198055"/>
            <a:ext cx="41275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Concept development (MAS&gt;BLUP&gt;RR)</a:t>
            </a:r>
          </a:p>
          <a:p>
            <a:r>
              <a:rPr lang="en-US" dirty="0">
                <a:latin typeface="Constantia" charset="0"/>
              </a:rPr>
              <a:t>Ridge Regression</a:t>
            </a:r>
          </a:p>
          <a:p>
            <a:r>
              <a:rPr lang="en-US" dirty="0" err="1">
                <a:latin typeface="Constantia" charset="0"/>
              </a:rPr>
              <a:t>rrBLUP</a:t>
            </a:r>
            <a:r>
              <a:rPr lang="en-US" dirty="0">
                <a:latin typeface="Constantia" charset="0"/>
              </a:rPr>
              <a:t> package</a:t>
            </a:r>
          </a:p>
        </p:txBody>
      </p:sp>
    </p:spTree>
    <p:extLst>
      <p:ext uri="{BB962C8B-B14F-4D97-AF65-F5344CB8AC3E}">
        <p14:creationId xmlns:p14="http://schemas.microsoft.com/office/powerpoint/2010/main" val="141082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--river-geography-vector-stencils-library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2" t="11777" r="16589" b="10501"/>
          <a:stretch/>
        </p:blipFill>
        <p:spPr>
          <a:xfrm>
            <a:off x="2737389" y="2"/>
            <a:ext cx="7650458" cy="68579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0D5BE34-93D2-1945-9A04-B581024E02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50" r="11537"/>
          <a:stretch/>
        </p:blipFill>
        <p:spPr>
          <a:xfrm>
            <a:off x="2384706" y="5483585"/>
            <a:ext cx="914400" cy="1157291"/>
          </a:xfrm>
          <a:prstGeom prst="rect">
            <a:avLst/>
          </a:prstGeom>
        </p:spPr>
      </p:pic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9573491" y="-683"/>
            <a:ext cx="1094509" cy="584775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latin typeface="Arial" charset="0"/>
                <a:ea typeface="Arial" charset="0"/>
                <a:cs typeface="Arial" charset="0"/>
              </a:rPr>
              <a:t>MAS</a:t>
            </a:r>
          </a:p>
        </p:txBody>
      </p:sp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5663982" y="6412530"/>
            <a:ext cx="31714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Genomic prediction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/>
          <a:srcRect l="15714" t="16939" r="23827" b="23252"/>
          <a:stretch/>
        </p:blipFill>
        <p:spPr>
          <a:xfrm>
            <a:off x="5489673" y="28000"/>
            <a:ext cx="914400" cy="120608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6365539" y="51567"/>
            <a:ext cx="2229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RFLP kinship in maize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Crop Science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1994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0266" y="2437467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charset="0"/>
                <a:ea typeface="Arial" charset="0"/>
                <a:cs typeface="Arial" charset="0"/>
              </a:rPr>
              <a:t>gBLUP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40966" y="979859"/>
            <a:ext cx="10118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R. Bernardo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r="5199"/>
          <a:stretch/>
        </p:blipFill>
        <p:spPr>
          <a:xfrm>
            <a:off x="1757588" y="1589773"/>
            <a:ext cx="914400" cy="110233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4056" y="3185953"/>
            <a:ext cx="914400" cy="1228953"/>
          </a:xfrm>
          <a:prstGeom prst="rect">
            <a:avLst/>
          </a:prstGeom>
        </p:spPr>
      </p:pic>
      <p:pic>
        <p:nvPicPr>
          <p:cNvPr id="53" name="Picture 52" descr="Theo_Meuwisse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07" y="2805597"/>
            <a:ext cx="1028700" cy="13716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8"/>
          <a:srcRect l="841" t="1388" r="9259" b="4514"/>
          <a:stretch/>
        </p:blipFill>
        <p:spPr>
          <a:xfrm>
            <a:off x="8982624" y="2822562"/>
            <a:ext cx="1083109" cy="13716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0685" y="2822562"/>
            <a:ext cx="1097280" cy="13716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56" name="Rectangle 55"/>
          <p:cNvSpPr/>
          <p:nvPr/>
        </p:nvSpPr>
        <p:spPr>
          <a:xfrm>
            <a:off x="6579143" y="1861113"/>
            <a:ext cx="3808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Prediction of total genetic value using genome wide dense marker maps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Genetics, 2001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004943" y="3313950"/>
            <a:ext cx="2673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RR, Bayes A, B, Cpi, </a:t>
            </a:r>
            <a:r>
              <a:rPr lang="mr-IN" dirty="0">
                <a:latin typeface="Arial" charset="0"/>
                <a:ea typeface="Arial" charset="0"/>
                <a:cs typeface="Arial" charset="0"/>
              </a:rPr>
              <a:t>…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9" name="Straight Arrow Connector 58"/>
          <p:cNvCxnSpPr>
            <a:cxnSpLocks/>
          </p:cNvCxnSpPr>
          <p:nvPr/>
        </p:nvCxnSpPr>
        <p:spPr>
          <a:xfrm flipH="1">
            <a:off x="4818044" y="1421072"/>
            <a:ext cx="1057439" cy="101209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cxnSpLocks/>
          </p:cNvCxnSpPr>
          <p:nvPr/>
        </p:nvCxnSpPr>
        <p:spPr>
          <a:xfrm>
            <a:off x="4488566" y="1637704"/>
            <a:ext cx="3229" cy="79546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cxnSpLocks/>
          </p:cNvCxnSpPr>
          <p:nvPr/>
        </p:nvCxnSpPr>
        <p:spPr>
          <a:xfrm>
            <a:off x="2862872" y="2622133"/>
            <a:ext cx="1206898" cy="663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cxnSpLocks/>
          </p:cNvCxnSpPr>
          <p:nvPr/>
        </p:nvCxnSpPr>
        <p:spPr>
          <a:xfrm>
            <a:off x="2825635" y="4276094"/>
            <a:ext cx="1204833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2671988" y="1653302"/>
            <a:ext cx="2356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Efficient kinship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J. Dairy Science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2008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738578" y="4479860"/>
            <a:ext cx="2719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Pedigree &amp; Marker kinship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single step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GES, 2011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597332" y="329425"/>
            <a:ext cx="24881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Use of Marker Based Relationships with MTDFREML</a:t>
            </a:r>
          </a:p>
          <a:p>
            <a:r>
              <a:rPr lang="is-IS" sz="1600" dirty="0">
                <a:latin typeface="Arial" charset="0"/>
                <a:ea typeface="Arial" charset="0"/>
                <a:cs typeface="Arial" charset="0"/>
              </a:rPr>
              <a:t>J. Animal Sci., 2007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686504" y="2438790"/>
            <a:ext cx="10655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P.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VanRaden</a:t>
            </a:r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859151" y="4151636"/>
            <a:ext cx="8915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I.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Misztal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605241" y="3907574"/>
            <a:ext cx="1288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T. </a:t>
            </a:r>
            <a:r>
              <a:rPr lang="en-US" sz="1400" dirty="0" err="1">
                <a:solidFill>
                  <a:schemeClr val="bg1"/>
                </a:solidFill>
              </a:rPr>
              <a:t>Meuwissen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893276" y="3918774"/>
            <a:ext cx="8290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B. Hayes</a:t>
            </a:r>
          </a:p>
        </p:txBody>
      </p:sp>
      <p:sp>
        <p:nvSpPr>
          <p:cNvPr id="75" name="Rectangle 74"/>
          <p:cNvSpPr/>
          <p:nvPr/>
        </p:nvSpPr>
        <p:spPr>
          <a:xfrm>
            <a:off x="8957552" y="3929253"/>
            <a:ext cx="10855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M. Goddard</a:t>
            </a:r>
          </a:p>
        </p:txBody>
      </p:sp>
      <p:cxnSp>
        <p:nvCxnSpPr>
          <p:cNvPr id="77" name="Straight Arrow Connector 76"/>
          <p:cNvCxnSpPr>
            <a:cxnSpLocks/>
          </p:cNvCxnSpPr>
          <p:nvPr/>
        </p:nvCxnSpPr>
        <p:spPr>
          <a:xfrm flipH="1">
            <a:off x="5663982" y="3496395"/>
            <a:ext cx="936167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8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2732" y="252290"/>
            <a:ext cx="914400" cy="138191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70" name="Rectangle 69"/>
          <p:cNvSpPr/>
          <p:nvPr/>
        </p:nvSpPr>
        <p:spPr>
          <a:xfrm>
            <a:off x="3751217" y="1382714"/>
            <a:ext cx="10613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D. Van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Vleck</a:t>
            </a:r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7508D35-0B31-5D46-9BBC-2C1CC5593FEA}"/>
              </a:ext>
            </a:extLst>
          </p:cNvPr>
          <p:cNvSpPr/>
          <p:nvPr/>
        </p:nvSpPr>
        <p:spPr>
          <a:xfrm>
            <a:off x="4030468" y="4091428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charset="0"/>
                <a:ea typeface="Arial" charset="0"/>
                <a:cs typeface="Arial" charset="0"/>
              </a:rPr>
              <a:t>ssBLUP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13BE21D-2BD4-234E-81C7-45A5529D2714}"/>
              </a:ext>
            </a:extLst>
          </p:cNvPr>
          <p:cNvSpPr/>
          <p:nvPr/>
        </p:nvSpPr>
        <p:spPr>
          <a:xfrm>
            <a:off x="3299167" y="5662063"/>
            <a:ext cx="2719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Super and compression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Heredity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2018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2E37C30-D161-E94A-A541-116046D7FD32}"/>
              </a:ext>
            </a:extLst>
          </p:cNvPr>
          <p:cNvSpPr/>
          <p:nvPr/>
        </p:nvSpPr>
        <p:spPr>
          <a:xfrm>
            <a:off x="2406657" y="6366293"/>
            <a:ext cx="8996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Z. Zhang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D6D1B61-A915-3147-8B08-294EDCF86D79}"/>
              </a:ext>
            </a:extLst>
          </p:cNvPr>
          <p:cNvSpPr/>
          <p:nvPr/>
        </p:nvSpPr>
        <p:spPr>
          <a:xfrm>
            <a:off x="4810647" y="4754009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charset="0"/>
                <a:ea typeface="Arial" charset="0"/>
                <a:cs typeface="Arial" charset="0"/>
              </a:rPr>
              <a:t>sBLUP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319482C-AB0D-104B-8741-97D82D4ED60C}"/>
              </a:ext>
            </a:extLst>
          </p:cNvPr>
          <p:cNvSpPr/>
          <p:nvPr/>
        </p:nvSpPr>
        <p:spPr>
          <a:xfrm>
            <a:off x="5346763" y="5321695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charset="0"/>
                <a:ea typeface="Arial" charset="0"/>
                <a:cs typeface="Arial" charset="0"/>
              </a:rPr>
              <a:t>cBLUP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49B606B-6223-2743-889C-974D25B85D94}"/>
              </a:ext>
            </a:extLst>
          </p:cNvPr>
          <p:cNvCxnSpPr>
            <a:cxnSpLocks/>
          </p:cNvCxnSpPr>
          <p:nvPr/>
        </p:nvCxnSpPr>
        <p:spPr>
          <a:xfrm flipV="1">
            <a:off x="3329745" y="5029201"/>
            <a:ext cx="1488299" cy="47716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7844925-740A-2940-AFED-2928683FEA1A}"/>
              </a:ext>
            </a:extLst>
          </p:cNvPr>
          <p:cNvCxnSpPr>
            <a:cxnSpLocks/>
          </p:cNvCxnSpPr>
          <p:nvPr/>
        </p:nvCxnSpPr>
        <p:spPr>
          <a:xfrm flipV="1">
            <a:off x="3329745" y="5514621"/>
            <a:ext cx="2060427" cy="8948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qual 1">
            <a:extLst>
              <a:ext uri="{FF2B5EF4-FFF2-40B4-BE49-F238E27FC236}">
                <a16:creationId xmlns:a16="http://schemas.microsoft.com/office/drawing/2014/main" id="{0CE211F0-A327-B33E-0AC2-62F4165DC7F9}"/>
              </a:ext>
            </a:extLst>
          </p:cNvPr>
          <p:cNvSpPr/>
          <p:nvPr/>
        </p:nvSpPr>
        <p:spPr>
          <a:xfrm rot="8491441">
            <a:off x="3205957" y="2801134"/>
            <a:ext cx="1008312" cy="48076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1D8BABC-46BB-C7FB-27B2-D626BF96FB4C}"/>
              </a:ext>
            </a:extLst>
          </p:cNvPr>
          <p:cNvCxnSpPr>
            <a:cxnSpLocks/>
            <a:endCxn id="2" idx="2"/>
          </p:cNvCxnSpPr>
          <p:nvPr/>
        </p:nvCxnSpPr>
        <p:spPr>
          <a:xfrm>
            <a:off x="2841383" y="2628665"/>
            <a:ext cx="780787" cy="30219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66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1" grpId="0"/>
      <p:bldP spid="56" grpId="0"/>
      <p:bldP spid="57" grpId="0"/>
      <p:bldP spid="49" grpId="0"/>
      <p:bldP spid="51" grpId="0"/>
      <p:bldP spid="48" grpId="0"/>
      <p:bldP spid="71" grpId="0"/>
      <p:bldP spid="72" grpId="0"/>
      <p:bldP spid="73" grpId="0"/>
      <p:bldP spid="74" grpId="0"/>
      <p:bldP spid="75" grpId="0"/>
      <p:bldP spid="70" grpId="0"/>
      <p:bldP spid="47" grpId="0"/>
      <p:bldP spid="61" grpId="0"/>
      <p:bldP spid="62" grpId="0"/>
      <p:bldP spid="63" grpId="0"/>
      <p:bldP spid="65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25272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Milestone development</a:t>
            </a:r>
          </a:p>
        </p:txBody>
      </p:sp>
      <p:pic>
        <p:nvPicPr>
          <p:cNvPr id="4" name="Picture 3" descr="Screen Shot 2015-07-02 at 2.26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10624"/>
            <a:ext cx="9144000" cy="2581221"/>
          </a:xfrm>
          <a:prstGeom prst="rect">
            <a:avLst/>
          </a:prstGeom>
        </p:spPr>
      </p:pic>
      <p:pic>
        <p:nvPicPr>
          <p:cNvPr id="6" name="Picture 5" descr="Theo_Meuwiss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66" y="4640099"/>
            <a:ext cx="1371600" cy="18288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841" t="1388" r="9259" b="4514"/>
          <a:stretch/>
        </p:blipFill>
        <p:spPr>
          <a:xfrm>
            <a:off x="7678245" y="4640099"/>
            <a:ext cx="1444145" cy="18288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324" y="4640099"/>
            <a:ext cx="1463040" cy="18288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895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09800" y="1"/>
            <a:ext cx="7772400" cy="1213945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Concept development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60484" y="1474953"/>
            <a:ext cx="8718331" cy="4547474"/>
          </a:xfrm>
        </p:spPr>
        <p:txBody>
          <a:bodyPr>
            <a:normAutofit/>
          </a:bodyPr>
          <a:lstStyle/>
          <a:p>
            <a:r>
              <a:rPr lang="en-US" sz="2800" dirty="0"/>
              <a:t>Over fitting</a:t>
            </a:r>
          </a:p>
          <a:p>
            <a:r>
              <a:rPr lang="en-US" sz="2800" dirty="0"/>
              <a:t>Governed by less parameters</a:t>
            </a:r>
          </a:p>
          <a:p>
            <a:r>
              <a:rPr lang="en-US" sz="2800" dirty="0"/>
              <a:t>Free fixed effects into random effects</a:t>
            </a:r>
          </a:p>
          <a:p>
            <a:r>
              <a:rPr lang="en-US" sz="2800" dirty="0"/>
              <a:t>Only regulate their distribution </a:t>
            </a:r>
          </a:p>
          <a:p>
            <a:r>
              <a:rPr lang="en-US" sz="2800" dirty="0"/>
              <a:t>Random effects = total genetic effects of individuals</a:t>
            </a:r>
          </a:p>
          <a:p>
            <a:r>
              <a:rPr lang="en-US" sz="2800" dirty="0"/>
              <a:t>Random effects = effects of markers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167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Specific interest, nothing behind, e.g. a fertilizer</a:t>
            </a:r>
          </a:p>
          <a:p>
            <a:r>
              <a:rPr lang="en-US" dirty="0"/>
              <a:t>Limited levels, e.g. M and F only for sex</a:t>
            </a:r>
          </a:p>
          <a:p>
            <a:r>
              <a:rPr lang="en-US" dirty="0"/>
              <a:t>Access to any specific level</a:t>
            </a:r>
          </a:p>
          <a:p>
            <a:r>
              <a:rPr lang="en-US" dirty="0"/>
              <a:t>No distribution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Fixed effect</a:t>
            </a:r>
          </a:p>
        </p:txBody>
      </p:sp>
    </p:spTree>
    <p:extLst>
      <p:ext uri="{BB962C8B-B14F-4D97-AF65-F5344CB8AC3E}">
        <p14:creationId xmlns:p14="http://schemas.microsoft.com/office/powerpoint/2010/main" val="54647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Population behind, e.g. average and variance</a:t>
            </a:r>
          </a:p>
          <a:p>
            <a:r>
              <a:rPr lang="en-US" dirty="0"/>
              <a:t>Many levels, e.g. individuals genetic effects</a:t>
            </a:r>
          </a:p>
          <a:p>
            <a:r>
              <a:rPr lang="en-US" dirty="0"/>
              <a:t>Distribution</a:t>
            </a:r>
          </a:p>
          <a:p>
            <a:r>
              <a:rPr lang="en-US" dirty="0"/>
              <a:t>No control to access a specific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Random effect</a:t>
            </a:r>
          </a:p>
        </p:txBody>
      </p:sp>
    </p:spTree>
    <p:extLst>
      <p:ext uri="{BB962C8B-B14F-4D97-AF65-F5344CB8AC3E}">
        <p14:creationId xmlns:p14="http://schemas.microsoft.com/office/powerpoint/2010/main" val="151824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0899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Fixed effect model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0"/>
          <a:stretch/>
        </p:blipFill>
        <p:spPr>
          <a:xfrm>
            <a:off x="1531759" y="2542726"/>
            <a:ext cx="4055359" cy="31640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23940" y="575387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y</a:t>
            </a:r>
            <a:endParaRPr lang="pt-BR" sz="2400" dirty="0">
              <a:latin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3658" y="575387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4475037" y="575387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x1</a:t>
            </a:r>
          </a:p>
        </p:txBody>
      </p:sp>
      <p:sp>
        <p:nvSpPr>
          <p:cNvPr id="9" name="Rectangle 8"/>
          <p:cNvSpPr/>
          <p:nvPr/>
        </p:nvSpPr>
        <p:spPr>
          <a:xfrm>
            <a:off x="6947872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x2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16481" y="1663611"/>
            <a:ext cx="182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dirty="0" err="1">
                <a:latin typeface="Candara" charset="0"/>
              </a:rPr>
              <a:t>observation</a:t>
            </a:r>
            <a:endParaRPr lang="pt-BR" sz="2400" dirty="0">
              <a:latin typeface="Candar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2614" y="1663612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>
                <a:latin typeface="Candara" charset="0"/>
              </a:rPr>
              <a:t>mean</a:t>
            </a:r>
            <a:endParaRPr lang="pt-BR" sz="2400" dirty="0">
              <a:latin typeface="Candar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24560" y="166361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PC2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01297" y="575387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136350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50593" y="2128392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b0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24560" y="209839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b1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64612" y="207794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46311" y="208078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b</a:t>
            </a:r>
            <a:r>
              <a:rPr lang="pt-BR" sz="2400" dirty="0">
                <a:latin typeface="Candara" charset="0"/>
              </a:rPr>
              <a:t>=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99488" y="6374520"/>
            <a:ext cx="3895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y</a:t>
            </a:r>
            <a:r>
              <a:rPr lang="pt-BR" sz="2400" dirty="0">
                <a:latin typeface="Candara" charset="0"/>
              </a:rPr>
              <a:t> = </a:t>
            </a:r>
            <a:r>
              <a:rPr lang="pt-BR" sz="2400" dirty="0" err="1">
                <a:latin typeface="Candara" charset="0"/>
              </a:rPr>
              <a:t>Xb</a:t>
            </a:r>
            <a:r>
              <a:rPr lang="pt-BR" sz="2400" dirty="0">
                <a:latin typeface="Candara" charset="0"/>
              </a:rPr>
              <a:t> +e 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936681" y="1663612"/>
          <a:ext cx="3584955" cy="3931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4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SNP1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SNP2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SNP4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SNP5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S2</a:t>
                      </a:r>
                      <a:endParaRPr lang="is-I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10143919" y="2000330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6936681" y="2590056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521635" y="2557043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936679" y="2590056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0390216" y="2556480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949596" y="5594143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0418631" y="5545069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666179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040326" y="572816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x5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862327" y="5725480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x6</a:t>
            </a:r>
          </a:p>
        </p:txBody>
      </p:sp>
    </p:spTree>
    <p:extLst>
      <p:ext uri="{BB962C8B-B14F-4D97-AF65-F5344CB8AC3E}">
        <p14:creationId xmlns:p14="http://schemas.microsoft.com/office/powerpoint/2010/main" val="4084078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1848" y="1077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Fixed effect model over-fitting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0"/>
          <a:stretch/>
        </p:blipFill>
        <p:spPr>
          <a:xfrm>
            <a:off x="1531759" y="2542726"/>
            <a:ext cx="4055359" cy="31640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23940" y="575387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y</a:t>
            </a:r>
            <a:endParaRPr lang="pt-BR" sz="2400" dirty="0">
              <a:latin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3658" y="575387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4475037" y="575387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x1</a:t>
            </a:r>
          </a:p>
        </p:txBody>
      </p:sp>
      <p:sp>
        <p:nvSpPr>
          <p:cNvPr id="9" name="Rectangle 8"/>
          <p:cNvSpPr/>
          <p:nvPr/>
        </p:nvSpPr>
        <p:spPr>
          <a:xfrm>
            <a:off x="6947872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x2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16481" y="1663611"/>
            <a:ext cx="182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dirty="0" err="1">
                <a:latin typeface="Candara" charset="0"/>
              </a:rPr>
              <a:t>observation</a:t>
            </a:r>
            <a:endParaRPr lang="pt-BR" sz="2400" dirty="0">
              <a:latin typeface="Candar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2614" y="1663612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>
                <a:latin typeface="Candara" charset="0"/>
              </a:rPr>
              <a:t>mean</a:t>
            </a:r>
            <a:endParaRPr lang="pt-BR" sz="2400" dirty="0">
              <a:latin typeface="Candar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24560" y="166361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PC2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01297" y="575387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136350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50593" y="2128392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b0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24560" y="209839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b1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64612" y="207794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46311" y="208078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b</a:t>
            </a:r>
            <a:r>
              <a:rPr lang="pt-BR" sz="2400" dirty="0">
                <a:latin typeface="Candara" charset="0"/>
              </a:rPr>
              <a:t>=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99488" y="6374520"/>
            <a:ext cx="3895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y</a:t>
            </a:r>
            <a:r>
              <a:rPr lang="pt-BR" sz="2400" dirty="0">
                <a:latin typeface="Candara" charset="0"/>
              </a:rPr>
              <a:t> = </a:t>
            </a:r>
            <a:r>
              <a:rPr lang="pt-BR" sz="2400" dirty="0" err="1">
                <a:latin typeface="Candara" charset="0"/>
              </a:rPr>
              <a:t>Xb</a:t>
            </a:r>
            <a:r>
              <a:rPr lang="pt-BR" sz="2400" dirty="0">
                <a:latin typeface="Candara" charset="0"/>
              </a:rPr>
              <a:t> +e 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936681" y="1663612"/>
          <a:ext cx="3584955" cy="3931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4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SNP1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SNP2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SNP9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SNP10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S2</a:t>
                      </a:r>
                      <a:endParaRPr lang="is-I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S10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10143919" y="2000330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6936681" y="2590056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521635" y="2557043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936679" y="2590056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0390216" y="2556480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949596" y="5594143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0418631" y="5545069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666179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040326" y="572816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x9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862327" y="5725480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x10</a:t>
            </a:r>
          </a:p>
        </p:txBody>
      </p:sp>
    </p:spTree>
    <p:extLst>
      <p:ext uri="{BB962C8B-B14F-4D97-AF65-F5344CB8AC3E}">
        <p14:creationId xmlns:p14="http://schemas.microsoft.com/office/powerpoint/2010/main" val="1252453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1956</TotalTime>
  <Words>1643</Words>
  <Application>Microsoft Macintosh PowerPoint</Application>
  <PresentationFormat>Widescreen</PresentationFormat>
  <Paragraphs>419</Paragraphs>
  <Slides>27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Courier-Bold</vt:lpstr>
      <vt:lpstr>Times-Roman</vt:lpstr>
      <vt:lpstr>Arial</vt:lpstr>
      <vt:lpstr>Calibri</vt:lpstr>
      <vt:lpstr>Calibri Light</vt:lpstr>
      <vt:lpstr>Cambria Math</vt:lpstr>
      <vt:lpstr>Candara</vt:lpstr>
      <vt:lpstr>Constantia</vt:lpstr>
      <vt:lpstr>Symbol</vt:lpstr>
      <vt:lpstr>Verdana</vt:lpstr>
      <vt:lpstr>Wingdings</vt:lpstr>
      <vt:lpstr>Office Theme</vt:lpstr>
      <vt:lpstr>Statistical Genomics</vt:lpstr>
      <vt:lpstr>Outline</vt:lpstr>
      <vt:lpstr>PowerPoint Presentation</vt:lpstr>
      <vt:lpstr>Milestone development</vt:lpstr>
      <vt:lpstr>Concept development</vt:lpstr>
      <vt:lpstr>Fixed effect</vt:lpstr>
      <vt:lpstr>Random effect</vt:lpstr>
      <vt:lpstr>Fixed effect model</vt:lpstr>
      <vt:lpstr>Fixed effect model over-fitting</vt:lpstr>
      <vt:lpstr>BLUP of individuals</vt:lpstr>
      <vt:lpstr>Switch individuals to SNPs</vt:lpstr>
      <vt:lpstr>BLUP on individuals</vt:lpstr>
      <vt:lpstr>BLUP on markers (Z to M, and u to s)</vt:lpstr>
      <vt:lpstr>Ridge Regression</vt:lpstr>
      <vt:lpstr>rrBLUP vs. gBLUP</vt:lpstr>
      <vt:lpstr>rrBLUP vs. gBLUP</vt:lpstr>
      <vt:lpstr>How to define A to make them equivalent</vt:lpstr>
      <vt:lpstr>Efficient kinship algorithm</vt:lpstr>
      <vt:lpstr>R packages for ridge regression</vt:lpstr>
      <vt:lpstr>rrBLUP R package</vt:lpstr>
      <vt:lpstr>PowerPoint Presentation</vt:lpstr>
      <vt:lpstr>rrBLUP on CRAN</vt:lpstr>
      <vt:lpstr>Simulation with GAPIT</vt:lpstr>
      <vt:lpstr>Ridge Regression vs. gBLUP</vt:lpstr>
      <vt:lpstr>Ridge Regression with PCs</vt:lpstr>
      <vt:lpstr>rrBLUP vs GAPIT</vt:lpstr>
      <vt:lpstr>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140</cp:revision>
  <dcterms:created xsi:type="dcterms:W3CDTF">2020-01-18T23:14:17Z</dcterms:created>
  <dcterms:modified xsi:type="dcterms:W3CDTF">2023-04-05T07:10:54Z</dcterms:modified>
</cp:coreProperties>
</file>