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20" r:id="rId1"/>
  </p:sldMasterIdLst>
  <p:notesMasterIdLst>
    <p:notesMasterId r:id="rId21"/>
  </p:notesMasterIdLst>
  <p:sldIdLst>
    <p:sldId id="307" r:id="rId2"/>
    <p:sldId id="374" r:id="rId3"/>
    <p:sldId id="386" r:id="rId4"/>
    <p:sldId id="359" r:id="rId5"/>
    <p:sldId id="385" r:id="rId6"/>
    <p:sldId id="380" r:id="rId7"/>
    <p:sldId id="381" r:id="rId8"/>
    <p:sldId id="382" r:id="rId9"/>
    <p:sldId id="387" r:id="rId10"/>
    <p:sldId id="460" r:id="rId11"/>
    <p:sldId id="388" r:id="rId12"/>
    <p:sldId id="389" r:id="rId13"/>
    <p:sldId id="390" r:id="rId14"/>
    <p:sldId id="391" r:id="rId15"/>
    <p:sldId id="260" r:id="rId16"/>
    <p:sldId id="457" r:id="rId17"/>
    <p:sldId id="458" r:id="rId18"/>
    <p:sldId id="456" r:id="rId19"/>
    <p:sldId id="459" r:id="rId2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6583"/>
    <p:restoredTop sz="81536"/>
  </p:normalViewPr>
  <p:slideViewPr>
    <p:cSldViewPr snapToGrid="0" snapToObjects="1">
      <p:cViewPr varScale="1">
        <p:scale>
          <a:sx n="110" d="100"/>
          <a:sy n="110" d="100"/>
        </p:scale>
        <p:origin x="1752" y="1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9502881-2D3C-384C-B2E5-5A6FFE92557B}" type="datetimeFigureOut">
              <a:rPr lang="en-US" smtClean="0"/>
              <a:t>3/31/23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465E7E5-1986-184D-9714-100ED52F2D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741831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42D15F-A8BE-E54B-9202-76E9C8AC610C}" type="datetimeFigureOut">
              <a:rPr lang="en-US" smtClean="0"/>
              <a:t>3/31/23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53DB2E-DE22-DF44-A0EC-916AAC02DA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51202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42D15F-A8BE-E54B-9202-76E9C8AC610C}" type="datetimeFigureOut">
              <a:rPr lang="en-US" smtClean="0"/>
              <a:t>3/31/23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53DB2E-DE22-DF44-A0EC-916AAC02DA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30403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42D15F-A8BE-E54B-9202-76E9C8AC610C}" type="datetimeFigureOut">
              <a:rPr lang="en-US" smtClean="0"/>
              <a:t>3/31/23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53DB2E-DE22-DF44-A0EC-916AAC02DA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44774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42D15F-A8BE-E54B-9202-76E9C8AC610C}" type="datetimeFigureOut">
              <a:rPr lang="en-US" smtClean="0"/>
              <a:t>3/31/23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53DB2E-DE22-DF44-A0EC-916AAC02DA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85268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42D15F-A8BE-E54B-9202-76E9C8AC610C}" type="datetimeFigureOut">
              <a:rPr lang="en-US" smtClean="0"/>
              <a:t>3/31/23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53DB2E-DE22-DF44-A0EC-916AAC02DA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28253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42D15F-A8BE-E54B-9202-76E9C8AC610C}" type="datetimeFigureOut">
              <a:rPr lang="en-US" smtClean="0"/>
              <a:t>3/31/23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53DB2E-DE22-DF44-A0EC-916AAC02DA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03363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42D15F-A8BE-E54B-9202-76E9C8AC610C}" type="datetimeFigureOut">
              <a:rPr lang="en-US" smtClean="0"/>
              <a:t>3/31/23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53DB2E-DE22-DF44-A0EC-916AAC02DA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86958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42D15F-A8BE-E54B-9202-76E9C8AC610C}" type="datetimeFigureOut">
              <a:rPr lang="en-US" smtClean="0"/>
              <a:t>3/31/23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53DB2E-DE22-DF44-A0EC-916AAC02DA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97063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42D15F-A8BE-E54B-9202-76E9C8AC610C}" type="datetimeFigureOut">
              <a:rPr lang="en-US" smtClean="0"/>
              <a:t>3/31/23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53DB2E-DE22-DF44-A0EC-916AAC02DA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27001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42D15F-A8BE-E54B-9202-76E9C8AC610C}" type="datetimeFigureOut">
              <a:rPr lang="en-US" smtClean="0"/>
              <a:t>3/31/23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53DB2E-DE22-DF44-A0EC-916AAC02DA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30750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42D15F-A8BE-E54B-9202-76E9C8AC610C}" type="datetimeFigureOut">
              <a:rPr lang="en-US" smtClean="0"/>
              <a:t>3/31/23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53DB2E-DE22-DF44-A0EC-916AAC02DA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69690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B42D15F-A8BE-E54B-9202-76E9C8AC610C}" type="datetimeFigureOut">
              <a:rPr lang="en-US" smtClean="0"/>
              <a:t>3/31/23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C53DB2E-DE22-DF44-A0EC-916AAC02DA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91180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ncbi.nlm.nih.gov/pubmed/?term=Massman%20JM%5bAuthor%5d&amp;cauthor=true&amp;cauthor_uid=22886355" TargetMode="Externa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ncbi.nlm.nih.gov/pubmed/?term=Bernardo%20R%5bAuthor%5d&amp;cauthor=true&amp;cauthor_uid=22886355" TargetMode="External"/><Relationship Id="rId5" Type="http://schemas.openxmlformats.org/officeDocument/2006/relationships/hyperlink" Target="http://www.ncbi.nlm.nih.gov/pubmed/?term=Lorenzana%20RE%5bAuthor%5d&amp;cauthor=true&amp;cauthor_uid=22886355" TargetMode="External"/><Relationship Id="rId4" Type="http://schemas.openxmlformats.org/officeDocument/2006/relationships/hyperlink" Target="http://www.ncbi.nlm.nih.gov/pubmed/?term=Gordillo%20A%5bAuthor%5d&amp;cauthor=true&amp;cauthor_uid=22886355" TargetMode="Externa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tiff"/><Relationship Id="rId2" Type="http://schemas.openxmlformats.org/officeDocument/2006/relationships/image" Target="../media/image5.tif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tiff"/><Relationship Id="rId4" Type="http://schemas.openxmlformats.org/officeDocument/2006/relationships/image" Target="../media/image7.tif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SG.jp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5000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771701" y="2036495"/>
            <a:ext cx="8857883" cy="1072859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/>
          <a:p>
            <a:pPr algn="ctr"/>
            <a:r>
              <a:rPr lang="en-US" sz="4000" b="1" dirty="0">
                <a:solidFill>
                  <a:schemeClr val="accent5"/>
                </a:solidFill>
              </a:rPr>
              <a:t>Statistical Genomics</a:t>
            </a:r>
          </a:p>
        </p:txBody>
      </p:sp>
      <p:pic>
        <p:nvPicPr>
          <p:cNvPr id="4" name="Picture 7" descr="Washington_State_Cougars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3887" y="5049539"/>
            <a:ext cx="1433513" cy="1433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Subtitle 2"/>
          <p:cNvSpPr txBox="1">
            <a:spLocks/>
          </p:cNvSpPr>
          <p:nvPr/>
        </p:nvSpPr>
        <p:spPr>
          <a:xfrm>
            <a:off x="3036699" y="3844956"/>
            <a:ext cx="6400800" cy="120458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7432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576263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55663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430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46304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78308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10312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42316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74320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2800" dirty="0"/>
              <a:t>Zhiwu Zhang</a:t>
            </a:r>
          </a:p>
          <a:p>
            <a:pPr marL="0" indent="0" algn="ctr">
              <a:buNone/>
            </a:pPr>
            <a:r>
              <a:rPr lang="en-US" sz="2800" dirty="0"/>
              <a:t>Washington State University</a:t>
            </a:r>
          </a:p>
        </p:txBody>
      </p:sp>
      <p:sp>
        <p:nvSpPr>
          <p:cNvPr id="8" name="Title 2">
            <a:extLst>
              <a:ext uri="{FF2B5EF4-FFF2-40B4-BE49-F238E27FC236}">
                <a16:creationId xmlns:a16="http://schemas.microsoft.com/office/drawing/2014/main" id="{192F9A08-CAA6-2340-9D23-075F72215EA7}"/>
              </a:ext>
            </a:extLst>
          </p:cNvPr>
          <p:cNvSpPr txBox="1">
            <a:spLocks/>
          </p:cNvSpPr>
          <p:nvPr/>
        </p:nvSpPr>
        <p:spPr bwMode="auto">
          <a:xfrm>
            <a:off x="2457002" y="3044856"/>
            <a:ext cx="7487279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0" bIns="0" numCol="1" anchor="b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50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9pPr>
          </a:lstStyle>
          <a:p>
            <a:pPr algn="ctr"/>
            <a:r>
              <a:rPr lang="en-US" sz="2800" b="1">
                <a:solidFill>
                  <a:schemeClr val="bg2">
                    <a:lumMod val="50000"/>
                  </a:schemeClr>
                </a:solidFill>
              </a:rPr>
              <a:t>Cross </a:t>
            </a:r>
            <a:r>
              <a:rPr lang="en-US" sz="2800" b="1" dirty="0">
                <a:solidFill>
                  <a:schemeClr val="bg2">
                    <a:lumMod val="50000"/>
                  </a:schemeClr>
                </a:solidFill>
              </a:rPr>
              <a:t>Validation</a:t>
            </a:r>
          </a:p>
        </p:txBody>
      </p:sp>
    </p:spTree>
    <p:extLst>
      <p:ext uri="{BB962C8B-B14F-4D97-AF65-F5344CB8AC3E}">
        <p14:creationId xmlns:p14="http://schemas.microsoft.com/office/powerpoint/2010/main" val="60005787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US" b="1" dirty="0">
                <a:solidFill>
                  <a:schemeClr val="accent1"/>
                </a:solidFill>
                <a:latin typeface="+mn-lt"/>
              </a:rPr>
              <a:t>Artefactual negative hold accuracy </a:t>
            </a:r>
          </a:p>
        </p:txBody>
      </p:sp>
      <p:pic>
        <p:nvPicPr>
          <p:cNvPr id="4" name="Picture 3" descr="../../../Desktop/Screen%20Shot%202016-03-17%20at%2010.36.31%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400" y="1478197"/>
            <a:ext cx="7315200" cy="489895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78940778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US" b="1" dirty="0">
                <a:solidFill>
                  <a:schemeClr val="accent1"/>
                </a:solidFill>
                <a:latin typeface="+mn-lt"/>
              </a:rPr>
              <a:t>Hold bias relates to number of fold</a:t>
            </a:r>
          </a:p>
        </p:txBody>
      </p:sp>
      <p:pic>
        <p:nvPicPr>
          <p:cNvPr id="5" name="Picture 4" descr="../../../Desktop/Screen%20Shot%202016-03-17%20at%2011.26.44%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400" y="1617802"/>
            <a:ext cx="7315200" cy="483817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05365274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US" b="1" dirty="0">
                <a:solidFill>
                  <a:schemeClr val="accent1"/>
                </a:solidFill>
                <a:latin typeface="+mn-lt"/>
              </a:rPr>
              <a:t>Problem of instant accuracy</a:t>
            </a:r>
          </a:p>
        </p:txBody>
      </p:sp>
      <p:pic>
        <p:nvPicPr>
          <p:cNvPr id="4" name="Picture 3" descr="../../../Desktop/Screen%20Shot%202016-03-17%20at%2011.39.46%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400" y="1712855"/>
            <a:ext cx="7315200" cy="438051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74709775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981200" y="15766"/>
            <a:ext cx="8229600" cy="1033272"/>
          </a:xfrm>
        </p:spPr>
        <p:txBody>
          <a:bodyPr>
            <a:normAutofit/>
          </a:bodyPr>
          <a:lstStyle/>
          <a:p>
            <a:pPr algn="ctr"/>
            <a:r>
              <a:rPr lang="en-US" b="1" dirty="0">
                <a:solidFill>
                  <a:schemeClr val="accent1"/>
                </a:solidFill>
                <a:latin typeface="+mn-lt"/>
              </a:rPr>
              <a:t>Small sample causes bias</a:t>
            </a:r>
          </a:p>
        </p:txBody>
      </p:sp>
      <p:pic>
        <p:nvPicPr>
          <p:cNvPr id="5" name="Picture 4" descr="../../../Desktop/Screen%20Shot%202016-03-16%20at%206.42.20%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400" y="1371600"/>
            <a:ext cx="7315200" cy="54864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91304684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981200" y="3436"/>
            <a:ext cx="8229600" cy="1252728"/>
          </a:xfrm>
        </p:spPr>
        <p:txBody>
          <a:bodyPr>
            <a:normAutofit/>
          </a:bodyPr>
          <a:lstStyle/>
          <a:p>
            <a:pPr algn="ctr"/>
            <a:r>
              <a:rPr lang="en-US" b="1" dirty="0">
                <a:solidFill>
                  <a:schemeClr val="accent1"/>
                </a:solidFill>
                <a:latin typeface="+mn-lt"/>
              </a:rPr>
              <a:t>Correction of instant accuracy</a:t>
            </a:r>
          </a:p>
        </p:txBody>
      </p:sp>
      <p:pic>
        <p:nvPicPr>
          <p:cNvPr id="4" name="Picture 3" descr="../../../Desktop/Screen%20Shot%202016-03-17%20at%2011.39.46%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400" y="2176696"/>
            <a:ext cx="7315200" cy="4380518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4724401" y="1408811"/>
            <a:ext cx="14314795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1025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10150" y="1117185"/>
            <a:ext cx="2171701" cy="9068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9183559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an 5">
            <a:extLst>
              <a:ext uri="{FF2B5EF4-FFF2-40B4-BE49-F238E27FC236}">
                <a16:creationId xmlns:a16="http://schemas.microsoft.com/office/drawing/2014/main" id="{8B22CA1F-6CF5-F34D-BE2D-E215C407FC7F}"/>
              </a:ext>
            </a:extLst>
          </p:cNvPr>
          <p:cNvSpPr/>
          <p:nvPr/>
        </p:nvSpPr>
        <p:spPr>
          <a:xfrm>
            <a:off x="3831183" y="3497690"/>
            <a:ext cx="1030014" cy="758501"/>
          </a:xfrm>
          <a:prstGeom prst="ca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77B141D-7DC6-7A4D-BF64-D74A1126A641}"/>
              </a:ext>
            </a:extLst>
          </p:cNvPr>
          <p:cNvSpPr txBox="1"/>
          <p:nvPr/>
        </p:nvSpPr>
        <p:spPr>
          <a:xfrm>
            <a:off x="3551843" y="3670888"/>
            <a:ext cx="155553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>
                <a:solidFill>
                  <a:schemeClr val="bg1"/>
                </a:solidFill>
              </a:rPr>
              <a:t>testing </a:t>
            </a:r>
          </a:p>
          <a:p>
            <a:pPr algn="ctr"/>
            <a:r>
              <a:rPr lang="en-US" sz="1600" dirty="0">
                <a:solidFill>
                  <a:schemeClr val="bg1"/>
                </a:solidFill>
              </a:rPr>
              <a:t>population</a:t>
            </a:r>
          </a:p>
        </p:txBody>
      </p:sp>
      <p:sp>
        <p:nvSpPr>
          <p:cNvPr id="2" name="Can 1">
            <a:extLst>
              <a:ext uri="{FF2B5EF4-FFF2-40B4-BE49-F238E27FC236}">
                <a16:creationId xmlns:a16="http://schemas.microsoft.com/office/drawing/2014/main" id="{5026829A-37EA-2D4F-B5B2-49CADC9F1959}"/>
              </a:ext>
            </a:extLst>
          </p:cNvPr>
          <p:cNvSpPr/>
          <p:nvPr/>
        </p:nvSpPr>
        <p:spPr>
          <a:xfrm>
            <a:off x="1767379" y="2341553"/>
            <a:ext cx="1030014" cy="1818290"/>
          </a:xfrm>
          <a:prstGeom prst="ca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Can 3">
            <a:extLst>
              <a:ext uri="{FF2B5EF4-FFF2-40B4-BE49-F238E27FC236}">
                <a16:creationId xmlns:a16="http://schemas.microsoft.com/office/drawing/2014/main" id="{0BF4822E-1029-F14B-96F9-798939629592}"/>
              </a:ext>
            </a:extLst>
          </p:cNvPr>
          <p:cNvSpPr/>
          <p:nvPr/>
        </p:nvSpPr>
        <p:spPr>
          <a:xfrm>
            <a:off x="3816912" y="2349160"/>
            <a:ext cx="1030014" cy="1162593"/>
          </a:xfrm>
          <a:prstGeom prst="ca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53B9540-6B59-9348-8CB0-015EC2FC22B7}"/>
              </a:ext>
            </a:extLst>
          </p:cNvPr>
          <p:cNvSpPr txBox="1"/>
          <p:nvPr/>
        </p:nvSpPr>
        <p:spPr>
          <a:xfrm>
            <a:off x="1517872" y="3041847"/>
            <a:ext cx="155553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>
                <a:solidFill>
                  <a:schemeClr val="bg1"/>
                </a:solidFill>
              </a:rPr>
              <a:t>Entire </a:t>
            </a:r>
          </a:p>
          <a:p>
            <a:pPr algn="ctr"/>
            <a:r>
              <a:rPr lang="en-US" sz="1600" dirty="0">
                <a:solidFill>
                  <a:schemeClr val="bg1"/>
                </a:solidFill>
              </a:rPr>
              <a:t>population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FD3A438-E3B4-9B49-B46D-CCF30FC0DAA8}"/>
              </a:ext>
            </a:extLst>
          </p:cNvPr>
          <p:cNvSpPr txBox="1"/>
          <p:nvPr/>
        </p:nvSpPr>
        <p:spPr>
          <a:xfrm>
            <a:off x="3568422" y="2674984"/>
            <a:ext cx="155553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>
                <a:solidFill>
                  <a:schemeClr val="bg1"/>
                </a:solidFill>
              </a:rPr>
              <a:t>training </a:t>
            </a:r>
          </a:p>
          <a:p>
            <a:pPr algn="ctr"/>
            <a:r>
              <a:rPr lang="en-US" sz="1600" dirty="0">
                <a:solidFill>
                  <a:schemeClr val="bg1"/>
                </a:solidFill>
              </a:rPr>
              <a:t>population</a:t>
            </a:r>
          </a:p>
        </p:txBody>
      </p:sp>
      <p:sp>
        <p:nvSpPr>
          <p:cNvPr id="9" name="Cloud 8">
            <a:extLst>
              <a:ext uri="{FF2B5EF4-FFF2-40B4-BE49-F238E27FC236}">
                <a16:creationId xmlns:a16="http://schemas.microsoft.com/office/drawing/2014/main" id="{CFCA5D47-6596-7A42-B013-12E11E3748A4}"/>
              </a:ext>
            </a:extLst>
          </p:cNvPr>
          <p:cNvSpPr/>
          <p:nvPr/>
        </p:nvSpPr>
        <p:spPr>
          <a:xfrm>
            <a:off x="9711016" y="2822179"/>
            <a:ext cx="1765738" cy="804443"/>
          </a:xfrm>
          <a:prstGeom prst="cloud">
            <a:avLst/>
          </a:prstGeom>
          <a:noFill/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FBD67DA8-4C61-B44D-BFBE-14DF7B89DCB2}"/>
              </a:ext>
            </a:extLst>
          </p:cNvPr>
          <p:cNvSpPr txBox="1"/>
          <p:nvPr/>
        </p:nvSpPr>
        <p:spPr>
          <a:xfrm>
            <a:off x="9807793" y="2967371"/>
            <a:ext cx="155553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/>
              <a:t>Associated SNPs and effects</a:t>
            </a:r>
          </a:p>
        </p:txBody>
      </p:sp>
      <p:sp>
        <p:nvSpPr>
          <p:cNvPr id="11" name="Plaque 10">
            <a:extLst>
              <a:ext uri="{FF2B5EF4-FFF2-40B4-BE49-F238E27FC236}">
                <a16:creationId xmlns:a16="http://schemas.microsoft.com/office/drawing/2014/main" id="{E728EA01-3C35-D944-B94B-96C1EA7F7137}"/>
              </a:ext>
            </a:extLst>
          </p:cNvPr>
          <p:cNvSpPr/>
          <p:nvPr/>
        </p:nvSpPr>
        <p:spPr>
          <a:xfrm>
            <a:off x="7186202" y="2492969"/>
            <a:ext cx="987971" cy="406099"/>
          </a:xfrm>
          <a:prstGeom prst="plaqu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GWAS</a:t>
            </a:r>
          </a:p>
        </p:txBody>
      </p: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41AA0B20-E9E2-5645-9D62-AFF098187739}"/>
              </a:ext>
            </a:extLst>
          </p:cNvPr>
          <p:cNvCxnSpPr/>
          <p:nvPr/>
        </p:nvCxnSpPr>
        <p:spPr>
          <a:xfrm flipV="1">
            <a:off x="2996349" y="2883288"/>
            <a:ext cx="635875" cy="168165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46D1B454-1221-0E48-A38B-F4C135EA33B7}"/>
              </a:ext>
            </a:extLst>
          </p:cNvPr>
          <p:cNvCxnSpPr>
            <a:cxnSpLocks/>
          </p:cNvCxnSpPr>
          <p:nvPr/>
        </p:nvCxnSpPr>
        <p:spPr>
          <a:xfrm>
            <a:off x="3006118" y="3331059"/>
            <a:ext cx="626106" cy="166632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4599569A-F24E-5745-A05B-EC3C89A2D9D3}"/>
              </a:ext>
            </a:extLst>
          </p:cNvPr>
          <p:cNvCxnSpPr>
            <a:cxnSpLocks/>
          </p:cNvCxnSpPr>
          <p:nvPr/>
        </p:nvCxnSpPr>
        <p:spPr>
          <a:xfrm>
            <a:off x="5063511" y="2626982"/>
            <a:ext cx="1859935" cy="0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160B27D2-E9B4-764C-8A28-C0AB50F66042}"/>
              </a:ext>
            </a:extLst>
          </p:cNvPr>
          <p:cNvCxnSpPr>
            <a:cxnSpLocks/>
          </p:cNvCxnSpPr>
          <p:nvPr/>
        </p:nvCxnSpPr>
        <p:spPr>
          <a:xfrm flipV="1">
            <a:off x="5054492" y="2825452"/>
            <a:ext cx="1868954" cy="432790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23">
            <a:extLst>
              <a:ext uri="{FF2B5EF4-FFF2-40B4-BE49-F238E27FC236}">
                <a16:creationId xmlns:a16="http://schemas.microsoft.com/office/drawing/2014/main" id="{019101C3-5836-8C4B-B4DA-B80115596BB0}"/>
              </a:ext>
            </a:extLst>
          </p:cNvPr>
          <p:cNvSpPr txBox="1"/>
          <p:nvPr/>
        </p:nvSpPr>
        <p:spPr>
          <a:xfrm rot="20663764">
            <a:off x="5363735" y="3087462"/>
            <a:ext cx="98797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/>
              <a:t>SNPs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989F8313-DD54-D642-8045-E0ED6B4F8D92}"/>
              </a:ext>
            </a:extLst>
          </p:cNvPr>
          <p:cNvSpPr txBox="1"/>
          <p:nvPr/>
        </p:nvSpPr>
        <p:spPr>
          <a:xfrm>
            <a:off x="5196949" y="2270610"/>
            <a:ext cx="120548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/>
              <a:t>Observation</a:t>
            </a:r>
          </a:p>
        </p:txBody>
      </p:sp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729A03B2-F8A7-3C49-B6BC-660BFE935ED0}"/>
              </a:ext>
            </a:extLst>
          </p:cNvPr>
          <p:cNvCxnSpPr>
            <a:cxnSpLocks/>
          </p:cNvCxnSpPr>
          <p:nvPr/>
        </p:nvCxnSpPr>
        <p:spPr>
          <a:xfrm>
            <a:off x="5054492" y="3842659"/>
            <a:ext cx="1531553" cy="0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Box 26">
            <a:extLst>
              <a:ext uri="{FF2B5EF4-FFF2-40B4-BE49-F238E27FC236}">
                <a16:creationId xmlns:a16="http://schemas.microsoft.com/office/drawing/2014/main" id="{F8E4A87B-93D3-404E-9597-D01805D14274}"/>
              </a:ext>
            </a:extLst>
          </p:cNvPr>
          <p:cNvSpPr txBox="1"/>
          <p:nvPr/>
        </p:nvSpPr>
        <p:spPr>
          <a:xfrm>
            <a:off x="5241190" y="3528513"/>
            <a:ext cx="120548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/>
              <a:t>SNPs</a:t>
            </a:r>
          </a:p>
        </p:txBody>
      </p:sp>
      <p:sp>
        <p:nvSpPr>
          <p:cNvPr id="29" name="Cube 28">
            <a:extLst>
              <a:ext uri="{FF2B5EF4-FFF2-40B4-BE49-F238E27FC236}">
                <a16:creationId xmlns:a16="http://schemas.microsoft.com/office/drawing/2014/main" id="{7DE5C0D2-7F7D-5B4D-9DF6-22447C1CE9DF}"/>
              </a:ext>
            </a:extLst>
          </p:cNvPr>
          <p:cNvSpPr/>
          <p:nvPr/>
        </p:nvSpPr>
        <p:spPr>
          <a:xfrm>
            <a:off x="6844370" y="3554574"/>
            <a:ext cx="1671637" cy="553830"/>
          </a:xfrm>
          <a:prstGeom prst="cub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4" name="Straight Arrow Connector 33">
            <a:extLst>
              <a:ext uri="{FF2B5EF4-FFF2-40B4-BE49-F238E27FC236}">
                <a16:creationId xmlns:a16="http://schemas.microsoft.com/office/drawing/2014/main" id="{C7EFFE2D-32EF-1E48-9E68-0A82D60B84D0}"/>
              </a:ext>
            </a:extLst>
          </p:cNvPr>
          <p:cNvCxnSpPr>
            <a:cxnSpLocks/>
          </p:cNvCxnSpPr>
          <p:nvPr/>
        </p:nvCxnSpPr>
        <p:spPr>
          <a:xfrm flipH="1">
            <a:off x="8569218" y="3305925"/>
            <a:ext cx="1028368" cy="522842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Arrow Connector 36">
            <a:extLst>
              <a:ext uri="{FF2B5EF4-FFF2-40B4-BE49-F238E27FC236}">
                <a16:creationId xmlns:a16="http://schemas.microsoft.com/office/drawing/2014/main" id="{7395524A-6A14-A349-90FC-327403B1564E}"/>
              </a:ext>
            </a:extLst>
          </p:cNvPr>
          <p:cNvCxnSpPr>
            <a:cxnSpLocks/>
          </p:cNvCxnSpPr>
          <p:nvPr/>
        </p:nvCxnSpPr>
        <p:spPr>
          <a:xfrm>
            <a:off x="8335303" y="2674984"/>
            <a:ext cx="1262283" cy="421724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TextBox 40">
            <a:extLst>
              <a:ext uri="{FF2B5EF4-FFF2-40B4-BE49-F238E27FC236}">
                <a16:creationId xmlns:a16="http://schemas.microsoft.com/office/drawing/2014/main" id="{61C197F1-22CA-7042-AE29-5309BCC3D933}"/>
              </a:ext>
            </a:extLst>
          </p:cNvPr>
          <p:cNvSpPr txBox="1"/>
          <p:nvPr/>
        </p:nvSpPr>
        <p:spPr>
          <a:xfrm>
            <a:off x="7029625" y="3708687"/>
            <a:ext cx="120548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>
                <a:solidFill>
                  <a:schemeClr val="bg1"/>
                </a:solidFill>
              </a:rPr>
              <a:t>Prediction</a:t>
            </a:r>
          </a:p>
        </p:txBody>
      </p:sp>
      <p:cxnSp>
        <p:nvCxnSpPr>
          <p:cNvPr id="42" name="Straight Arrow Connector 41">
            <a:extLst>
              <a:ext uri="{FF2B5EF4-FFF2-40B4-BE49-F238E27FC236}">
                <a16:creationId xmlns:a16="http://schemas.microsoft.com/office/drawing/2014/main" id="{72B049F9-A7E0-794F-87D0-F979323B89BF}"/>
              </a:ext>
            </a:extLst>
          </p:cNvPr>
          <p:cNvCxnSpPr>
            <a:cxnSpLocks/>
          </p:cNvCxnSpPr>
          <p:nvPr/>
        </p:nvCxnSpPr>
        <p:spPr>
          <a:xfrm>
            <a:off x="5061178" y="3996507"/>
            <a:ext cx="1425962" cy="673414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TextBox 42">
            <a:extLst>
              <a:ext uri="{FF2B5EF4-FFF2-40B4-BE49-F238E27FC236}">
                <a16:creationId xmlns:a16="http://schemas.microsoft.com/office/drawing/2014/main" id="{0A6A04BA-0433-4A4E-93C5-9740010DB5CD}"/>
              </a:ext>
            </a:extLst>
          </p:cNvPr>
          <p:cNvSpPr txBox="1"/>
          <p:nvPr/>
        </p:nvSpPr>
        <p:spPr>
          <a:xfrm rot="1478841">
            <a:off x="4998292" y="4277071"/>
            <a:ext cx="120548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/>
              <a:t>Observation</a:t>
            </a:r>
          </a:p>
        </p:txBody>
      </p:sp>
      <p:cxnSp>
        <p:nvCxnSpPr>
          <p:cNvPr id="48" name="Straight Arrow Connector 47">
            <a:extLst>
              <a:ext uri="{FF2B5EF4-FFF2-40B4-BE49-F238E27FC236}">
                <a16:creationId xmlns:a16="http://schemas.microsoft.com/office/drawing/2014/main" id="{63B3FAB6-D943-364A-9E8D-986CC5797863}"/>
              </a:ext>
            </a:extLst>
          </p:cNvPr>
          <p:cNvCxnSpPr>
            <a:cxnSpLocks/>
            <a:stCxn id="29" idx="3"/>
          </p:cNvCxnSpPr>
          <p:nvPr/>
        </p:nvCxnSpPr>
        <p:spPr>
          <a:xfrm>
            <a:off x="7610960" y="4108404"/>
            <a:ext cx="0" cy="500354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" name="Rectangle 56">
            <a:extLst>
              <a:ext uri="{FF2B5EF4-FFF2-40B4-BE49-F238E27FC236}">
                <a16:creationId xmlns:a16="http://schemas.microsoft.com/office/drawing/2014/main" id="{8F86D3FC-5C57-594B-830B-C8041BF8A0C9}"/>
              </a:ext>
            </a:extLst>
          </p:cNvPr>
          <p:cNvSpPr/>
          <p:nvPr/>
        </p:nvSpPr>
        <p:spPr>
          <a:xfrm>
            <a:off x="6641219" y="4669921"/>
            <a:ext cx="1908806" cy="520899"/>
          </a:xfrm>
          <a:prstGeom prst="rect">
            <a:avLst/>
          </a:prstGeom>
          <a:gradFill>
            <a:gsLst>
              <a:gs pos="0">
                <a:schemeClr val="bg1"/>
              </a:gs>
              <a:gs pos="48000">
                <a:srgbClr val="6E6E6E"/>
              </a:gs>
              <a:gs pos="100000">
                <a:schemeClr val="tx1"/>
              </a:gs>
            </a:gsLst>
            <a:lin ang="5400000" scaled="0"/>
          </a:gra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0" name="TextBox 89">
            <a:extLst>
              <a:ext uri="{FF2B5EF4-FFF2-40B4-BE49-F238E27FC236}">
                <a16:creationId xmlns:a16="http://schemas.microsoft.com/office/drawing/2014/main" id="{17775D24-C3F2-8B4A-981D-341941086FA5}"/>
              </a:ext>
            </a:extLst>
          </p:cNvPr>
          <p:cNvSpPr txBox="1"/>
          <p:nvPr/>
        </p:nvSpPr>
        <p:spPr>
          <a:xfrm rot="16200000">
            <a:off x="457399" y="3155261"/>
            <a:ext cx="155553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/>
              <a:t>Valid procedure</a:t>
            </a:r>
          </a:p>
        </p:txBody>
      </p:sp>
      <p:sp>
        <p:nvSpPr>
          <p:cNvPr id="114" name="TextBox 113">
            <a:extLst>
              <a:ext uri="{FF2B5EF4-FFF2-40B4-BE49-F238E27FC236}">
                <a16:creationId xmlns:a16="http://schemas.microsoft.com/office/drawing/2014/main" id="{4AC53A38-5BDC-514B-8225-DEEE20E9F7A9}"/>
              </a:ext>
            </a:extLst>
          </p:cNvPr>
          <p:cNvSpPr txBox="1"/>
          <p:nvPr/>
        </p:nvSpPr>
        <p:spPr>
          <a:xfrm>
            <a:off x="6632032" y="4751817"/>
            <a:ext cx="190880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>
                <a:solidFill>
                  <a:schemeClr val="bg1"/>
                </a:solidFill>
              </a:rPr>
              <a:t>Accuracy</a:t>
            </a:r>
          </a:p>
        </p:txBody>
      </p:sp>
      <p:sp>
        <p:nvSpPr>
          <p:cNvPr id="116" name="Oval 115">
            <a:extLst>
              <a:ext uri="{FF2B5EF4-FFF2-40B4-BE49-F238E27FC236}">
                <a16:creationId xmlns:a16="http://schemas.microsoft.com/office/drawing/2014/main" id="{FD206BC3-9565-AC41-85F0-B3A85BAF1121}"/>
              </a:ext>
            </a:extLst>
          </p:cNvPr>
          <p:cNvSpPr/>
          <p:nvPr/>
        </p:nvSpPr>
        <p:spPr>
          <a:xfrm>
            <a:off x="2894170" y="2492683"/>
            <a:ext cx="871887" cy="1395869"/>
          </a:xfrm>
          <a:prstGeom prst="ellipse">
            <a:avLst/>
          </a:prstGeom>
          <a:noFill/>
          <a:ln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7" name="TextBox 116">
            <a:extLst>
              <a:ext uri="{FF2B5EF4-FFF2-40B4-BE49-F238E27FC236}">
                <a16:creationId xmlns:a16="http://schemas.microsoft.com/office/drawing/2014/main" id="{2BC5A7AF-CDD1-7249-AEDE-CCBF7A99130D}"/>
              </a:ext>
            </a:extLst>
          </p:cNvPr>
          <p:cNvSpPr txBox="1"/>
          <p:nvPr/>
        </p:nvSpPr>
        <p:spPr>
          <a:xfrm>
            <a:off x="2848236" y="3898870"/>
            <a:ext cx="96867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/>
              <a:t>Restart</a:t>
            </a:r>
          </a:p>
          <a:p>
            <a:pPr algn="ctr"/>
            <a:r>
              <a:rPr lang="en-US" sz="1600" dirty="0"/>
              <a:t>here</a:t>
            </a:r>
          </a:p>
        </p:txBody>
      </p:sp>
      <p:sp>
        <p:nvSpPr>
          <p:cNvPr id="93" name="Title 2">
            <a:extLst>
              <a:ext uri="{FF2B5EF4-FFF2-40B4-BE49-F238E27FC236}">
                <a16:creationId xmlns:a16="http://schemas.microsoft.com/office/drawing/2014/main" id="{28962C31-6D56-2843-8CD7-2285CD963613}"/>
              </a:ext>
            </a:extLst>
          </p:cNvPr>
          <p:cNvSpPr txBox="1">
            <a:spLocks/>
          </p:cNvSpPr>
          <p:nvPr/>
        </p:nvSpPr>
        <p:spPr>
          <a:xfrm>
            <a:off x="1981200" y="3436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>
                <a:solidFill>
                  <a:schemeClr val="accent1"/>
                </a:solidFill>
                <a:latin typeface="+mn-lt"/>
              </a:rPr>
              <a:t>Valid procedure</a:t>
            </a:r>
          </a:p>
        </p:txBody>
      </p:sp>
    </p:spTree>
    <p:extLst>
      <p:ext uri="{BB962C8B-B14F-4D97-AF65-F5344CB8AC3E}">
        <p14:creationId xmlns:p14="http://schemas.microsoft.com/office/powerpoint/2010/main" val="22794668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/>
      <p:bldP spid="29" grpId="0" animBg="1"/>
      <p:bldP spid="41" grpId="0"/>
      <p:bldP spid="43" grpId="0"/>
      <p:bldP spid="57" grpId="0" animBg="1"/>
      <p:bldP spid="114" grpId="0"/>
      <p:bldP spid="116" grpId="0" animBg="1"/>
      <p:bldP spid="117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Cloud 111">
            <a:extLst>
              <a:ext uri="{FF2B5EF4-FFF2-40B4-BE49-F238E27FC236}">
                <a16:creationId xmlns:a16="http://schemas.microsoft.com/office/drawing/2014/main" id="{4DED1A27-53FF-E44D-9ED3-C9BD4DAD83F8}"/>
              </a:ext>
            </a:extLst>
          </p:cNvPr>
          <p:cNvSpPr/>
          <p:nvPr/>
        </p:nvSpPr>
        <p:spPr>
          <a:xfrm>
            <a:off x="9718899" y="3155902"/>
            <a:ext cx="1765738" cy="444227"/>
          </a:xfrm>
          <a:prstGeom prst="cloud">
            <a:avLst/>
          </a:prstGeom>
          <a:gradFill>
            <a:gsLst>
              <a:gs pos="61000">
                <a:schemeClr val="bg1"/>
              </a:gs>
              <a:gs pos="23000">
                <a:srgbClr val="FF8B8B"/>
              </a:gs>
              <a:gs pos="99000">
                <a:schemeClr val="bg1"/>
              </a:gs>
              <a:gs pos="0">
                <a:srgbClr val="FF0000"/>
              </a:gs>
            </a:gsLst>
            <a:lin ang="5400000" scaled="0"/>
          </a:gra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4" name="Can 63">
            <a:extLst>
              <a:ext uri="{FF2B5EF4-FFF2-40B4-BE49-F238E27FC236}">
                <a16:creationId xmlns:a16="http://schemas.microsoft.com/office/drawing/2014/main" id="{DA90C1A9-ED63-684B-9F00-F003186E0C47}"/>
              </a:ext>
            </a:extLst>
          </p:cNvPr>
          <p:cNvSpPr/>
          <p:nvPr/>
        </p:nvSpPr>
        <p:spPr>
          <a:xfrm>
            <a:off x="3840465" y="3900107"/>
            <a:ext cx="1030014" cy="835146"/>
          </a:xfrm>
          <a:prstGeom prst="ca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5" name="TextBox 64">
            <a:extLst>
              <a:ext uri="{FF2B5EF4-FFF2-40B4-BE49-F238E27FC236}">
                <a16:creationId xmlns:a16="http://schemas.microsoft.com/office/drawing/2014/main" id="{4C5F47D7-7A3F-244D-9997-B20DA6EB726C}"/>
              </a:ext>
            </a:extLst>
          </p:cNvPr>
          <p:cNvSpPr txBox="1"/>
          <p:nvPr/>
        </p:nvSpPr>
        <p:spPr>
          <a:xfrm>
            <a:off x="3548748" y="4102172"/>
            <a:ext cx="155553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>
                <a:solidFill>
                  <a:schemeClr val="bg1"/>
                </a:solidFill>
              </a:rPr>
              <a:t>testing </a:t>
            </a:r>
          </a:p>
          <a:p>
            <a:pPr algn="ctr"/>
            <a:r>
              <a:rPr lang="en-US" sz="1600" dirty="0">
                <a:solidFill>
                  <a:schemeClr val="bg1"/>
                </a:solidFill>
              </a:rPr>
              <a:t>population</a:t>
            </a:r>
          </a:p>
        </p:txBody>
      </p:sp>
      <p:sp>
        <p:nvSpPr>
          <p:cNvPr id="66" name="Can 65">
            <a:extLst>
              <a:ext uri="{FF2B5EF4-FFF2-40B4-BE49-F238E27FC236}">
                <a16:creationId xmlns:a16="http://schemas.microsoft.com/office/drawing/2014/main" id="{E447496D-4EFC-3F46-9DB3-4A1F856427AF}"/>
              </a:ext>
            </a:extLst>
          </p:cNvPr>
          <p:cNvSpPr/>
          <p:nvPr/>
        </p:nvSpPr>
        <p:spPr>
          <a:xfrm>
            <a:off x="1775262" y="2315713"/>
            <a:ext cx="1030014" cy="1818290"/>
          </a:xfrm>
          <a:prstGeom prst="ca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7" name="Can 66">
            <a:extLst>
              <a:ext uri="{FF2B5EF4-FFF2-40B4-BE49-F238E27FC236}">
                <a16:creationId xmlns:a16="http://schemas.microsoft.com/office/drawing/2014/main" id="{FF6FEDCE-D445-734A-A900-BEAA08BA87D3}"/>
              </a:ext>
            </a:extLst>
          </p:cNvPr>
          <p:cNvSpPr/>
          <p:nvPr/>
        </p:nvSpPr>
        <p:spPr>
          <a:xfrm>
            <a:off x="3824795" y="2725507"/>
            <a:ext cx="1030014" cy="1192502"/>
          </a:xfrm>
          <a:prstGeom prst="ca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8" name="TextBox 67">
            <a:extLst>
              <a:ext uri="{FF2B5EF4-FFF2-40B4-BE49-F238E27FC236}">
                <a16:creationId xmlns:a16="http://schemas.microsoft.com/office/drawing/2014/main" id="{8395453E-FE61-7E44-A0F2-D401AAB46CD7}"/>
              </a:ext>
            </a:extLst>
          </p:cNvPr>
          <p:cNvSpPr txBox="1"/>
          <p:nvPr/>
        </p:nvSpPr>
        <p:spPr>
          <a:xfrm>
            <a:off x="1525755" y="3016007"/>
            <a:ext cx="155553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>
                <a:solidFill>
                  <a:schemeClr val="bg1"/>
                </a:solidFill>
              </a:rPr>
              <a:t>Entire </a:t>
            </a:r>
          </a:p>
          <a:p>
            <a:pPr algn="ctr"/>
            <a:r>
              <a:rPr lang="en-US" sz="1600" dirty="0">
                <a:solidFill>
                  <a:schemeClr val="bg1"/>
                </a:solidFill>
              </a:rPr>
              <a:t>population</a:t>
            </a:r>
          </a:p>
        </p:txBody>
      </p:sp>
      <p:sp>
        <p:nvSpPr>
          <p:cNvPr id="69" name="TextBox 68">
            <a:extLst>
              <a:ext uri="{FF2B5EF4-FFF2-40B4-BE49-F238E27FC236}">
                <a16:creationId xmlns:a16="http://schemas.microsoft.com/office/drawing/2014/main" id="{F74DECFA-F8C1-5443-A8DE-BEFB07F8FA8A}"/>
              </a:ext>
            </a:extLst>
          </p:cNvPr>
          <p:cNvSpPr txBox="1"/>
          <p:nvPr/>
        </p:nvSpPr>
        <p:spPr>
          <a:xfrm>
            <a:off x="3576305" y="3095020"/>
            <a:ext cx="155553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>
                <a:solidFill>
                  <a:schemeClr val="bg1"/>
                </a:solidFill>
              </a:rPr>
              <a:t>training </a:t>
            </a:r>
          </a:p>
          <a:p>
            <a:pPr algn="ctr"/>
            <a:r>
              <a:rPr lang="en-US" sz="1600" dirty="0">
                <a:solidFill>
                  <a:schemeClr val="bg1"/>
                </a:solidFill>
              </a:rPr>
              <a:t>population</a:t>
            </a:r>
          </a:p>
        </p:txBody>
      </p:sp>
      <p:sp>
        <p:nvSpPr>
          <p:cNvPr id="70" name="Cloud 69">
            <a:extLst>
              <a:ext uri="{FF2B5EF4-FFF2-40B4-BE49-F238E27FC236}">
                <a16:creationId xmlns:a16="http://schemas.microsoft.com/office/drawing/2014/main" id="{D43D8F13-638A-3F48-BA02-331A7880E78D}"/>
              </a:ext>
            </a:extLst>
          </p:cNvPr>
          <p:cNvSpPr/>
          <p:nvPr/>
        </p:nvSpPr>
        <p:spPr>
          <a:xfrm>
            <a:off x="9718899" y="2317362"/>
            <a:ext cx="1765738" cy="444227"/>
          </a:xfrm>
          <a:prstGeom prst="cloud">
            <a:avLst/>
          </a:prstGeom>
          <a:solidFill>
            <a:srgbClr val="FF0000">
              <a:alpha val="63000"/>
            </a:srgb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TextBox 70">
            <a:extLst>
              <a:ext uri="{FF2B5EF4-FFF2-40B4-BE49-F238E27FC236}">
                <a16:creationId xmlns:a16="http://schemas.microsoft.com/office/drawing/2014/main" id="{8AE6B103-005C-6749-BDB7-8D27A3BE0DA7}"/>
              </a:ext>
            </a:extLst>
          </p:cNvPr>
          <p:cNvSpPr txBox="1"/>
          <p:nvPr/>
        </p:nvSpPr>
        <p:spPr>
          <a:xfrm>
            <a:off x="9815676" y="2368193"/>
            <a:ext cx="155553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>
                <a:solidFill>
                  <a:schemeClr val="bg1"/>
                </a:solidFill>
              </a:rPr>
              <a:t>Associated SNPs</a:t>
            </a:r>
          </a:p>
        </p:txBody>
      </p:sp>
      <p:sp>
        <p:nvSpPr>
          <p:cNvPr id="72" name="Plaque 71">
            <a:extLst>
              <a:ext uri="{FF2B5EF4-FFF2-40B4-BE49-F238E27FC236}">
                <a16:creationId xmlns:a16="http://schemas.microsoft.com/office/drawing/2014/main" id="{F8C9B7E7-18BD-7541-A6A6-D857D5DFAA76}"/>
              </a:ext>
            </a:extLst>
          </p:cNvPr>
          <p:cNvSpPr/>
          <p:nvPr/>
        </p:nvSpPr>
        <p:spPr>
          <a:xfrm>
            <a:off x="7169560" y="2394846"/>
            <a:ext cx="987971" cy="406099"/>
          </a:xfrm>
          <a:prstGeom prst="plaque">
            <a:avLst/>
          </a:prstGeom>
          <a:solidFill>
            <a:srgbClr val="FF0000">
              <a:alpha val="56000"/>
            </a:srgb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GWAS</a:t>
            </a:r>
          </a:p>
        </p:txBody>
      </p:sp>
      <p:cxnSp>
        <p:nvCxnSpPr>
          <p:cNvPr id="73" name="Straight Arrow Connector 72">
            <a:extLst>
              <a:ext uri="{FF2B5EF4-FFF2-40B4-BE49-F238E27FC236}">
                <a16:creationId xmlns:a16="http://schemas.microsoft.com/office/drawing/2014/main" id="{ECF0813E-45B8-C244-810B-10858602139F}"/>
              </a:ext>
            </a:extLst>
          </p:cNvPr>
          <p:cNvCxnSpPr/>
          <p:nvPr/>
        </p:nvCxnSpPr>
        <p:spPr>
          <a:xfrm flipV="1">
            <a:off x="2992162" y="3056693"/>
            <a:ext cx="635875" cy="168165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Straight Arrow Connector 73">
            <a:extLst>
              <a:ext uri="{FF2B5EF4-FFF2-40B4-BE49-F238E27FC236}">
                <a16:creationId xmlns:a16="http://schemas.microsoft.com/office/drawing/2014/main" id="{164C1601-B75A-994B-A7FB-3292E6ECF448}"/>
              </a:ext>
            </a:extLst>
          </p:cNvPr>
          <p:cNvCxnSpPr>
            <a:cxnSpLocks/>
          </p:cNvCxnSpPr>
          <p:nvPr/>
        </p:nvCxnSpPr>
        <p:spPr>
          <a:xfrm>
            <a:off x="3010319" y="3708522"/>
            <a:ext cx="626106" cy="166632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Straight Arrow Connector 74">
            <a:extLst>
              <a:ext uri="{FF2B5EF4-FFF2-40B4-BE49-F238E27FC236}">
                <a16:creationId xmlns:a16="http://schemas.microsoft.com/office/drawing/2014/main" id="{354AC21B-41FB-984D-BE20-0B6F264706BF}"/>
              </a:ext>
            </a:extLst>
          </p:cNvPr>
          <p:cNvCxnSpPr>
            <a:cxnSpLocks/>
          </p:cNvCxnSpPr>
          <p:nvPr/>
        </p:nvCxnSpPr>
        <p:spPr>
          <a:xfrm>
            <a:off x="3004232" y="2601142"/>
            <a:ext cx="3927097" cy="0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Straight Arrow Connector 75">
            <a:extLst>
              <a:ext uri="{FF2B5EF4-FFF2-40B4-BE49-F238E27FC236}">
                <a16:creationId xmlns:a16="http://schemas.microsoft.com/office/drawing/2014/main" id="{95180A4C-0DD9-7E4D-9651-F38F355C0A71}"/>
              </a:ext>
            </a:extLst>
          </p:cNvPr>
          <p:cNvCxnSpPr>
            <a:cxnSpLocks/>
          </p:cNvCxnSpPr>
          <p:nvPr/>
        </p:nvCxnSpPr>
        <p:spPr>
          <a:xfrm>
            <a:off x="4967780" y="3342551"/>
            <a:ext cx="4637689" cy="0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7" name="TextBox 76">
            <a:extLst>
              <a:ext uri="{FF2B5EF4-FFF2-40B4-BE49-F238E27FC236}">
                <a16:creationId xmlns:a16="http://schemas.microsoft.com/office/drawing/2014/main" id="{E7D442F6-6D76-904B-8A46-E0C1B367C034}"/>
              </a:ext>
            </a:extLst>
          </p:cNvPr>
          <p:cNvSpPr txBox="1"/>
          <p:nvPr/>
        </p:nvSpPr>
        <p:spPr>
          <a:xfrm>
            <a:off x="6873468" y="2994918"/>
            <a:ext cx="149279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/>
              <a:t>Observations</a:t>
            </a:r>
          </a:p>
        </p:txBody>
      </p:sp>
      <p:sp>
        <p:nvSpPr>
          <p:cNvPr id="78" name="TextBox 77">
            <a:extLst>
              <a:ext uri="{FF2B5EF4-FFF2-40B4-BE49-F238E27FC236}">
                <a16:creationId xmlns:a16="http://schemas.microsoft.com/office/drawing/2014/main" id="{24EB70C1-71F6-3A4B-99E8-470E9963F7B0}"/>
              </a:ext>
            </a:extLst>
          </p:cNvPr>
          <p:cNvSpPr txBox="1"/>
          <p:nvPr/>
        </p:nvSpPr>
        <p:spPr>
          <a:xfrm>
            <a:off x="3640107" y="2198916"/>
            <a:ext cx="222622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>
                <a:solidFill>
                  <a:srgbClr val="FF0000"/>
                </a:solidFill>
              </a:rPr>
              <a:t>Observations and SNPs</a:t>
            </a:r>
          </a:p>
        </p:txBody>
      </p:sp>
      <p:cxnSp>
        <p:nvCxnSpPr>
          <p:cNvPr id="79" name="Straight Arrow Connector 78">
            <a:extLst>
              <a:ext uri="{FF2B5EF4-FFF2-40B4-BE49-F238E27FC236}">
                <a16:creationId xmlns:a16="http://schemas.microsoft.com/office/drawing/2014/main" id="{DBA6F1BC-710C-9E41-B5F9-6E426E29777C}"/>
              </a:ext>
            </a:extLst>
          </p:cNvPr>
          <p:cNvCxnSpPr>
            <a:cxnSpLocks/>
          </p:cNvCxnSpPr>
          <p:nvPr/>
        </p:nvCxnSpPr>
        <p:spPr>
          <a:xfrm>
            <a:off x="5115257" y="4060876"/>
            <a:ext cx="1418224" cy="6320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0" name="TextBox 79">
            <a:extLst>
              <a:ext uri="{FF2B5EF4-FFF2-40B4-BE49-F238E27FC236}">
                <a16:creationId xmlns:a16="http://schemas.microsoft.com/office/drawing/2014/main" id="{1FCAB376-39E4-AA4D-9D17-32EFE73FED71}"/>
              </a:ext>
            </a:extLst>
          </p:cNvPr>
          <p:cNvSpPr txBox="1"/>
          <p:nvPr/>
        </p:nvSpPr>
        <p:spPr>
          <a:xfrm>
            <a:off x="5230689" y="3705877"/>
            <a:ext cx="120548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/>
              <a:t>SNPs</a:t>
            </a:r>
          </a:p>
        </p:txBody>
      </p:sp>
      <p:sp>
        <p:nvSpPr>
          <p:cNvPr id="81" name="Cube 80">
            <a:extLst>
              <a:ext uri="{FF2B5EF4-FFF2-40B4-BE49-F238E27FC236}">
                <a16:creationId xmlns:a16="http://schemas.microsoft.com/office/drawing/2014/main" id="{86A8A09A-D1A5-034C-8289-D1D105309FA8}"/>
              </a:ext>
            </a:extLst>
          </p:cNvPr>
          <p:cNvSpPr/>
          <p:nvPr/>
        </p:nvSpPr>
        <p:spPr>
          <a:xfrm>
            <a:off x="6827728" y="3729404"/>
            <a:ext cx="1671637" cy="553830"/>
          </a:xfrm>
          <a:prstGeom prst="cub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82" name="Straight Arrow Connector 81">
            <a:extLst>
              <a:ext uri="{FF2B5EF4-FFF2-40B4-BE49-F238E27FC236}">
                <a16:creationId xmlns:a16="http://schemas.microsoft.com/office/drawing/2014/main" id="{F27CE791-6072-D94B-ADA7-7D4F93B06160}"/>
              </a:ext>
            </a:extLst>
          </p:cNvPr>
          <p:cNvCxnSpPr>
            <a:cxnSpLocks/>
          </p:cNvCxnSpPr>
          <p:nvPr/>
        </p:nvCxnSpPr>
        <p:spPr>
          <a:xfrm flipH="1">
            <a:off x="8577101" y="3528734"/>
            <a:ext cx="963258" cy="274193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3" name="Straight Arrow Connector 82">
            <a:extLst>
              <a:ext uri="{FF2B5EF4-FFF2-40B4-BE49-F238E27FC236}">
                <a16:creationId xmlns:a16="http://schemas.microsoft.com/office/drawing/2014/main" id="{B68A886D-DCA8-464E-B495-F4537E7A1334}"/>
              </a:ext>
            </a:extLst>
          </p:cNvPr>
          <p:cNvCxnSpPr>
            <a:cxnSpLocks/>
          </p:cNvCxnSpPr>
          <p:nvPr/>
        </p:nvCxnSpPr>
        <p:spPr>
          <a:xfrm flipV="1">
            <a:off x="8343186" y="2641141"/>
            <a:ext cx="1262283" cy="8003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4" name="TextBox 83">
            <a:extLst>
              <a:ext uri="{FF2B5EF4-FFF2-40B4-BE49-F238E27FC236}">
                <a16:creationId xmlns:a16="http://schemas.microsoft.com/office/drawing/2014/main" id="{37224233-4913-6E40-AF99-DE55D660E3A4}"/>
              </a:ext>
            </a:extLst>
          </p:cNvPr>
          <p:cNvSpPr txBox="1"/>
          <p:nvPr/>
        </p:nvSpPr>
        <p:spPr>
          <a:xfrm>
            <a:off x="7016098" y="3880264"/>
            <a:ext cx="120548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>
                <a:solidFill>
                  <a:schemeClr val="bg1"/>
                </a:solidFill>
              </a:rPr>
              <a:t>Prediction</a:t>
            </a:r>
          </a:p>
        </p:txBody>
      </p:sp>
      <p:cxnSp>
        <p:nvCxnSpPr>
          <p:cNvPr id="85" name="Straight Arrow Connector 84">
            <a:extLst>
              <a:ext uri="{FF2B5EF4-FFF2-40B4-BE49-F238E27FC236}">
                <a16:creationId xmlns:a16="http://schemas.microsoft.com/office/drawing/2014/main" id="{7A7EE744-A263-2645-8BFB-A1034EF6B1E8}"/>
              </a:ext>
            </a:extLst>
          </p:cNvPr>
          <p:cNvCxnSpPr>
            <a:cxnSpLocks/>
            <a:stCxn id="65" idx="3"/>
          </p:cNvCxnSpPr>
          <p:nvPr/>
        </p:nvCxnSpPr>
        <p:spPr>
          <a:xfrm>
            <a:off x="5104279" y="4394560"/>
            <a:ext cx="1429202" cy="353754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6" name="TextBox 85">
            <a:extLst>
              <a:ext uri="{FF2B5EF4-FFF2-40B4-BE49-F238E27FC236}">
                <a16:creationId xmlns:a16="http://schemas.microsoft.com/office/drawing/2014/main" id="{6F4B1DAD-3562-974F-8E3F-8638FD5CF1E4}"/>
              </a:ext>
            </a:extLst>
          </p:cNvPr>
          <p:cNvSpPr txBox="1"/>
          <p:nvPr/>
        </p:nvSpPr>
        <p:spPr>
          <a:xfrm rot="758508">
            <a:off x="5036063" y="4511230"/>
            <a:ext cx="128919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/>
              <a:t>Observations</a:t>
            </a:r>
          </a:p>
        </p:txBody>
      </p:sp>
      <p:cxnSp>
        <p:nvCxnSpPr>
          <p:cNvPr id="87" name="Straight Arrow Connector 86">
            <a:extLst>
              <a:ext uri="{FF2B5EF4-FFF2-40B4-BE49-F238E27FC236}">
                <a16:creationId xmlns:a16="http://schemas.microsoft.com/office/drawing/2014/main" id="{FB0CA704-68C8-2F4F-B2D1-A44619F5684B}"/>
              </a:ext>
            </a:extLst>
          </p:cNvPr>
          <p:cNvCxnSpPr>
            <a:cxnSpLocks/>
            <a:stCxn id="81" idx="3"/>
          </p:cNvCxnSpPr>
          <p:nvPr/>
        </p:nvCxnSpPr>
        <p:spPr>
          <a:xfrm>
            <a:off x="7594318" y="4283234"/>
            <a:ext cx="0" cy="500354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8" name="Rectangle 87">
            <a:extLst>
              <a:ext uri="{FF2B5EF4-FFF2-40B4-BE49-F238E27FC236}">
                <a16:creationId xmlns:a16="http://schemas.microsoft.com/office/drawing/2014/main" id="{1F5217CB-A158-FD40-9D85-FF1D46782D9D}"/>
              </a:ext>
            </a:extLst>
          </p:cNvPr>
          <p:cNvSpPr/>
          <p:nvPr/>
        </p:nvSpPr>
        <p:spPr>
          <a:xfrm>
            <a:off x="6649102" y="4644081"/>
            <a:ext cx="1908806" cy="520899"/>
          </a:xfrm>
          <a:prstGeom prst="rect">
            <a:avLst/>
          </a:prstGeom>
          <a:gradFill>
            <a:gsLst>
              <a:gs pos="0">
                <a:schemeClr val="bg1"/>
              </a:gs>
              <a:gs pos="48000">
                <a:srgbClr val="6E6E6E"/>
              </a:gs>
              <a:gs pos="100000">
                <a:schemeClr val="tx1"/>
              </a:gs>
            </a:gsLst>
            <a:lin ang="5400000" scaled="0"/>
          </a:gra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9" name="TextBox 88">
            <a:extLst>
              <a:ext uri="{FF2B5EF4-FFF2-40B4-BE49-F238E27FC236}">
                <a16:creationId xmlns:a16="http://schemas.microsoft.com/office/drawing/2014/main" id="{2DE59BD4-1748-DC47-8EA0-FA9AD7D5A18D}"/>
              </a:ext>
            </a:extLst>
          </p:cNvPr>
          <p:cNvSpPr txBox="1"/>
          <p:nvPr/>
        </p:nvSpPr>
        <p:spPr>
          <a:xfrm>
            <a:off x="6649102" y="4735253"/>
            <a:ext cx="190880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>
                <a:solidFill>
                  <a:schemeClr val="bg1"/>
                </a:solidFill>
              </a:rPr>
              <a:t>Accuracy</a:t>
            </a:r>
          </a:p>
        </p:txBody>
      </p:sp>
      <p:sp>
        <p:nvSpPr>
          <p:cNvPr id="97" name="TextBox 96">
            <a:extLst>
              <a:ext uri="{FF2B5EF4-FFF2-40B4-BE49-F238E27FC236}">
                <a16:creationId xmlns:a16="http://schemas.microsoft.com/office/drawing/2014/main" id="{D59C53EA-729A-7646-A6EC-29083B668C0A}"/>
              </a:ext>
            </a:extLst>
          </p:cNvPr>
          <p:cNvSpPr txBox="1"/>
          <p:nvPr/>
        </p:nvSpPr>
        <p:spPr>
          <a:xfrm>
            <a:off x="9811502" y="3190180"/>
            <a:ext cx="155553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/>
              <a:t>SNP effects</a:t>
            </a:r>
          </a:p>
        </p:txBody>
      </p:sp>
      <p:cxnSp>
        <p:nvCxnSpPr>
          <p:cNvPr id="107" name="Straight Arrow Connector 106">
            <a:extLst>
              <a:ext uri="{FF2B5EF4-FFF2-40B4-BE49-F238E27FC236}">
                <a16:creationId xmlns:a16="http://schemas.microsoft.com/office/drawing/2014/main" id="{C9B7B197-ED1B-D845-AFFA-9CFD89349850}"/>
              </a:ext>
            </a:extLst>
          </p:cNvPr>
          <p:cNvCxnSpPr>
            <a:cxnSpLocks/>
          </p:cNvCxnSpPr>
          <p:nvPr/>
        </p:nvCxnSpPr>
        <p:spPr>
          <a:xfrm>
            <a:off x="10589268" y="2835654"/>
            <a:ext cx="8346" cy="333904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5" name="Oval 114">
            <a:extLst>
              <a:ext uri="{FF2B5EF4-FFF2-40B4-BE49-F238E27FC236}">
                <a16:creationId xmlns:a16="http://schemas.microsoft.com/office/drawing/2014/main" id="{5A22E8E0-EC48-924F-A0C2-D1E52FF95DFF}"/>
              </a:ext>
            </a:extLst>
          </p:cNvPr>
          <p:cNvSpPr/>
          <p:nvPr/>
        </p:nvSpPr>
        <p:spPr>
          <a:xfrm>
            <a:off x="2875172" y="2760399"/>
            <a:ext cx="871887" cy="1395869"/>
          </a:xfrm>
          <a:prstGeom prst="ellipse">
            <a:avLst/>
          </a:prstGeom>
          <a:noFill/>
          <a:ln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8" name="TextBox 117">
            <a:extLst>
              <a:ext uri="{FF2B5EF4-FFF2-40B4-BE49-F238E27FC236}">
                <a16:creationId xmlns:a16="http://schemas.microsoft.com/office/drawing/2014/main" id="{EDE70388-F60A-A244-90F7-5FBBE5294939}"/>
              </a:ext>
            </a:extLst>
          </p:cNvPr>
          <p:cNvSpPr txBox="1"/>
          <p:nvPr/>
        </p:nvSpPr>
        <p:spPr>
          <a:xfrm>
            <a:off x="2805276" y="4143468"/>
            <a:ext cx="96867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/>
              <a:t>Restart</a:t>
            </a:r>
          </a:p>
          <a:p>
            <a:pPr algn="ctr"/>
            <a:r>
              <a:rPr lang="en-US" sz="1600" dirty="0"/>
              <a:t>here</a:t>
            </a:r>
          </a:p>
        </p:txBody>
      </p:sp>
      <p:sp>
        <p:nvSpPr>
          <p:cNvPr id="92" name="TextBox 91">
            <a:extLst>
              <a:ext uri="{FF2B5EF4-FFF2-40B4-BE49-F238E27FC236}">
                <a16:creationId xmlns:a16="http://schemas.microsoft.com/office/drawing/2014/main" id="{04BC4A70-7B42-3645-8545-9CD42D0E2455}"/>
              </a:ext>
            </a:extLst>
          </p:cNvPr>
          <p:cNvSpPr txBox="1"/>
          <p:nvPr/>
        </p:nvSpPr>
        <p:spPr>
          <a:xfrm>
            <a:off x="9881443" y="3619801"/>
            <a:ext cx="149279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>
                <a:solidFill>
                  <a:srgbClr val="FF0000"/>
                </a:solidFill>
              </a:rPr>
              <a:t>Contaminated</a:t>
            </a:r>
          </a:p>
        </p:txBody>
      </p:sp>
      <p:sp>
        <p:nvSpPr>
          <p:cNvPr id="93" name="Title 2">
            <a:extLst>
              <a:ext uri="{FF2B5EF4-FFF2-40B4-BE49-F238E27FC236}">
                <a16:creationId xmlns:a16="http://schemas.microsoft.com/office/drawing/2014/main" id="{5AD7032A-98A0-6345-AABF-5B86CAD36A24}"/>
              </a:ext>
            </a:extLst>
          </p:cNvPr>
          <p:cNvSpPr txBox="1">
            <a:spLocks/>
          </p:cNvSpPr>
          <p:nvPr/>
        </p:nvSpPr>
        <p:spPr>
          <a:xfrm>
            <a:off x="1981200" y="3436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>
                <a:solidFill>
                  <a:schemeClr val="accent1"/>
                </a:solidFill>
                <a:latin typeface="+mn-lt"/>
              </a:rPr>
              <a:t>Invalid procedure</a:t>
            </a:r>
          </a:p>
        </p:txBody>
      </p:sp>
    </p:spTree>
    <p:extLst>
      <p:ext uri="{BB962C8B-B14F-4D97-AF65-F5344CB8AC3E}">
        <p14:creationId xmlns:p14="http://schemas.microsoft.com/office/powerpoint/2010/main" val="32919366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" grpId="0" animBg="1"/>
      <p:bldP spid="64" grpId="0" animBg="1"/>
      <p:bldP spid="65" grpId="0"/>
      <p:bldP spid="66" grpId="0" animBg="1"/>
      <p:bldP spid="67" grpId="0" animBg="1"/>
      <p:bldP spid="68" grpId="0"/>
      <p:bldP spid="69" grpId="0"/>
      <p:bldP spid="70" grpId="0" animBg="1"/>
      <p:bldP spid="71" grpId="0"/>
      <p:bldP spid="72" grpId="0" animBg="1"/>
      <p:bldP spid="77" grpId="0"/>
      <p:bldP spid="78" grpId="0"/>
      <p:bldP spid="80" grpId="0"/>
      <p:bldP spid="81" grpId="0" animBg="1"/>
      <p:bldP spid="84" grpId="0"/>
      <p:bldP spid="86" grpId="0"/>
      <p:bldP spid="88" grpId="0" animBg="1"/>
      <p:bldP spid="89" grpId="0"/>
      <p:bldP spid="97" grpId="0"/>
      <p:bldP spid="115" grpId="0" animBg="1"/>
      <p:bldP spid="118" grpId="0"/>
      <p:bldP spid="9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Cloud 111">
            <a:extLst>
              <a:ext uri="{FF2B5EF4-FFF2-40B4-BE49-F238E27FC236}">
                <a16:creationId xmlns:a16="http://schemas.microsoft.com/office/drawing/2014/main" id="{4DED1A27-53FF-E44D-9ED3-C9BD4DAD83F8}"/>
              </a:ext>
            </a:extLst>
          </p:cNvPr>
          <p:cNvSpPr/>
          <p:nvPr/>
        </p:nvSpPr>
        <p:spPr>
          <a:xfrm>
            <a:off x="9640071" y="4669392"/>
            <a:ext cx="1765738" cy="444227"/>
          </a:xfrm>
          <a:prstGeom prst="cloud">
            <a:avLst/>
          </a:prstGeom>
          <a:gradFill>
            <a:gsLst>
              <a:gs pos="61000">
                <a:schemeClr val="bg1"/>
              </a:gs>
              <a:gs pos="23000">
                <a:srgbClr val="FF8B8B"/>
              </a:gs>
              <a:gs pos="99000">
                <a:schemeClr val="bg1"/>
              </a:gs>
              <a:gs pos="0">
                <a:srgbClr val="FF0000"/>
              </a:gs>
            </a:gsLst>
            <a:lin ang="5400000" scaled="0"/>
          </a:gra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Can 5">
            <a:extLst>
              <a:ext uri="{FF2B5EF4-FFF2-40B4-BE49-F238E27FC236}">
                <a16:creationId xmlns:a16="http://schemas.microsoft.com/office/drawing/2014/main" id="{8B22CA1F-6CF5-F34D-BE2D-E215C407FC7F}"/>
              </a:ext>
            </a:extLst>
          </p:cNvPr>
          <p:cNvSpPr/>
          <p:nvPr/>
        </p:nvSpPr>
        <p:spPr>
          <a:xfrm>
            <a:off x="3760238" y="1645241"/>
            <a:ext cx="1030014" cy="758501"/>
          </a:xfrm>
          <a:prstGeom prst="ca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77B141D-7DC6-7A4D-BF64-D74A1126A641}"/>
              </a:ext>
            </a:extLst>
          </p:cNvPr>
          <p:cNvSpPr txBox="1"/>
          <p:nvPr/>
        </p:nvSpPr>
        <p:spPr>
          <a:xfrm>
            <a:off x="3480898" y="1818439"/>
            <a:ext cx="155553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>
                <a:solidFill>
                  <a:schemeClr val="bg1"/>
                </a:solidFill>
              </a:rPr>
              <a:t>testing </a:t>
            </a:r>
          </a:p>
          <a:p>
            <a:pPr algn="ctr"/>
            <a:r>
              <a:rPr lang="en-US" sz="1600" dirty="0">
                <a:solidFill>
                  <a:schemeClr val="bg1"/>
                </a:solidFill>
              </a:rPr>
              <a:t>population</a:t>
            </a:r>
          </a:p>
        </p:txBody>
      </p:sp>
      <p:sp>
        <p:nvSpPr>
          <p:cNvPr id="2" name="Can 1">
            <a:extLst>
              <a:ext uri="{FF2B5EF4-FFF2-40B4-BE49-F238E27FC236}">
                <a16:creationId xmlns:a16="http://schemas.microsoft.com/office/drawing/2014/main" id="{5026829A-37EA-2D4F-B5B2-49CADC9F1959}"/>
              </a:ext>
            </a:extLst>
          </p:cNvPr>
          <p:cNvSpPr/>
          <p:nvPr/>
        </p:nvSpPr>
        <p:spPr>
          <a:xfrm>
            <a:off x="1696434" y="489104"/>
            <a:ext cx="1030014" cy="1818290"/>
          </a:xfrm>
          <a:prstGeom prst="ca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Can 3">
            <a:extLst>
              <a:ext uri="{FF2B5EF4-FFF2-40B4-BE49-F238E27FC236}">
                <a16:creationId xmlns:a16="http://schemas.microsoft.com/office/drawing/2014/main" id="{0BF4822E-1029-F14B-96F9-798939629592}"/>
              </a:ext>
            </a:extLst>
          </p:cNvPr>
          <p:cNvSpPr/>
          <p:nvPr/>
        </p:nvSpPr>
        <p:spPr>
          <a:xfrm>
            <a:off x="3745967" y="496711"/>
            <a:ext cx="1030014" cy="1162593"/>
          </a:xfrm>
          <a:prstGeom prst="ca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53B9540-6B59-9348-8CB0-015EC2FC22B7}"/>
              </a:ext>
            </a:extLst>
          </p:cNvPr>
          <p:cNvSpPr txBox="1"/>
          <p:nvPr/>
        </p:nvSpPr>
        <p:spPr>
          <a:xfrm>
            <a:off x="1446927" y="1189398"/>
            <a:ext cx="155553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>
                <a:solidFill>
                  <a:schemeClr val="bg1"/>
                </a:solidFill>
              </a:rPr>
              <a:t>Entire </a:t>
            </a:r>
          </a:p>
          <a:p>
            <a:pPr algn="ctr"/>
            <a:r>
              <a:rPr lang="en-US" sz="1600" dirty="0">
                <a:solidFill>
                  <a:schemeClr val="bg1"/>
                </a:solidFill>
              </a:rPr>
              <a:t>population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FD3A438-E3B4-9B49-B46D-CCF30FC0DAA8}"/>
              </a:ext>
            </a:extLst>
          </p:cNvPr>
          <p:cNvSpPr txBox="1"/>
          <p:nvPr/>
        </p:nvSpPr>
        <p:spPr>
          <a:xfrm>
            <a:off x="3497477" y="822535"/>
            <a:ext cx="155553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>
                <a:solidFill>
                  <a:schemeClr val="bg1"/>
                </a:solidFill>
              </a:rPr>
              <a:t>training </a:t>
            </a:r>
          </a:p>
          <a:p>
            <a:pPr algn="ctr"/>
            <a:r>
              <a:rPr lang="en-US" sz="1600" dirty="0">
                <a:solidFill>
                  <a:schemeClr val="bg1"/>
                </a:solidFill>
              </a:rPr>
              <a:t>population</a:t>
            </a:r>
          </a:p>
        </p:txBody>
      </p:sp>
      <p:sp>
        <p:nvSpPr>
          <p:cNvPr id="9" name="Cloud 8">
            <a:extLst>
              <a:ext uri="{FF2B5EF4-FFF2-40B4-BE49-F238E27FC236}">
                <a16:creationId xmlns:a16="http://schemas.microsoft.com/office/drawing/2014/main" id="{CFCA5D47-6596-7A42-B013-12E11E3748A4}"/>
              </a:ext>
            </a:extLst>
          </p:cNvPr>
          <p:cNvSpPr/>
          <p:nvPr/>
        </p:nvSpPr>
        <p:spPr>
          <a:xfrm>
            <a:off x="9640071" y="969730"/>
            <a:ext cx="1765738" cy="804443"/>
          </a:xfrm>
          <a:prstGeom prst="cloud">
            <a:avLst/>
          </a:prstGeom>
          <a:noFill/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FBD67DA8-4C61-B44D-BFBE-14DF7B89DCB2}"/>
              </a:ext>
            </a:extLst>
          </p:cNvPr>
          <p:cNvSpPr txBox="1"/>
          <p:nvPr/>
        </p:nvSpPr>
        <p:spPr>
          <a:xfrm>
            <a:off x="9736848" y="1114922"/>
            <a:ext cx="155553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/>
              <a:t>Associated SNPs and effects</a:t>
            </a:r>
          </a:p>
        </p:txBody>
      </p:sp>
      <p:sp>
        <p:nvSpPr>
          <p:cNvPr id="11" name="Plaque 10">
            <a:extLst>
              <a:ext uri="{FF2B5EF4-FFF2-40B4-BE49-F238E27FC236}">
                <a16:creationId xmlns:a16="http://schemas.microsoft.com/office/drawing/2014/main" id="{E728EA01-3C35-D944-B94B-96C1EA7F7137}"/>
              </a:ext>
            </a:extLst>
          </p:cNvPr>
          <p:cNvSpPr/>
          <p:nvPr/>
        </p:nvSpPr>
        <p:spPr>
          <a:xfrm>
            <a:off x="7115257" y="640520"/>
            <a:ext cx="987971" cy="406099"/>
          </a:xfrm>
          <a:prstGeom prst="plaqu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GWAS</a:t>
            </a:r>
          </a:p>
        </p:txBody>
      </p: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41AA0B20-E9E2-5645-9D62-AFF098187739}"/>
              </a:ext>
            </a:extLst>
          </p:cNvPr>
          <p:cNvCxnSpPr/>
          <p:nvPr/>
        </p:nvCxnSpPr>
        <p:spPr>
          <a:xfrm flipV="1">
            <a:off x="2925404" y="1030839"/>
            <a:ext cx="635875" cy="168165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46D1B454-1221-0E48-A38B-F4C135EA33B7}"/>
              </a:ext>
            </a:extLst>
          </p:cNvPr>
          <p:cNvCxnSpPr>
            <a:cxnSpLocks/>
          </p:cNvCxnSpPr>
          <p:nvPr/>
        </p:nvCxnSpPr>
        <p:spPr>
          <a:xfrm>
            <a:off x="2935173" y="1478610"/>
            <a:ext cx="626106" cy="166632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4599569A-F24E-5745-A05B-EC3C89A2D9D3}"/>
              </a:ext>
            </a:extLst>
          </p:cNvPr>
          <p:cNvCxnSpPr>
            <a:cxnSpLocks/>
          </p:cNvCxnSpPr>
          <p:nvPr/>
        </p:nvCxnSpPr>
        <p:spPr>
          <a:xfrm>
            <a:off x="4992566" y="774533"/>
            <a:ext cx="1859935" cy="0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160B27D2-E9B4-764C-8A28-C0AB50F66042}"/>
              </a:ext>
            </a:extLst>
          </p:cNvPr>
          <p:cNvCxnSpPr>
            <a:cxnSpLocks/>
          </p:cNvCxnSpPr>
          <p:nvPr/>
        </p:nvCxnSpPr>
        <p:spPr>
          <a:xfrm flipV="1">
            <a:off x="4983547" y="973003"/>
            <a:ext cx="1868954" cy="432790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23">
            <a:extLst>
              <a:ext uri="{FF2B5EF4-FFF2-40B4-BE49-F238E27FC236}">
                <a16:creationId xmlns:a16="http://schemas.microsoft.com/office/drawing/2014/main" id="{019101C3-5836-8C4B-B4DA-B80115596BB0}"/>
              </a:ext>
            </a:extLst>
          </p:cNvPr>
          <p:cNvSpPr txBox="1"/>
          <p:nvPr/>
        </p:nvSpPr>
        <p:spPr>
          <a:xfrm rot="20663764">
            <a:off x="5292790" y="1235013"/>
            <a:ext cx="98797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/>
              <a:t>SNPs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989F8313-DD54-D642-8045-E0ED6B4F8D92}"/>
              </a:ext>
            </a:extLst>
          </p:cNvPr>
          <p:cNvSpPr txBox="1"/>
          <p:nvPr/>
        </p:nvSpPr>
        <p:spPr>
          <a:xfrm>
            <a:off x="5126004" y="418161"/>
            <a:ext cx="120548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/>
              <a:t>Observation</a:t>
            </a:r>
          </a:p>
        </p:txBody>
      </p:sp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729A03B2-F8A7-3C49-B6BC-660BFE935ED0}"/>
              </a:ext>
            </a:extLst>
          </p:cNvPr>
          <p:cNvCxnSpPr>
            <a:cxnSpLocks/>
          </p:cNvCxnSpPr>
          <p:nvPr/>
        </p:nvCxnSpPr>
        <p:spPr>
          <a:xfrm>
            <a:off x="4983547" y="1990210"/>
            <a:ext cx="1531553" cy="0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Box 26">
            <a:extLst>
              <a:ext uri="{FF2B5EF4-FFF2-40B4-BE49-F238E27FC236}">
                <a16:creationId xmlns:a16="http://schemas.microsoft.com/office/drawing/2014/main" id="{F8E4A87B-93D3-404E-9597-D01805D14274}"/>
              </a:ext>
            </a:extLst>
          </p:cNvPr>
          <p:cNvSpPr txBox="1"/>
          <p:nvPr/>
        </p:nvSpPr>
        <p:spPr>
          <a:xfrm>
            <a:off x="5170245" y="1676064"/>
            <a:ext cx="120548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/>
              <a:t>SNPs</a:t>
            </a:r>
          </a:p>
        </p:txBody>
      </p:sp>
      <p:sp>
        <p:nvSpPr>
          <p:cNvPr id="29" name="Cube 28">
            <a:extLst>
              <a:ext uri="{FF2B5EF4-FFF2-40B4-BE49-F238E27FC236}">
                <a16:creationId xmlns:a16="http://schemas.microsoft.com/office/drawing/2014/main" id="{7DE5C0D2-7F7D-5B4D-9DF6-22447C1CE9DF}"/>
              </a:ext>
            </a:extLst>
          </p:cNvPr>
          <p:cNvSpPr/>
          <p:nvPr/>
        </p:nvSpPr>
        <p:spPr>
          <a:xfrm>
            <a:off x="6773425" y="1702125"/>
            <a:ext cx="1671637" cy="553830"/>
          </a:xfrm>
          <a:prstGeom prst="cub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4" name="Straight Arrow Connector 33">
            <a:extLst>
              <a:ext uri="{FF2B5EF4-FFF2-40B4-BE49-F238E27FC236}">
                <a16:creationId xmlns:a16="http://schemas.microsoft.com/office/drawing/2014/main" id="{C7EFFE2D-32EF-1E48-9E68-0A82D60B84D0}"/>
              </a:ext>
            </a:extLst>
          </p:cNvPr>
          <p:cNvCxnSpPr>
            <a:cxnSpLocks/>
          </p:cNvCxnSpPr>
          <p:nvPr/>
        </p:nvCxnSpPr>
        <p:spPr>
          <a:xfrm flipH="1">
            <a:off x="8498273" y="1453476"/>
            <a:ext cx="1028368" cy="522842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Arrow Connector 36">
            <a:extLst>
              <a:ext uri="{FF2B5EF4-FFF2-40B4-BE49-F238E27FC236}">
                <a16:creationId xmlns:a16="http://schemas.microsoft.com/office/drawing/2014/main" id="{7395524A-6A14-A349-90FC-327403B1564E}"/>
              </a:ext>
            </a:extLst>
          </p:cNvPr>
          <p:cNvCxnSpPr>
            <a:cxnSpLocks/>
          </p:cNvCxnSpPr>
          <p:nvPr/>
        </p:nvCxnSpPr>
        <p:spPr>
          <a:xfrm>
            <a:off x="8264358" y="822535"/>
            <a:ext cx="1262283" cy="421724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TextBox 40">
            <a:extLst>
              <a:ext uri="{FF2B5EF4-FFF2-40B4-BE49-F238E27FC236}">
                <a16:creationId xmlns:a16="http://schemas.microsoft.com/office/drawing/2014/main" id="{61C197F1-22CA-7042-AE29-5309BCC3D933}"/>
              </a:ext>
            </a:extLst>
          </p:cNvPr>
          <p:cNvSpPr txBox="1"/>
          <p:nvPr/>
        </p:nvSpPr>
        <p:spPr>
          <a:xfrm>
            <a:off x="6958680" y="1856238"/>
            <a:ext cx="120548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>
                <a:solidFill>
                  <a:schemeClr val="bg1"/>
                </a:solidFill>
              </a:rPr>
              <a:t>Prediction</a:t>
            </a:r>
          </a:p>
        </p:txBody>
      </p:sp>
      <p:cxnSp>
        <p:nvCxnSpPr>
          <p:cNvPr id="42" name="Straight Arrow Connector 41">
            <a:extLst>
              <a:ext uri="{FF2B5EF4-FFF2-40B4-BE49-F238E27FC236}">
                <a16:creationId xmlns:a16="http://schemas.microsoft.com/office/drawing/2014/main" id="{72B049F9-A7E0-794F-87D0-F979323B89BF}"/>
              </a:ext>
            </a:extLst>
          </p:cNvPr>
          <p:cNvCxnSpPr>
            <a:cxnSpLocks/>
          </p:cNvCxnSpPr>
          <p:nvPr/>
        </p:nvCxnSpPr>
        <p:spPr>
          <a:xfrm>
            <a:off x="4990233" y="2144058"/>
            <a:ext cx="1425962" cy="673414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TextBox 42">
            <a:extLst>
              <a:ext uri="{FF2B5EF4-FFF2-40B4-BE49-F238E27FC236}">
                <a16:creationId xmlns:a16="http://schemas.microsoft.com/office/drawing/2014/main" id="{0A6A04BA-0433-4A4E-93C5-9740010DB5CD}"/>
              </a:ext>
            </a:extLst>
          </p:cNvPr>
          <p:cNvSpPr txBox="1"/>
          <p:nvPr/>
        </p:nvSpPr>
        <p:spPr>
          <a:xfrm rot="1478841">
            <a:off x="4927347" y="2424622"/>
            <a:ext cx="120548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/>
              <a:t>Observation</a:t>
            </a:r>
          </a:p>
        </p:txBody>
      </p:sp>
      <p:cxnSp>
        <p:nvCxnSpPr>
          <p:cNvPr id="48" name="Straight Arrow Connector 47">
            <a:extLst>
              <a:ext uri="{FF2B5EF4-FFF2-40B4-BE49-F238E27FC236}">
                <a16:creationId xmlns:a16="http://schemas.microsoft.com/office/drawing/2014/main" id="{63B3FAB6-D943-364A-9E8D-986CC5797863}"/>
              </a:ext>
            </a:extLst>
          </p:cNvPr>
          <p:cNvCxnSpPr>
            <a:cxnSpLocks/>
            <a:stCxn id="29" idx="3"/>
          </p:cNvCxnSpPr>
          <p:nvPr/>
        </p:nvCxnSpPr>
        <p:spPr>
          <a:xfrm>
            <a:off x="7540015" y="2255955"/>
            <a:ext cx="0" cy="500354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" name="Rectangle 56">
            <a:extLst>
              <a:ext uri="{FF2B5EF4-FFF2-40B4-BE49-F238E27FC236}">
                <a16:creationId xmlns:a16="http://schemas.microsoft.com/office/drawing/2014/main" id="{8F86D3FC-5C57-594B-830B-C8041BF8A0C9}"/>
              </a:ext>
            </a:extLst>
          </p:cNvPr>
          <p:cNvSpPr/>
          <p:nvPr/>
        </p:nvSpPr>
        <p:spPr>
          <a:xfrm>
            <a:off x="6570274" y="2817472"/>
            <a:ext cx="1908806" cy="520899"/>
          </a:xfrm>
          <a:prstGeom prst="rect">
            <a:avLst/>
          </a:prstGeom>
          <a:gradFill>
            <a:gsLst>
              <a:gs pos="0">
                <a:schemeClr val="bg1"/>
              </a:gs>
              <a:gs pos="48000">
                <a:srgbClr val="6E6E6E"/>
              </a:gs>
              <a:gs pos="100000">
                <a:schemeClr val="tx1"/>
              </a:gs>
            </a:gsLst>
            <a:lin ang="5400000" scaled="0"/>
          </a:gra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4" name="Can 63">
            <a:extLst>
              <a:ext uri="{FF2B5EF4-FFF2-40B4-BE49-F238E27FC236}">
                <a16:creationId xmlns:a16="http://schemas.microsoft.com/office/drawing/2014/main" id="{DA90C1A9-ED63-684B-9F00-F003186E0C47}"/>
              </a:ext>
            </a:extLst>
          </p:cNvPr>
          <p:cNvSpPr/>
          <p:nvPr/>
        </p:nvSpPr>
        <p:spPr>
          <a:xfrm>
            <a:off x="3761637" y="5413597"/>
            <a:ext cx="1030014" cy="835146"/>
          </a:xfrm>
          <a:prstGeom prst="ca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5" name="TextBox 64">
            <a:extLst>
              <a:ext uri="{FF2B5EF4-FFF2-40B4-BE49-F238E27FC236}">
                <a16:creationId xmlns:a16="http://schemas.microsoft.com/office/drawing/2014/main" id="{4C5F47D7-7A3F-244D-9997-B20DA6EB726C}"/>
              </a:ext>
            </a:extLst>
          </p:cNvPr>
          <p:cNvSpPr txBox="1"/>
          <p:nvPr/>
        </p:nvSpPr>
        <p:spPr>
          <a:xfrm>
            <a:off x="3469920" y="5615662"/>
            <a:ext cx="155553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>
                <a:solidFill>
                  <a:schemeClr val="bg1"/>
                </a:solidFill>
              </a:rPr>
              <a:t>testing </a:t>
            </a:r>
          </a:p>
          <a:p>
            <a:pPr algn="ctr"/>
            <a:r>
              <a:rPr lang="en-US" sz="1600" dirty="0">
                <a:solidFill>
                  <a:schemeClr val="bg1"/>
                </a:solidFill>
              </a:rPr>
              <a:t>population</a:t>
            </a:r>
          </a:p>
        </p:txBody>
      </p:sp>
      <p:sp>
        <p:nvSpPr>
          <p:cNvPr id="66" name="Can 65">
            <a:extLst>
              <a:ext uri="{FF2B5EF4-FFF2-40B4-BE49-F238E27FC236}">
                <a16:creationId xmlns:a16="http://schemas.microsoft.com/office/drawing/2014/main" id="{E447496D-4EFC-3F46-9DB3-4A1F856427AF}"/>
              </a:ext>
            </a:extLst>
          </p:cNvPr>
          <p:cNvSpPr/>
          <p:nvPr/>
        </p:nvSpPr>
        <p:spPr>
          <a:xfrm>
            <a:off x="1696434" y="3829203"/>
            <a:ext cx="1030014" cy="1818290"/>
          </a:xfrm>
          <a:prstGeom prst="ca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7" name="Can 66">
            <a:extLst>
              <a:ext uri="{FF2B5EF4-FFF2-40B4-BE49-F238E27FC236}">
                <a16:creationId xmlns:a16="http://schemas.microsoft.com/office/drawing/2014/main" id="{FF6FEDCE-D445-734A-A900-BEAA08BA87D3}"/>
              </a:ext>
            </a:extLst>
          </p:cNvPr>
          <p:cNvSpPr/>
          <p:nvPr/>
        </p:nvSpPr>
        <p:spPr>
          <a:xfrm>
            <a:off x="3745967" y="4238997"/>
            <a:ext cx="1030014" cy="1192502"/>
          </a:xfrm>
          <a:prstGeom prst="ca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8" name="TextBox 67">
            <a:extLst>
              <a:ext uri="{FF2B5EF4-FFF2-40B4-BE49-F238E27FC236}">
                <a16:creationId xmlns:a16="http://schemas.microsoft.com/office/drawing/2014/main" id="{8395453E-FE61-7E44-A0F2-D401AAB46CD7}"/>
              </a:ext>
            </a:extLst>
          </p:cNvPr>
          <p:cNvSpPr txBox="1"/>
          <p:nvPr/>
        </p:nvSpPr>
        <p:spPr>
          <a:xfrm>
            <a:off x="1446927" y="4529497"/>
            <a:ext cx="155553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>
                <a:solidFill>
                  <a:schemeClr val="bg1"/>
                </a:solidFill>
              </a:rPr>
              <a:t>Entire </a:t>
            </a:r>
          </a:p>
          <a:p>
            <a:pPr algn="ctr"/>
            <a:r>
              <a:rPr lang="en-US" sz="1600" dirty="0">
                <a:solidFill>
                  <a:schemeClr val="bg1"/>
                </a:solidFill>
              </a:rPr>
              <a:t>population</a:t>
            </a:r>
          </a:p>
        </p:txBody>
      </p:sp>
      <p:sp>
        <p:nvSpPr>
          <p:cNvPr id="69" name="TextBox 68">
            <a:extLst>
              <a:ext uri="{FF2B5EF4-FFF2-40B4-BE49-F238E27FC236}">
                <a16:creationId xmlns:a16="http://schemas.microsoft.com/office/drawing/2014/main" id="{F74DECFA-F8C1-5443-A8DE-BEFB07F8FA8A}"/>
              </a:ext>
            </a:extLst>
          </p:cNvPr>
          <p:cNvSpPr txBox="1"/>
          <p:nvPr/>
        </p:nvSpPr>
        <p:spPr>
          <a:xfrm>
            <a:off x="3497477" y="4608510"/>
            <a:ext cx="155553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>
                <a:solidFill>
                  <a:schemeClr val="bg1"/>
                </a:solidFill>
              </a:rPr>
              <a:t>training </a:t>
            </a:r>
          </a:p>
          <a:p>
            <a:pPr algn="ctr"/>
            <a:r>
              <a:rPr lang="en-US" sz="1600" dirty="0">
                <a:solidFill>
                  <a:schemeClr val="bg1"/>
                </a:solidFill>
              </a:rPr>
              <a:t>population</a:t>
            </a:r>
          </a:p>
        </p:txBody>
      </p:sp>
      <p:sp>
        <p:nvSpPr>
          <p:cNvPr id="70" name="Cloud 69">
            <a:extLst>
              <a:ext uri="{FF2B5EF4-FFF2-40B4-BE49-F238E27FC236}">
                <a16:creationId xmlns:a16="http://schemas.microsoft.com/office/drawing/2014/main" id="{D43D8F13-638A-3F48-BA02-331A7880E78D}"/>
              </a:ext>
            </a:extLst>
          </p:cNvPr>
          <p:cNvSpPr/>
          <p:nvPr/>
        </p:nvSpPr>
        <p:spPr>
          <a:xfrm>
            <a:off x="9640071" y="3830852"/>
            <a:ext cx="1765738" cy="444227"/>
          </a:xfrm>
          <a:prstGeom prst="cloud">
            <a:avLst/>
          </a:prstGeom>
          <a:solidFill>
            <a:srgbClr val="FF0000">
              <a:alpha val="63000"/>
            </a:srgb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TextBox 70">
            <a:extLst>
              <a:ext uri="{FF2B5EF4-FFF2-40B4-BE49-F238E27FC236}">
                <a16:creationId xmlns:a16="http://schemas.microsoft.com/office/drawing/2014/main" id="{8AE6B103-005C-6749-BDB7-8D27A3BE0DA7}"/>
              </a:ext>
            </a:extLst>
          </p:cNvPr>
          <p:cNvSpPr txBox="1"/>
          <p:nvPr/>
        </p:nvSpPr>
        <p:spPr>
          <a:xfrm>
            <a:off x="9736848" y="3881683"/>
            <a:ext cx="155553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>
                <a:solidFill>
                  <a:schemeClr val="bg1"/>
                </a:solidFill>
              </a:rPr>
              <a:t>Associated SNPs</a:t>
            </a:r>
          </a:p>
        </p:txBody>
      </p:sp>
      <p:sp>
        <p:nvSpPr>
          <p:cNvPr id="72" name="Plaque 71">
            <a:extLst>
              <a:ext uri="{FF2B5EF4-FFF2-40B4-BE49-F238E27FC236}">
                <a16:creationId xmlns:a16="http://schemas.microsoft.com/office/drawing/2014/main" id="{F8C9B7E7-18BD-7541-A6A6-D857D5DFAA76}"/>
              </a:ext>
            </a:extLst>
          </p:cNvPr>
          <p:cNvSpPr/>
          <p:nvPr/>
        </p:nvSpPr>
        <p:spPr>
          <a:xfrm>
            <a:off x="7090732" y="3908336"/>
            <a:ext cx="987971" cy="406099"/>
          </a:xfrm>
          <a:prstGeom prst="plaque">
            <a:avLst/>
          </a:prstGeom>
          <a:solidFill>
            <a:srgbClr val="FF0000">
              <a:alpha val="56000"/>
            </a:srgb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GWAS</a:t>
            </a:r>
          </a:p>
        </p:txBody>
      </p:sp>
      <p:cxnSp>
        <p:nvCxnSpPr>
          <p:cNvPr id="73" name="Straight Arrow Connector 72">
            <a:extLst>
              <a:ext uri="{FF2B5EF4-FFF2-40B4-BE49-F238E27FC236}">
                <a16:creationId xmlns:a16="http://schemas.microsoft.com/office/drawing/2014/main" id="{ECF0813E-45B8-C244-810B-10858602139F}"/>
              </a:ext>
            </a:extLst>
          </p:cNvPr>
          <p:cNvCxnSpPr/>
          <p:nvPr/>
        </p:nvCxnSpPr>
        <p:spPr>
          <a:xfrm flipV="1">
            <a:off x="2913334" y="4570183"/>
            <a:ext cx="635875" cy="168165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Straight Arrow Connector 73">
            <a:extLst>
              <a:ext uri="{FF2B5EF4-FFF2-40B4-BE49-F238E27FC236}">
                <a16:creationId xmlns:a16="http://schemas.microsoft.com/office/drawing/2014/main" id="{164C1601-B75A-994B-A7FB-3292E6ECF448}"/>
              </a:ext>
            </a:extLst>
          </p:cNvPr>
          <p:cNvCxnSpPr>
            <a:cxnSpLocks/>
          </p:cNvCxnSpPr>
          <p:nvPr/>
        </p:nvCxnSpPr>
        <p:spPr>
          <a:xfrm>
            <a:off x="2931491" y="5222012"/>
            <a:ext cx="626106" cy="166632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Straight Arrow Connector 74">
            <a:extLst>
              <a:ext uri="{FF2B5EF4-FFF2-40B4-BE49-F238E27FC236}">
                <a16:creationId xmlns:a16="http://schemas.microsoft.com/office/drawing/2014/main" id="{354AC21B-41FB-984D-BE20-0B6F264706BF}"/>
              </a:ext>
            </a:extLst>
          </p:cNvPr>
          <p:cNvCxnSpPr>
            <a:cxnSpLocks/>
          </p:cNvCxnSpPr>
          <p:nvPr/>
        </p:nvCxnSpPr>
        <p:spPr>
          <a:xfrm>
            <a:off x="2925404" y="4114632"/>
            <a:ext cx="3927097" cy="0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Straight Arrow Connector 75">
            <a:extLst>
              <a:ext uri="{FF2B5EF4-FFF2-40B4-BE49-F238E27FC236}">
                <a16:creationId xmlns:a16="http://schemas.microsoft.com/office/drawing/2014/main" id="{95180A4C-0DD9-7E4D-9651-F38F355C0A71}"/>
              </a:ext>
            </a:extLst>
          </p:cNvPr>
          <p:cNvCxnSpPr>
            <a:cxnSpLocks/>
          </p:cNvCxnSpPr>
          <p:nvPr/>
        </p:nvCxnSpPr>
        <p:spPr>
          <a:xfrm>
            <a:off x="4888952" y="4856041"/>
            <a:ext cx="4637689" cy="0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7" name="TextBox 76">
            <a:extLst>
              <a:ext uri="{FF2B5EF4-FFF2-40B4-BE49-F238E27FC236}">
                <a16:creationId xmlns:a16="http://schemas.microsoft.com/office/drawing/2014/main" id="{E7D442F6-6D76-904B-8A46-E0C1B367C034}"/>
              </a:ext>
            </a:extLst>
          </p:cNvPr>
          <p:cNvSpPr txBox="1"/>
          <p:nvPr/>
        </p:nvSpPr>
        <p:spPr>
          <a:xfrm>
            <a:off x="6794640" y="4508408"/>
            <a:ext cx="149279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/>
              <a:t>Observations</a:t>
            </a:r>
          </a:p>
        </p:txBody>
      </p:sp>
      <p:sp>
        <p:nvSpPr>
          <p:cNvPr id="78" name="TextBox 77">
            <a:extLst>
              <a:ext uri="{FF2B5EF4-FFF2-40B4-BE49-F238E27FC236}">
                <a16:creationId xmlns:a16="http://schemas.microsoft.com/office/drawing/2014/main" id="{24EB70C1-71F6-3A4B-99E8-470E9963F7B0}"/>
              </a:ext>
            </a:extLst>
          </p:cNvPr>
          <p:cNvSpPr txBox="1"/>
          <p:nvPr/>
        </p:nvSpPr>
        <p:spPr>
          <a:xfrm>
            <a:off x="3561279" y="3712406"/>
            <a:ext cx="222622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>
                <a:solidFill>
                  <a:srgbClr val="FF0000"/>
                </a:solidFill>
              </a:rPr>
              <a:t>Observations and SNPs</a:t>
            </a:r>
          </a:p>
        </p:txBody>
      </p:sp>
      <p:cxnSp>
        <p:nvCxnSpPr>
          <p:cNvPr id="79" name="Straight Arrow Connector 78">
            <a:extLst>
              <a:ext uri="{FF2B5EF4-FFF2-40B4-BE49-F238E27FC236}">
                <a16:creationId xmlns:a16="http://schemas.microsoft.com/office/drawing/2014/main" id="{DBA6F1BC-710C-9E41-B5F9-6E426E29777C}"/>
              </a:ext>
            </a:extLst>
          </p:cNvPr>
          <p:cNvCxnSpPr>
            <a:cxnSpLocks/>
          </p:cNvCxnSpPr>
          <p:nvPr/>
        </p:nvCxnSpPr>
        <p:spPr>
          <a:xfrm>
            <a:off x="5036429" y="5574366"/>
            <a:ext cx="1418224" cy="6320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0" name="TextBox 79">
            <a:extLst>
              <a:ext uri="{FF2B5EF4-FFF2-40B4-BE49-F238E27FC236}">
                <a16:creationId xmlns:a16="http://schemas.microsoft.com/office/drawing/2014/main" id="{1FCAB376-39E4-AA4D-9D17-32EFE73FED71}"/>
              </a:ext>
            </a:extLst>
          </p:cNvPr>
          <p:cNvSpPr txBox="1"/>
          <p:nvPr/>
        </p:nvSpPr>
        <p:spPr>
          <a:xfrm>
            <a:off x="5151861" y="5219367"/>
            <a:ext cx="120548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/>
              <a:t>SNPs</a:t>
            </a:r>
          </a:p>
        </p:txBody>
      </p:sp>
      <p:sp>
        <p:nvSpPr>
          <p:cNvPr id="81" name="Cube 80">
            <a:extLst>
              <a:ext uri="{FF2B5EF4-FFF2-40B4-BE49-F238E27FC236}">
                <a16:creationId xmlns:a16="http://schemas.microsoft.com/office/drawing/2014/main" id="{86A8A09A-D1A5-034C-8289-D1D105309FA8}"/>
              </a:ext>
            </a:extLst>
          </p:cNvPr>
          <p:cNvSpPr/>
          <p:nvPr/>
        </p:nvSpPr>
        <p:spPr>
          <a:xfrm>
            <a:off x="6748900" y="5242894"/>
            <a:ext cx="1671637" cy="553830"/>
          </a:xfrm>
          <a:prstGeom prst="cub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82" name="Straight Arrow Connector 81">
            <a:extLst>
              <a:ext uri="{FF2B5EF4-FFF2-40B4-BE49-F238E27FC236}">
                <a16:creationId xmlns:a16="http://schemas.microsoft.com/office/drawing/2014/main" id="{F27CE791-6072-D94B-ADA7-7D4F93B06160}"/>
              </a:ext>
            </a:extLst>
          </p:cNvPr>
          <p:cNvCxnSpPr>
            <a:cxnSpLocks/>
          </p:cNvCxnSpPr>
          <p:nvPr/>
        </p:nvCxnSpPr>
        <p:spPr>
          <a:xfrm flipH="1">
            <a:off x="8498273" y="5042224"/>
            <a:ext cx="963258" cy="274193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3" name="Straight Arrow Connector 82">
            <a:extLst>
              <a:ext uri="{FF2B5EF4-FFF2-40B4-BE49-F238E27FC236}">
                <a16:creationId xmlns:a16="http://schemas.microsoft.com/office/drawing/2014/main" id="{B68A886D-DCA8-464E-B495-F4537E7A1334}"/>
              </a:ext>
            </a:extLst>
          </p:cNvPr>
          <p:cNvCxnSpPr>
            <a:cxnSpLocks/>
          </p:cNvCxnSpPr>
          <p:nvPr/>
        </p:nvCxnSpPr>
        <p:spPr>
          <a:xfrm flipV="1">
            <a:off x="8264358" y="4154631"/>
            <a:ext cx="1262283" cy="8003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4" name="TextBox 83">
            <a:extLst>
              <a:ext uri="{FF2B5EF4-FFF2-40B4-BE49-F238E27FC236}">
                <a16:creationId xmlns:a16="http://schemas.microsoft.com/office/drawing/2014/main" id="{37224233-4913-6E40-AF99-DE55D660E3A4}"/>
              </a:ext>
            </a:extLst>
          </p:cNvPr>
          <p:cNvSpPr txBox="1"/>
          <p:nvPr/>
        </p:nvSpPr>
        <p:spPr>
          <a:xfrm>
            <a:off x="6937270" y="5393754"/>
            <a:ext cx="120548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>
                <a:solidFill>
                  <a:schemeClr val="bg1"/>
                </a:solidFill>
              </a:rPr>
              <a:t>Prediction</a:t>
            </a:r>
          </a:p>
        </p:txBody>
      </p:sp>
      <p:cxnSp>
        <p:nvCxnSpPr>
          <p:cNvPr id="85" name="Straight Arrow Connector 84">
            <a:extLst>
              <a:ext uri="{FF2B5EF4-FFF2-40B4-BE49-F238E27FC236}">
                <a16:creationId xmlns:a16="http://schemas.microsoft.com/office/drawing/2014/main" id="{7A7EE744-A263-2645-8BFB-A1034EF6B1E8}"/>
              </a:ext>
            </a:extLst>
          </p:cNvPr>
          <p:cNvCxnSpPr>
            <a:cxnSpLocks/>
            <a:stCxn id="65" idx="3"/>
          </p:cNvCxnSpPr>
          <p:nvPr/>
        </p:nvCxnSpPr>
        <p:spPr>
          <a:xfrm>
            <a:off x="5025451" y="5908050"/>
            <a:ext cx="1429202" cy="353754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6" name="TextBox 85">
            <a:extLst>
              <a:ext uri="{FF2B5EF4-FFF2-40B4-BE49-F238E27FC236}">
                <a16:creationId xmlns:a16="http://schemas.microsoft.com/office/drawing/2014/main" id="{6F4B1DAD-3562-974F-8E3F-8638FD5CF1E4}"/>
              </a:ext>
            </a:extLst>
          </p:cNvPr>
          <p:cNvSpPr txBox="1"/>
          <p:nvPr/>
        </p:nvSpPr>
        <p:spPr>
          <a:xfrm rot="758508">
            <a:off x="4957235" y="6024720"/>
            <a:ext cx="128919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/>
              <a:t>Observations</a:t>
            </a:r>
          </a:p>
        </p:txBody>
      </p:sp>
      <p:cxnSp>
        <p:nvCxnSpPr>
          <p:cNvPr id="87" name="Straight Arrow Connector 86">
            <a:extLst>
              <a:ext uri="{FF2B5EF4-FFF2-40B4-BE49-F238E27FC236}">
                <a16:creationId xmlns:a16="http://schemas.microsoft.com/office/drawing/2014/main" id="{FB0CA704-68C8-2F4F-B2D1-A44619F5684B}"/>
              </a:ext>
            </a:extLst>
          </p:cNvPr>
          <p:cNvCxnSpPr>
            <a:cxnSpLocks/>
            <a:stCxn id="81" idx="3"/>
          </p:cNvCxnSpPr>
          <p:nvPr/>
        </p:nvCxnSpPr>
        <p:spPr>
          <a:xfrm>
            <a:off x="7515490" y="5796724"/>
            <a:ext cx="0" cy="500354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8" name="Rectangle 87">
            <a:extLst>
              <a:ext uri="{FF2B5EF4-FFF2-40B4-BE49-F238E27FC236}">
                <a16:creationId xmlns:a16="http://schemas.microsoft.com/office/drawing/2014/main" id="{1F5217CB-A158-FD40-9D85-FF1D46782D9D}"/>
              </a:ext>
            </a:extLst>
          </p:cNvPr>
          <p:cNvSpPr/>
          <p:nvPr/>
        </p:nvSpPr>
        <p:spPr>
          <a:xfrm>
            <a:off x="6570274" y="6157571"/>
            <a:ext cx="1908806" cy="520899"/>
          </a:xfrm>
          <a:prstGeom prst="rect">
            <a:avLst/>
          </a:prstGeom>
          <a:gradFill>
            <a:gsLst>
              <a:gs pos="0">
                <a:schemeClr val="bg1"/>
              </a:gs>
              <a:gs pos="48000">
                <a:srgbClr val="6E6E6E"/>
              </a:gs>
              <a:gs pos="100000">
                <a:schemeClr val="tx1"/>
              </a:gs>
            </a:gsLst>
            <a:lin ang="5400000" scaled="0"/>
          </a:gra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9" name="TextBox 88">
            <a:extLst>
              <a:ext uri="{FF2B5EF4-FFF2-40B4-BE49-F238E27FC236}">
                <a16:creationId xmlns:a16="http://schemas.microsoft.com/office/drawing/2014/main" id="{2DE59BD4-1748-DC47-8EA0-FA9AD7D5A18D}"/>
              </a:ext>
            </a:extLst>
          </p:cNvPr>
          <p:cNvSpPr txBox="1"/>
          <p:nvPr/>
        </p:nvSpPr>
        <p:spPr>
          <a:xfrm>
            <a:off x="6570274" y="6248743"/>
            <a:ext cx="190880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>
                <a:solidFill>
                  <a:schemeClr val="bg1"/>
                </a:solidFill>
              </a:rPr>
              <a:t>Accuracy</a:t>
            </a:r>
          </a:p>
        </p:txBody>
      </p:sp>
      <p:sp>
        <p:nvSpPr>
          <p:cNvPr id="90" name="TextBox 89">
            <a:extLst>
              <a:ext uri="{FF2B5EF4-FFF2-40B4-BE49-F238E27FC236}">
                <a16:creationId xmlns:a16="http://schemas.microsoft.com/office/drawing/2014/main" id="{17775D24-C3F2-8B4A-981D-341941086FA5}"/>
              </a:ext>
            </a:extLst>
          </p:cNvPr>
          <p:cNvSpPr txBox="1"/>
          <p:nvPr/>
        </p:nvSpPr>
        <p:spPr>
          <a:xfrm rot="16200000">
            <a:off x="386454" y="1302812"/>
            <a:ext cx="155553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/>
              <a:t>Valid procedure</a:t>
            </a:r>
          </a:p>
        </p:txBody>
      </p:sp>
      <p:sp>
        <p:nvSpPr>
          <p:cNvPr id="91" name="TextBox 90">
            <a:extLst>
              <a:ext uri="{FF2B5EF4-FFF2-40B4-BE49-F238E27FC236}">
                <a16:creationId xmlns:a16="http://schemas.microsoft.com/office/drawing/2014/main" id="{98C10111-E88F-5B41-A903-9DAC5AB05CD7}"/>
              </a:ext>
            </a:extLst>
          </p:cNvPr>
          <p:cNvSpPr txBox="1"/>
          <p:nvPr/>
        </p:nvSpPr>
        <p:spPr>
          <a:xfrm rot="16200000">
            <a:off x="272078" y="4383221"/>
            <a:ext cx="17842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/>
              <a:t>Invalid procedure</a:t>
            </a:r>
          </a:p>
        </p:txBody>
      </p:sp>
      <p:sp>
        <p:nvSpPr>
          <p:cNvPr id="97" name="TextBox 96">
            <a:extLst>
              <a:ext uri="{FF2B5EF4-FFF2-40B4-BE49-F238E27FC236}">
                <a16:creationId xmlns:a16="http://schemas.microsoft.com/office/drawing/2014/main" id="{D59C53EA-729A-7646-A6EC-29083B668C0A}"/>
              </a:ext>
            </a:extLst>
          </p:cNvPr>
          <p:cNvSpPr txBox="1"/>
          <p:nvPr/>
        </p:nvSpPr>
        <p:spPr>
          <a:xfrm>
            <a:off x="9732674" y="4703670"/>
            <a:ext cx="155553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/>
              <a:t>SNP effects</a:t>
            </a:r>
          </a:p>
        </p:txBody>
      </p:sp>
      <p:cxnSp>
        <p:nvCxnSpPr>
          <p:cNvPr id="107" name="Straight Arrow Connector 106">
            <a:extLst>
              <a:ext uri="{FF2B5EF4-FFF2-40B4-BE49-F238E27FC236}">
                <a16:creationId xmlns:a16="http://schemas.microsoft.com/office/drawing/2014/main" id="{C9B7B197-ED1B-D845-AFFA-9CFD89349850}"/>
              </a:ext>
            </a:extLst>
          </p:cNvPr>
          <p:cNvCxnSpPr>
            <a:cxnSpLocks/>
          </p:cNvCxnSpPr>
          <p:nvPr/>
        </p:nvCxnSpPr>
        <p:spPr>
          <a:xfrm>
            <a:off x="10510440" y="4349144"/>
            <a:ext cx="8346" cy="333904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0" name="Straight Arrow Connector 109">
            <a:extLst>
              <a:ext uri="{FF2B5EF4-FFF2-40B4-BE49-F238E27FC236}">
                <a16:creationId xmlns:a16="http://schemas.microsoft.com/office/drawing/2014/main" id="{AE9D74E5-0F03-524D-A686-003C935EC9C3}"/>
              </a:ext>
            </a:extLst>
          </p:cNvPr>
          <p:cNvCxnSpPr>
            <a:cxnSpLocks/>
          </p:cNvCxnSpPr>
          <p:nvPr/>
        </p:nvCxnSpPr>
        <p:spPr>
          <a:xfrm>
            <a:off x="1009396" y="3538370"/>
            <a:ext cx="10520617" cy="0"/>
          </a:xfrm>
          <a:prstGeom prst="straightConnector1">
            <a:avLst/>
          </a:prstGeom>
          <a:ln w="25400">
            <a:solidFill>
              <a:schemeClr val="tx1"/>
            </a:solidFill>
            <a:prstDash val="dash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4" name="TextBox 113">
            <a:extLst>
              <a:ext uri="{FF2B5EF4-FFF2-40B4-BE49-F238E27FC236}">
                <a16:creationId xmlns:a16="http://schemas.microsoft.com/office/drawing/2014/main" id="{4AC53A38-5BDC-514B-8225-DEEE20E9F7A9}"/>
              </a:ext>
            </a:extLst>
          </p:cNvPr>
          <p:cNvSpPr txBox="1"/>
          <p:nvPr/>
        </p:nvSpPr>
        <p:spPr>
          <a:xfrm>
            <a:off x="6561087" y="2899368"/>
            <a:ext cx="190880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>
                <a:solidFill>
                  <a:schemeClr val="bg1"/>
                </a:solidFill>
              </a:rPr>
              <a:t>Accuracy</a:t>
            </a:r>
          </a:p>
        </p:txBody>
      </p:sp>
      <p:sp>
        <p:nvSpPr>
          <p:cNvPr id="115" name="Oval 114">
            <a:extLst>
              <a:ext uri="{FF2B5EF4-FFF2-40B4-BE49-F238E27FC236}">
                <a16:creationId xmlns:a16="http://schemas.microsoft.com/office/drawing/2014/main" id="{5A22E8E0-EC48-924F-A0C2-D1E52FF95DFF}"/>
              </a:ext>
            </a:extLst>
          </p:cNvPr>
          <p:cNvSpPr/>
          <p:nvPr/>
        </p:nvSpPr>
        <p:spPr>
          <a:xfrm>
            <a:off x="2796344" y="4273889"/>
            <a:ext cx="871887" cy="1395869"/>
          </a:xfrm>
          <a:prstGeom prst="ellipse">
            <a:avLst/>
          </a:prstGeom>
          <a:noFill/>
          <a:ln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6" name="Oval 115">
            <a:extLst>
              <a:ext uri="{FF2B5EF4-FFF2-40B4-BE49-F238E27FC236}">
                <a16:creationId xmlns:a16="http://schemas.microsoft.com/office/drawing/2014/main" id="{FD206BC3-9565-AC41-85F0-B3A85BAF1121}"/>
              </a:ext>
            </a:extLst>
          </p:cNvPr>
          <p:cNvSpPr/>
          <p:nvPr/>
        </p:nvSpPr>
        <p:spPr>
          <a:xfrm>
            <a:off x="2823225" y="640234"/>
            <a:ext cx="871887" cy="1395869"/>
          </a:xfrm>
          <a:prstGeom prst="ellipse">
            <a:avLst/>
          </a:prstGeom>
          <a:noFill/>
          <a:ln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7" name="TextBox 116">
            <a:extLst>
              <a:ext uri="{FF2B5EF4-FFF2-40B4-BE49-F238E27FC236}">
                <a16:creationId xmlns:a16="http://schemas.microsoft.com/office/drawing/2014/main" id="{2BC5A7AF-CDD1-7249-AEDE-CCBF7A99130D}"/>
              </a:ext>
            </a:extLst>
          </p:cNvPr>
          <p:cNvSpPr txBox="1"/>
          <p:nvPr/>
        </p:nvSpPr>
        <p:spPr>
          <a:xfrm>
            <a:off x="2777291" y="2046421"/>
            <a:ext cx="96867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/>
              <a:t>Restart</a:t>
            </a:r>
          </a:p>
          <a:p>
            <a:pPr algn="ctr"/>
            <a:r>
              <a:rPr lang="en-US" sz="1600" dirty="0"/>
              <a:t>here</a:t>
            </a:r>
          </a:p>
        </p:txBody>
      </p:sp>
      <p:sp>
        <p:nvSpPr>
          <p:cNvPr id="118" name="TextBox 117">
            <a:extLst>
              <a:ext uri="{FF2B5EF4-FFF2-40B4-BE49-F238E27FC236}">
                <a16:creationId xmlns:a16="http://schemas.microsoft.com/office/drawing/2014/main" id="{EDE70388-F60A-A244-90F7-5FBBE5294939}"/>
              </a:ext>
            </a:extLst>
          </p:cNvPr>
          <p:cNvSpPr txBox="1"/>
          <p:nvPr/>
        </p:nvSpPr>
        <p:spPr>
          <a:xfrm>
            <a:off x="2726448" y="5656958"/>
            <a:ext cx="96867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/>
              <a:t>Restart</a:t>
            </a:r>
          </a:p>
          <a:p>
            <a:pPr algn="ctr"/>
            <a:r>
              <a:rPr lang="en-US" sz="1600" dirty="0"/>
              <a:t>here</a:t>
            </a:r>
          </a:p>
        </p:txBody>
      </p:sp>
      <p:sp>
        <p:nvSpPr>
          <p:cNvPr id="92" name="TextBox 91">
            <a:extLst>
              <a:ext uri="{FF2B5EF4-FFF2-40B4-BE49-F238E27FC236}">
                <a16:creationId xmlns:a16="http://schemas.microsoft.com/office/drawing/2014/main" id="{04BC4A70-7B42-3645-8545-9CD42D0E2455}"/>
              </a:ext>
            </a:extLst>
          </p:cNvPr>
          <p:cNvSpPr txBox="1"/>
          <p:nvPr/>
        </p:nvSpPr>
        <p:spPr>
          <a:xfrm>
            <a:off x="9802615" y="5133291"/>
            <a:ext cx="149279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>
                <a:solidFill>
                  <a:srgbClr val="FF0000"/>
                </a:solidFill>
              </a:rPr>
              <a:t>Contaminated</a:t>
            </a:r>
          </a:p>
        </p:txBody>
      </p:sp>
    </p:spTree>
    <p:extLst>
      <p:ext uri="{BB962C8B-B14F-4D97-AF65-F5344CB8AC3E}">
        <p14:creationId xmlns:p14="http://schemas.microsoft.com/office/powerpoint/2010/main" val="221802345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F0488861-BE23-E344-8FCE-8246EBB62E3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86385" y="1384883"/>
            <a:ext cx="6027700" cy="5486400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CE332908-B1AD-4647-A731-8BA5EFD3DFD0}"/>
              </a:ext>
            </a:extLst>
          </p:cNvPr>
          <p:cNvSpPr/>
          <p:nvPr/>
        </p:nvSpPr>
        <p:spPr>
          <a:xfrm>
            <a:off x="7450056" y="1195483"/>
            <a:ext cx="2274058" cy="101714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B1126F5-23E7-3A4D-A4CE-067BA842871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06785" y="1851893"/>
            <a:ext cx="549502" cy="1473132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9924E940-34BE-1644-98A4-3751E4EF13B6}"/>
              </a:ext>
            </a:extLst>
          </p:cNvPr>
          <p:cNvSpPr txBox="1"/>
          <p:nvPr/>
        </p:nvSpPr>
        <p:spPr>
          <a:xfrm>
            <a:off x="6956287" y="1958435"/>
            <a:ext cx="184966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RR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8AB3D03-DF1E-F645-8D9E-8262F5C94DD2}"/>
              </a:ext>
            </a:extLst>
          </p:cNvPr>
          <p:cNvSpPr txBox="1"/>
          <p:nvPr/>
        </p:nvSpPr>
        <p:spPr>
          <a:xfrm>
            <a:off x="6956287" y="2402744"/>
            <a:ext cx="220031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GWAS-RR/Valid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A2E2B1DB-2DB7-3742-9B22-92D2F12FFFC6}"/>
              </a:ext>
            </a:extLst>
          </p:cNvPr>
          <p:cNvSpPr txBox="1"/>
          <p:nvPr/>
        </p:nvSpPr>
        <p:spPr>
          <a:xfrm>
            <a:off x="6956287" y="2792999"/>
            <a:ext cx="256902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GWAS-RR/Invalid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B44C7F79-5801-274F-AECE-8098AD3953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5121"/>
            <a:ext cx="12191999" cy="1369762"/>
          </a:xfrm>
        </p:spPr>
        <p:txBody>
          <a:bodyPr/>
          <a:lstStyle/>
          <a:p>
            <a:pPr algn="ctr"/>
            <a:r>
              <a:rPr lang="en-US" b="1" dirty="0">
                <a:solidFill>
                  <a:schemeClr val="accent1"/>
                </a:solidFill>
              </a:rPr>
              <a:t>Invalid procedure create artifact prediction accuracy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96B5AC23-D6EC-834C-B67D-24A3C9B4E613}"/>
              </a:ext>
            </a:extLst>
          </p:cNvPr>
          <p:cNvCxnSpPr/>
          <p:nvPr/>
        </p:nvCxnSpPr>
        <p:spPr>
          <a:xfrm>
            <a:off x="3258589" y="5361709"/>
            <a:ext cx="5195455" cy="0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ight Brace 12">
            <a:extLst>
              <a:ext uri="{FF2B5EF4-FFF2-40B4-BE49-F238E27FC236}">
                <a16:creationId xmlns:a16="http://schemas.microsoft.com/office/drawing/2014/main" id="{4256C07A-E5F3-2644-BA45-55FD292C44E6}"/>
              </a:ext>
            </a:extLst>
          </p:cNvPr>
          <p:cNvSpPr/>
          <p:nvPr/>
        </p:nvSpPr>
        <p:spPr>
          <a:xfrm>
            <a:off x="8454044" y="4912822"/>
            <a:ext cx="351905" cy="448887"/>
          </a:xfrm>
          <a:prstGeom prst="rightBrac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830AEB9B-8BAD-484E-AC3B-83B663E9E7EE}"/>
              </a:ext>
            </a:extLst>
          </p:cNvPr>
          <p:cNvSpPr/>
          <p:nvPr/>
        </p:nvSpPr>
        <p:spPr>
          <a:xfrm>
            <a:off x="8805949" y="4912821"/>
            <a:ext cx="90229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chemeClr val="accent1"/>
                </a:solidFill>
              </a:rPr>
              <a:t>Artifact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1670493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Title 1"/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</p:spPr>
        <p:txBody>
          <a:bodyPr/>
          <a:lstStyle/>
          <a:p>
            <a:pPr algn="ctr"/>
            <a:r>
              <a:rPr lang="en-US" b="1" dirty="0">
                <a:solidFill>
                  <a:schemeClr val="accent1"/>
                </a:solidFill>
                <a:latin typeface="Calibri" charset="0"/>
              </a:rPr>
              <a:t>Outline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>
                <a:latin typeface="Constantia" charset="0"/>
              </a:rPr>
              <a:t>Cross validation</a:t>
            </a:r>
          </a:p>
          <a:p>
            <a:r>
              <a:rPr lang="en-US" dirty="0">
                <a:latin typeface="Constantia" charset="0"/>
              </a:rPr>
              <a:t>K-fold validation</a:t>
            </a:r>
          </a:p>
          <a:p>
            <a:r>
              <a:rPr lang="en-US" dirty="0">
                <a:latin typeface="Constantia" charset="0"/>
              </a:rPr>
              <a:t>Jack knife</a:t>
            </a:r>
          </a:p>
          <a:p>
            <a:r>
              <a:rPr lang="en-US" dirty="0">
                <a:latin typeface="Constantia" charset="0"/>
              </a:rPr>
              <a:t>Re-sampling</a:t>
            </a:r>
          </a:p>
          <a:p>
            <a:r>
              <a:rPr lang="en-US" dirty="0">
                <a:latin typeface="Constantia" charset="0"/>
              </a:rPr>
              <a:t>Two ways of calculating accuracy</a:t>
            </a:r>
          </a:p>
          <a:p>
            <a:r>
              <a:rPr lang="en-US" dirty="0">
                <a:latin typeface="Constantia" charset="0"/>
              </a:rPr>
              <a:t>Bias and correction</a:t>
            </a:r>
          </a:p>
          <a:p>
            <a:r>
              <a:rPr lang="en-US" dirty="0">
                <a:latin typeface="Constantia" charset="0"/>
              </a:rPr>
              <a:t>GWAS assisted GS</a:t>
            </a:r>
          </a:p>
        </p:txBody>
      </p:sp>
    </p:spTree>
    <p:extLst>
      <p:ext uri="{BB962C8B-B14F-4D97-AF65-F5344CB8AC3E}">
        <p14:creationId xmlns:p14="http://schemas.microsoft.com/office/powerpoint/2010/main" val="23648323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Title 1"/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</p:spPr>
        <p:txBody>
          <a:bodyPr/>
          <a:lstStyle/>
          <a:p>
            <a:pPr algn="ctr"/>
            <a:r>
              <a:rPr lang="en-US" b="1" dirty="0">
                <a:solidFill>
                  <a:schemeClr val="accent1"/>
                </a:solidFill>
                <a:latin typeface="Calibri" charset="0"/>
              </a:rPr>
              <a:t>Outline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>
                <a:latin typeface="Constantia" charset="0"/>
              </a:rPr>
              <a:t>Cross validation</a:t>
            </a:r>
          </a:p>
          <a:p>
            <a:r>
              <a:rPr lang="en-US" dirty="0">
                <a:latin typeface="Constantia" charset="0"/>
              </a:rPr>
              <a:t>K-fold validation</a:t>
            </a:r>
          </a:p>
          <a:p>
            <a:r>
              <a:rPr lang="en-US" dirty="0">
                <a:latin typeface="Constantia" charset="0"/>
              </a:rPr>
              <a:t>Jack knife</a:t>
            </a:r>
          </a:p>
          <a:p>
            <a:r>
              <a:rPr lang="en-US" dirty="0">
                <a:latin typeface="Constantia" charset="0"/>
              </a:rPr>
              <a:t>Re-sampling</a:t>
            </a:r>
          </a:p>
          <a:p>
            <a:r>
              <a:rPr lang="en-US" dirty="0">
                <a:latin typeface="Constantia" charset="0"/>
              </a:rPr>
              <a:t>Two ways of calculating accuracy</a:t>
            </a:r>
          </a:p>
          <a:p>
            <a:r>
              <a:rPr lang="en-US" dirty="0">
                <a:latin typeface="Constantia" charset="0"/>
              </a:rPr>
              <a:t>Bias and correction</a:t>
            </a:r>
          </a:p>
          <a:p>
            <a:r>
              <a:rPr lang="en-US" dirty="0">
                <a:latin typeface="Constantia" charset="0"/>
              </a:rPr>
              <a:t>GWAS assisted GS</a:t>
            </a:r>
          </a:p>
        </p:txBody>
      </p:sp>
    </p:spTree>
    <p:extLst>
      <p:ext uri="{BB962C8B-B14F-4D97-AF65-F5344CB8AC3E}">
        <p14:creationId xmlns:p14="http://schemas.microsoft.com/office/powerpoint/2010/main" val="40010248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781808"/>
            <a:ext cx="9144000" cy="6076192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981200" y="0"/>
            <a:ext cx="8229600" cy="781808"/>
          </a:xfrm>
        </p:spPr>
        <p:txBody>
          <a:bodyPr/>
          <a:lstStyle/>
          <a:p>
            <a:pPr algn="ctr"/>
            <a:r>
              <a:rPr lang="en-US" b="1" dirty="0">
                <a:solidFill>
                  <a:schemeClr val="accent1"/>
                </a:solidFill>
              </a:rPr>
              <a:t>Negative prediction accuracy</a:t>
            </a:r>
          </a:p>
        </p:txBody>
      </p:sp>
      <p:sp>
        <p:nvSpPr>
          <p:cNvPr id="4" name="Rectangle 3"/>
          <p:cNvSpPr/>
          <p:nvPr/>
        </p:nvSpPr>
        <p:spPr>
          <a:xfrm>
            <a:off x="5600700" y="6026429"/>
            <a:ext cx="49403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sz="1200" u="sng" dirty="0" err="1">
                <a:solidFill>
                  <a:srgbClr val="262626"/>
                </a:solidFill>
                <a:latin typeface="ArialMT" charset="0"/>
              </a:rPr>
              <a:t>Theor</a:t>
            </a:r>
            <a:r>
              <a:rPr lang="tr-TR" sz="1200" u="sng" dirty="0">
                <a:solidFill>
                  <a:srgbClr val="262626"/>
                </a:solidFill>
                <a:latin typeface="ArialMT" charset="0"/>
              </a:rPr>
              <a:t> </a:t>
            </a:r>
            <a:r>
              <a:rPr lang="tr-TR" sz="1200" u="sng" dirty="0" err="1">
                <a:solidFill>
                  <a:srgbClr val="262626"/>
                </a:solidFill>
                <a:latin typeface="ArialMT" charset="0"/>
              </a:rPr>
              <a:t>Appl</a:t>
            </a:r>
            <a:r>
              <a:rPr lang="tr-TR" sz="1200" u="sng" dirty="0">
                <a:solidFill>
                  <a:srgbClr val="262626"/>
                </a:solidFill>
                <a:latin typeface="ArialMT" charset="0"/>
              </a:rPr>
              <a:t> </a:t>
            </a:r>
            <a:r>
              <a:rPr lang="tr-TR" sz="1200" u="sng" dirty="0" err="1">
                <a:solidFill>
                  <a:srgbClr val="262626"/>
                </a:solidFill>
                <a:latin typeface="ArialMT" charset="0"/>
              </a:rPr>
              <a:t>Genet</a:t>
            </a:r>
            <a:r>
              <a:rPr lang="tr-TR" sz="1200" u="sng" dirty="0">
                <a:solidFill>
                  <a:srgbClr val="262626"/>
                </a:solidFill>
                <a:latin typeface="ArialMT" charset="0"/>
              </a:rPr>
              <a:t>.</a:t>
            </a:r>
            <a:r>
              <a:rPr lang="tr-TR" sz="1200" u="sng" dirty="0">
                <a:solidFill>
                  <a:prstClr val="black"/>
                </a:solidFill>
                <a:latin typeface="ArialMT" charset="0"/>
              </a:rPr>
              <a:t> 2013 Jan;126(1):13-22</a:t>
            </a:r>
          </a:p>
          <a:p>
            <a:r>
              <a:rPr lang="tr-TR" sz="1200" b="1" u="sng" dirty="0" err="1">
                <a:solidFill>
                  <a:prstClr val="black"/>
                </a:solidFill>
                <a:latin typeface="ArialMT" charset="0"/>
              </a:rPr>
              <a:t>Genomewide</a:t>
            </a:r>
            <a:r>
              <a:rPr lang="tr-TR" sz="1200" b="1" u="sng" dirty="0">
                <a:solidFill>
                  <a:prstClr val="black"/>
                </a:solidFill>
                <a:latin typeface="ArialMT" charset="0"/>
              </a:rPr>
              <a:t> </a:t>
            </a:r>
            <a:r>
              <a:rPr lang="tr-TR" sz="1200" b="1" u="sng" dirty="0" err="1">
                <a:solidFill>
                  <a:prstClr val="black"/>
                </a:solidFill>
                <a:latin typeface="ArialMT" charset="0"/>
              </a:rPr>
              <a:t>predictions</a:t>
            </a:r>
            <a:r>
              <a:rPr lang="tr-TR" sz="1200" b="1" u="sng" dirty="0">
                <a:solidFill>
                  <a:prstClr val="black"/>
                </a:solidFill>
                <a:latin typeface="ArialMT" charset="0"/>
              </a:rPr>
              <a:t> </a:t>
            </a:r>
            <a:r>
              <a:rPr lang="tr-TR" sz="1200" b="1" u="sng" dirty="0" err="1">
                <a:solidFill>
                  <a:prstClr val="black"/>
                </a:solidFill>
                <a:latin typeface="ArialMT" charset="0"/>
              </a:rPr>
              <a:t>from</a:t>
            </a:r>
            <a:r>
              <a:rPr lang="tr-TR" sz="1200" b="1" u="sng" dirty="0">
                <a:solidFill>
                  <a:prstClr val="black"/>
                </a:solidFill>
                <a:latin typeface="ArialMT" charset="0"/>
              </a:rPr>
              <a:t> </a:t>
            </a:r>
            <a:r>
              <a:rPr lang="tr-TR" sz="1200" b="1" u="sng" dirty="0" err="1">
                <a:solidFill>
                  <a:prstClr val="black"/>
                </a:solidFill>
                <a:latin typeface="ArialMT" charset="0"/>
              </a:rPr>
              <a:t>maize</a:t>
            </a:r>
            <a:r>
              <a:rPr lang="tr-TR" sz="1200" b="1" u="sng" dirty="0">
                <a:solidFill>
                  <a:prstClr val="black"/>
                </a:solidFill>
                <a:latin typeface="ArialMT" charset="0"/>
              </a:rPr>
              <a:t> </a:t>
            </a:r>
            <a:r>
              <a:rPr lang="tr-TR" sz="1200" b="1" u="sng" dirty="0" err="1">
                <a:solidFill>
                  <a:prstClr val="black"/>
                </a:solidFill>
                <a:latin typeface="ArialMT" charset="0"/>
              </a:rPr>
              <a:t>single-cross</a:t>
            </a:r>
            <a:r>
              <a:rPr lang="tr-TR" sz="1200" b="1" u="sng" dirty="0">
                <a:solidFill>
                  <a:prstClr val="black"/>
                </a:solidFill>
                <a:latin typeface="ArialMT" charset="0"/>
              </a:rPr>
              <a:t> data.</a:t>
            </a:r>
          </a:p>
          <a:p>
            <a:r>
              <a:rPr lang="tr-TR" sz="1200" u="sng" dirty="0">
                <a:solidFill>
                  <a:srgbClr val="262626"/>
                </a:solidFill>
                <a:latin typeface="ArialMT" charset="0"/>
                <a:hlinkClick r:id="rId3" invalidUrl="http://www.ncbi.nlm.nih.gov/pubmed/?term=Massman JM[Author]&amp;cauthor=true&amp;cauthor_uid=22886355"/>
              </a:rPr>
              <a:t>Massman JM</a:t>
            </a:r>
            <a:r>
              <a:rPr lang="tr-TR" sz="1200" u="sng" dirty="0">
                <a:solidFill>
                  <a:prstClr val="black"/>
                </a:solidFill>
                <a:latin typeface="ArialMT" charset="0"/>
                <a:hlinkClick r:id="rId3" invalidUrl="http://www.ncbi.nlm.nih.gov/pubmed/?term=Massman JM[Author]&amp;cauthor=true&amp;cauthor_uid=22886355"/>
              </a:rPr>
              <a:t>1, </a:t>
            </a:r>
            <a:r>
              <a:rPr lang="tr-TR" sz="1200" u="sng" dirty="0">
                <a:solidFill>
                  <a:srgbClr val="262626"/>
                </a:solidFill>
                <a:latin typeface="ArialMT" charset="0"/>
                <a:hlinkClick r:id="rId4" invalidUrl="http://www.ncbi.nlm.nih.gov/pubmed/?term=Gordillo A[Author]&amp;cauthor=true&amp;cauthor_uid=22886355"/>
              </a:rPr>
              <a:t>Gordillo A</a:t>
            </a:r>
            <a:r>
              <a:rPr lang="tr-TR" sz="1200" u="sng" dirty="0">
                <a:solidFill>
                  <a:prstClr val="black"/>
                </a:solidFill>
                <a:latin typeface="ArialMT" charset="0"/>
                <a:hlinkClick r:id="rId4" invalidUrl="http://www.ncbi.nlm.nih.gov/pubmed/?term=Gordillo A[Author]&amp;cauthor=true&amp;cauthor_uid=22886355"/>
              </a:rPr>
              <a:t>, </a:t>
            </a:r>
            <a:r>
              <a:rPr lang="tr-TR" sz="1200" u="sng" dirty="0">
                <a:solidFill>
                  <a:srgbClr val="262626"/>
                </a:solidFill>
                <a:latin typeface="ArialMT" charset="0"/>
                <a:hlinkClick r:id="rId5" invalidUrl="http://www.ncbi.nlm.nih.gov/pubmed/?term=Lorenzana RE[Author]&amp;cauthor=true&amp;cauthor_uid=22886355"/>
              </a:rPr>
              <a:t>Lorenzana RE</a:t>
            </a:r>
            <a:r>
              <a:rPr lang="tr-TR" sz="1200" u="sng" dirty="0">
                <a:solidFill>
                  <a:prstClr val="black"/>
                </a:solidFill>
                <a:latin typeface="ArialMT" charset="0"/>
                <a:hlinkClick r:id="rId5" invalidUrl="http://www.ncbi.nlm.nih.gov/pubmed/?term=Lorenzana RE[Author]&amp;cauthor=true&amp;cauthor_uid=22886355"/>
              </a:rPr>
              <a:t>, </a:t>
            </a:r>
            <a:r>
              <a:rPr lang="tr-TR" sz="1200" u="sng" dirty="0">
                <a:solidFill>
                  <a:srgbClr val="262626"/>
                </a:solidFill>
                <a:latin typeface="ArialMT" charset="0"/>
                <a:hlinkClick r:id="rId6" invalidUrl="http://www.ncbi.nlm.nih.gov/pubmed/?term=Bernardo R[Author]&amp;cauthor=true&amp;cauthor_uid=22886355"/>
              </a:rPr>
              <a:t>Bernardo R</a:t>
            </a:r>
            <a:r>
              <a:rPr lang="tr-TR" sz="1200" u="sng" dirty="0">
                <a:solidFill>
                  <a:prstClr val="black"/>
                </a:solidFill>
                <a:latin typeface="ArialMT" charset="0"/>
                <a:hlinkClick r:id="rId6" invalidUrl="http://www.ncbi.nlm.nih.gov/pubmed/?term=Bernardo R[Author]&amp;cauthor=true&amp;cauthor_uid=22886355"/>
              </a:rPr>
              <a:t>.</a:t>
            </a:r>
            <a:endParaRPr lang="en-US" sz="1200" dirty="0"/>
          </a:p>
        </p:txBody>
      </p:sp>
      <p:sp>
        <p:nvSpPr>
          <p:cNvPr id="6" name="Oval 5"/>
          <p:cNvSpPr/>
          <p:nvPr/>
        </p:nvSpPr>
        <p:spPr>
          <a:xfrm>
            <a:off x="8521700" y="2984500"/>
            <a:ext cx="1028700" cy="355600"/>
          </a:xfrm>
          <a:prstGeom prst="ellipse">
            <a:avLst/>
          </a:prstGeom>
          <a:noFill/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9385300" y="5077760"/>
            <a:ext cx="1028700" cy="355600"/>
          </a:xfrm>
          <a:prstGeom prst="ellipse">
            <a:avLst/>
          </a:prstGeom>
          <a:noFill/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60359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AutoShape 6" descr="http://branch.gdpu.edu.cn/zys/UploadFile/Agilent1100%E5%9E%8B%E8%87%AA%E5%8A%A8%E9%AB%98%E6%95%88%E6%B6%B2%E7%9B%B8%E8%89%B2%E8%B0%B1%E4%BB%AA.jpg"/>
          <p:cNvSpPr>
            <a:spLocks noChangeAspect="1" noChangeArrowheads="1"/>
          </p:cNvSpPr>
          <p:nvPr/>
        </p:nvSpPr>
        <p:spPr bwMode="auto">
          <a:xfrm>
            <a:off x="1679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80" name="标题 1"/>
          <p:cNvSpPr txBox="1">
            <a:spLocks/>
          </p:cNvSpPr>
          <p:nvPr/>
        </p:nvSpPr>
        <p:spPr>
          <a:xfrm>
            <a:off x="1984800" y="47451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altLang="zh-CN" b="1" dirty="0">
                <a:solidFill>
                  <a:schemeClr val="accent1"/>
                </a:solidFill>
                <a:latin typeface="+mn-lt"/>
              </a:rPr>
              <a:t>Five fold Cross validation</a:t>
            </a:r>
            <a:endParaRPr lang="zh-CN" altLang="en-US" b="1" dirty="0">
              <a:solidFill>
                <a:schemeClr val="accent1"/>
              </a:solidFill>
              <a:latin typeface="+mn-lt"/>
            </a:endParaRPr>
          </a:p>
        </p:txBody>
      </p:sp>
      <p:sp>
        <p:nvSpPr>
          <p:cNvPr id="81" name="椭圆 80"/>
          <p:cNvSpPr/>
          <p:nvPr/>
        </p:nvSpPr>
        <p:spPr>
          <a:xfrm>
            <a:off x="5942437" y="1874838"/>
            <a:ext cx="107950" cy="10795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sp>
        <p:nvSpPr>
          <p:cNvPr id="82" name="椭圆 81"/>
          <p:cNvSpPr/>
          <p:nvPr/>
        </p:nvSpPr>
        <p:spPr>
          <a:xfrm>
            <a:off x="5813849" y="2109788"/>
            <a:ext cx="107950" cy="10795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sp>
        <p:nvSpPr>
          <p:cNvPr id="83" name="椭圆 82"/>
          <p:cNvSpPr/>
          <p:nvPr/>
        </p:nvSpPr>
        <p:spPr>
          <a:xfrm>
            <a:off x="5582074" y="1874838"/>
            <a:ext cx="107950" cy="10795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sp>
        <p:nvSpPr>
          <p:cNvPr id="84" name="椭圆 83"/>
          <p:cNvSpPr/>
          <p:nvPr/>
        </p:nvSpPr>
        <p:spPr>
          <a:xfrm>
            <a:off x="5942437" y="2476500"/>
            <a:ext cx="107950" cy="10795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sp>
        <p:nvSpPr>
          <p:cNvPr id="85" name="椭圆 84"/>
          <p:cNvSpPr/>
          <p:nvPr/>
        </p:nvSpPr>
        <p:spPr>
          <a:xfrm>
            <a:off x="6086899" y="2200275"/>
            <a:ext cx="107950" cy="10795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sp>
        <p:nvSpPr>
          <p:cNvPr id="86" name="椭圆 85"/>
          <p:cNvSpPr/>
          <p:nvPr/>
        </p:nvSpPr>
        <p:spPr>
          <a:xfrm>
            <a:off x="6445674" y="1881188"/>
            <a:ext cx="107950" cy="10795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sp>
        <p:nvSpPr>
          <p:cNvPr id="87" name="椭圆 86"/>
          <p:cNvSpPr/>
          <p:nvPr/>
        </p:nvSpPr>
        <p:spPr>
          <a:xfrm>
            <a:off x="6409162" y="1531938"/>
            <a:ext cx="107950" cy="10795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sp>
        <p:nvSpPr>
          <p:cNvPr id="88" name="椭圆 87"/>
          <p:cNvSpPr/>
          <p:nvPr/>
        </p:nvSpPr>
        <p:spPr>
          <a:xfrm>
            <a:off x="7421987" y="2343150"/>
            <a:ext cx="107950" cy="10795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sp>
        <p:nvSpPr>
          <p:cNvPr id="89" name="椭圆 88"/>
          <p:cNvSpPr/>
          <p:nvPr/>
        </p:nvSpPr>
        <p:spPr>
          <a:xfrm>
            <a:off x="6694912" y="1546225"/>
            <a:ext cx="107950" cy="10795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sp>
        <p:nvSpPr>
          <p:cNvPr id="90" name="椭圆 89"/>
          <p:cNvSpPr/>
          <p:nvPr/>
        </p:nvSpPr>
        <p:spPr>
          <a:xfrm>
            <a:off x="7202912" y="1939925"/>
            <a:ext cx="107950" cy="10795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sp>
        <p:nvSpPr>
          <p:cNvPr id="91" name="椭圆 90"/>
          <p:cNvSpPr/>
          <p:nvPr/>
        </p:nvSpPr>
        <p:spPr>
          <a:xfrm>
            <a:off x="6694912" y="1865313"/>
            <a:ext cx="107950" cy="10795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sp>
        <p:nvSpPr>
          <p:cNvPr id="92" name="椭圆 91"/>
          <p:cNvSpPr/>
          <p:nvPr/>
        </p:nvSpPr>
        <p:spPr>
          <a:xfrm>
            <a:off x="7140999" y="2295525"/>
            <a:ext cx="107950" cy="10795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sp>
        <p:nvSpPr>
          <p:cNvPr id="93" name="椭圆 92"/>
          <p:cNvSpPr/>
          <p:nvPr/>
        </p:nvSpPr>
        <p:spPr>
          <a:xfrm>
            <a:off x="6934624" y="1749425"/>
            <a:ext cx="107950" cy="10795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sp>
        <p:nvSpPr>
          <p:cNvPr id="94" name="椭圆 93"/>
          <p:cNvSpPr/>
          <p:nvPr/>
        </p:nvSpPr>
        <p:spPr>
          <a:xfrm>
            <a:off x="6880649" y="2027238"/>
            <a:ext cx="107950" cy="10795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sp>
        <p:nvSpPr>
          <p:cNvPr id="95" name="椭圆 94"/>
          <p:cNvSpPr/>
          <p:nvPr/>
        </p:nvSpPr>
        <p:spPr>
          <a:xfrm>
            <a:off x="7045749" y="2576513"/>
            <a:ext cx="107950" cy="10795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sp>
        <p:nvSpPr>
          <p:cNvPr id="96" name="椭圆 95"/>
          <p:cNvSpPr/>
          <p:nvPr/>
        </p:nvSpPr>
        <p:spPr>
          <a:xfrm>
            <a:off x="6480599" y="2422525"/>
            <a:ext cx="107950" cy="10795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sp>
        <p:nvSpPr>
          <p:cNvPr id="97" name="椭圆 96"/>
          <p:cNvSpPr/>
          <p:nvPr/>
        </p:nvSpPr>
        <p:spPr>
          <a:xfrm>
            <a:off x="6110712" y="1604963"/>
            <a:ext cx="107950" cy="10795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sp>
        <p:nvSpPr>
          <p:cNvPr id="98" name="椭圆 97"/>
          <p:cNvSpPr/>
          <p:nvPr/>
        </p:nvSpPr>
        <p:spPr>
          <a:xfrm>
            <a:off x="5636049" y="2343150"/>
            <a:ext cx="107950" cy="10795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sp>
        <p:nvSpPr>
          <p:cNvPr id="99" name="椭圆 98"/>
          <p:cNvSpPr/>
          <p:nvPr/>
        </p:nvSpPr>
        <p:spPr>
          <a:xfrm>
            <a:off x="6555212" y="2630488"/>
            <a:ext cx="107950" cy="10795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sp>
        <p:nvSpPr>
          <p:cNvPr id="100" name="椭圆 99"/>
          <p:cNvSpPr/>
          <p:nvPr/>
        </p:nvSpPr>
        <p:spPr>
          <a:xfrm>
            <a:off x="6772699" y="2274888"/>
            <a:ext cx="107950" cy="10795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sp>
        <p:nvSpPr>
          <p:cNvPr id="102" name="矩形 101"/>
          <p:cNvSpPr/>
          <p:nvPr/>
        </p:nvSpPr>
        <p:spPr>
          <a:xfrm>
            <a:off x="2738863" y="4572001"/>
            <a:ext cx="71437" cy="792163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sp>
        <p:nvSpPr>
          <p:cNvPr id="103" name="矩形 102"/>
          <p:cNvSpPr/>
          <p:nvPr/>
        </p:nvSpPr>
        <p:spPr>
          <a:xfrm>
            <a:off x="2754738" y="5287963"/>
            <a:ext cx="795337" cy="7620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sp>
        <p:nvSpPr>
          <p:cNvPr id="104" name="矩形 103"/>
          <p:cNvSpPr/>
          <p:nvPr/>
        </p:nvSpPr>
        <p:spPr>
          <a:xfrm>
            <a:off x="3478638" y="4572001"/>
            <a:ext cx="71437" cy="792163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sp>
        <p:nvSpPr>
          <p:cNvPr id="105" name="矩形 104"/>
          <p:cNvSpPr/>
          <p:nvPr/>
        </p:nvSpPr>
        <p:spPr>
          <a:xfrm>
            <a:off x="4358113" y="4572001"/>
            <a:ext cx="73025" cy="792163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sp>
        <p:nvSpPr>
          <p:cNvPr id="106" name="矩形 105"/>
          <p:cNvSpPr/>
          <p:nvPr/>
        </p:nvSpPr>
        <p:spPr>
          <a:xfrm>
            <a:off x="4373988" y="5287963"/>
            <a:ext cx="796925" cy="7620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sp>
        <p:nvSpPr>
          <p:cNvPr id="107" name="矩形 106"/>
          <p:cNvSpPr/>
          <p:nvPr/>
        </p:nvSpPr>
        <p:spPr>
          <a:xfrm>
            <a:off x="5097888" y="4572001"/>
            <a:ext cx="73025" cy="792163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sp>
        <p:nvSpPr>
          <p:cNvPr id="108" name="矩形 107"/>
          <p:cNvSpPr/>
          <p:nvPr/>
        </p:nvSpPr>
        <p:spPr>
          <a:xfrm>
            <a:off x="6063088" y="4575176"/>
            <a:ext cx="73025" cy="792163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sp>
        <p:nvSpPr>
          <p:cNvPr id="109" name="矩形 108"/>
          <p:cNvSpPr/>
          <p:nvPr/>
        </p:nvSpPr>
        <p:spPr>
          <a:xfrm>
            <a:off x="6078963" y="5291138"/>
            <a:ext cx="796925" cy="76200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sp>
        <p:nvSpPr>
          <p:cNvPr id="110" name="矩形 109"/>
          <p:cNvSpPr/>
          <p:nvPr/>
        </p:nvSpPr>
        <p:spPr>
          <a:xfrm>
            <a:off x="6802863" y="4575176"/>
            <a:ext cx="73025" cy="792163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sp>
        <p:nvSpPr>
          <p:cNvPr id="111" name="矩形 110"/>
          <p:cNvSpPr/>
          <p:nvPr/>
        </p:nvSpPr>
        <p:spPr>
          <a:xfrm>
            <a:off x="7650588" y="4503738"/>
            <a:ext cx="73025" cy="792162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sp>
        <p:nvSpPr>
          <p:cNvPr id="112" name="矩形 111"/>
          <p:cNvSpPr/>
          <p:nvPr/>
        </p:nvSpPr>
        <p:spPr>
          <a:xfrm>
            <a:off x="7666463" y="5219700"/>
            <a:ext cx="796925" cy="76200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sp>
        <p:nvSpPr>
          <p:cNvPr id="113" name="矩形 112"/>
          <p:cNvSpPr/>
          <p:nvPr/>
        </p:nvSpPr>
        <p:spPr>
          <a:xfrm>
            <a:off x="8390363" y="4503738"/>
            <a:ext cx="73025" cy="792162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sp>
        <p:nvSpPr>
          <p:cNvPr id="114" name="矩形 113"/>
          <p:cNvSpPr/>
          <p:nvPr/>
        </p:nvSpPr>
        <p:spPr>
          <a:xfrm>
            <a:off x="9163474" y="4503738"/>
            <a:ext cx="71438" cy="792162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zh-CN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zh-CN" altLang="en-US"/>
          </a:p>
        </p:txBody>
      </p:sp>
      <p:sp>
        <p:nvSpPr>
          <p:cNvPr id="115" name="矩形 114"/>
          <p:cNvSpPr/>
          <p:nvPr/>
        </p:nvSpPr>
        <p:spPr>
          <a:xfrm>
            <a:off x="9179349" y="5219700"/>
            <a:ext cx="795338" cy="76200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zh-CN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zh-CN" altLang="en-US"/>
          </a:p>
        </p:txBody>
      </p:sp>
      <p:sp>
        <p:nvSpPr>
          <p:cNvPr id="116" name="矩形 115"/>
          <p:cNvSpPr/>
          <p:nvPr/>
        </p:nvSpPr>
        <p:spPr>
          <a:xfrm>
            <a:off x="9903249" y="4503738"/>
            <a:ext cx="71438" cy="792162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zh-CN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zh-CN" altLang="en-US"/>
          </a:p>
        </p:txBody>
      </p:sp>
      <p:sp>
        <p:nvSpPr>
          <p:cNvPr id="117" name="矩形 116"/>
          <p:cNvSpPr/>
          <p:nvPr/>
        </p:nvSpPr>
        <p:spPr>
          <a:xfrm>
            <a:off x="4118400" y="4073634"/>
            <a:ext cx="6088063" cy="13716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sp>
        <p:nvSpPr>
          <p:cNvPr id="118" name="矩形 117"/>
          <p:cNvSpPr/>
          <p:nvPr/>
        </p:nvSpPr>
        <p:spPr>
          <a:xfrm>
            <a:off x="2522961" y="4071938"/>
            <a:ext cx="6035040" cy="137160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sp>
        <p:nvSpPr>
          <p:cNvPr id="119" name="矩形 118"/>
          <p:cNvSpPr/>
          <p:nvPr/>
        </p:nvSpPr>
        <p:spPr>
          <a:xfrm>
            <a:off x="6078962" y="4071938"/>
            <a:ext cx="3814762" cy="13716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sp>
        <p:nvSpPr>
          <p:cNvPr id="120" name="矩形 119"/>
          <p:cNvSpPr/>
          <p:nvPr/>
        </p:nvSpPr>
        <p:spPr>
          <a:xfrm>
            <a:off x="2429299" y="4073525"/>
            <a:ext cx="1189038" cy="13716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sp>
        <p:nvSpPr>
          <p:cNvPr id="143" name="矩形 142"/>
          <p:cNvSpPr/>
          <p:nvPr/>
        </p:nvSpPr>
        <p:spPr>
          <a:xfrm>
            <a:off x="2675362" y="4071938"/>
            <a:ext cx="3192462" cy="137160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sp>
        <p:nvSpPr>
          <p:cNvPr id="144" name="矩形 143"/>
          <p:cNvSpPr/>
          <p:nvPr/>
        </p:nvSpPr>
        <p:spPr>
          <a:xfrm>
            <a:off x="7433098" y="4071938"/>
            <a:ext cx="2743200" cy="137160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sp>
        <p:nvSpPr>
          <p:cNvPr id="145" name="矩形 144"/>
          <p:cNvSpPr/>
          <p:nvPr/>
        </p:nvSpPr>
        <p:spPr>
          <a:xfrm>
            <a:off x="2595033" y="4072067"/>
            <a:ext cx="4754880" cy="137160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sp>
        <p:nvSpPr>
          <p:cNvPr id="146" name="矩形 145"/>
          <p:cNvSpPr/>
          <p:nvPr/>
        </p:nvSpPr>
        <p:spPr>
          <a:xfrm>
            <a:off x="8811050" y="4071937"/>
            <a:ext cx="1395412" cy="137160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sp>
        <p:nvSpPr>
          <p:cNvPr id="150" name="TextBox 149"/>
          <p:cNvSpPr txBox="1"/>
          <p:nvPr/>
        </p:nvSpPr>
        <p:spPr>
          <a:xfrm>
            <a:off x="5762107" y="3711624"/>
            <a:ext cx="331628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000"/>
              <a:t>Reference</a:t>
            </a:r>
            <a:endParaRPr lang="zh-CN" altLang="en-US" sz="2000" dirty="0"/>
          </a:p>
        </p:txBody>
      </p:sp>
      <p:sp>
        <p:nvSpPr>
          <p:cNvPr id="151" name="TextBox 150"/>
          <p:cNvSpPr txBox="1"/>
          <p:nvPr/>
        </p:nvSpPr>
        <p:spPr>
          <a:xfrm>
            <a:off x="2460256" y="3724275"/>
            <a:ext cx="156192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dirty="0"/>
              <a:t>Inference</a:t>
            </a:r>
            <a:endParaRPr lang="zh-CN" altLang="en-US" sz="2000" dirty="0"/>
          </a:p>
        </p:txBody>
      </p:sp>
      <p:sp>
        <p:nvSpPr>
          <p:cNvPr id="2" name="Rectangle 1"/>
          <p:cNvSpPr/>
          <p:nvPr/>
        </p:nvSpPr>
        <p:spPr>
          <a:xfrm>
            <a:off x="3581824" y="6284565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US" dirty="0">
                <a:solidFill>
                  <a:srgbClr val="060087"/>
                </a:solidFill>
                <a:latin typeface="Candara" charset="0"/>
              </a:rPr>
              <a:t>By Yao Zhou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638117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9388 -0.00486 C 0.06159 -0.00185 0.03542 0.01806 0.00586 0.03148 C -0.00781 0.03796 -0.02175 0.04213 -0.03477 0.05093 C -0.0487 0.05972 -0.05872 0.06944 -0.06979 0.08264 C -0.07396 0.0875 -0.07708 0.09329 -0.08073 0.09861 C -0.08216 0.10069 -0.08477 0.10486 -0.08477 0.10509 C -0.09297 0.13403 -0.08177 0.09653 -0.09154 0.12245 C -0.09635 0.13542 -0.09987 0.14907 -0.10651 0.16088 C -0.10859 0.17014 -0.11289 0.17778 -0.11589 0.18634 C -0.12487 0.21181 -0.11693 0.1912 -0.12135 0.20856 C -0.12214 0.21134 -0.12331 0.21389 -0.12396 0.21667 C -0.125 0.22106 -0.12682 0.2294 -0.12682 0.22963 C -0.12786 0.2412 -0.12904 0.25671 -0.13073 0.26782 C -0.13151 0.27222 -0.13568 0.27685 -0.1375 0.28056 C -0.1401 0.28542 -0.14193 0.29167 -0.14427 0.29653 C -0.14427 0.29676 -0.15456 0.31227 -0.15651 0.31551 C -0.16276 0.32523 -0.16133 0.33889 -0.17005 0.34583 C -0.17031 0.34769 -0.17188 0.35532 -0.17279 0.35718 C -0.17435 0.36065 -0.17708 0.36319 -0.17813 0.36667 C -0.17995 0.37292 -0.18112 0.37824 -0.18359 0.38426 C -0.18477 0.40625 -0.1875 0.43148 -0.1875 0.45463 " pathEditMode="relative" rAng="0" ptsTypes="AAAAAAAAAAAAAAAAAAAAA">
                                      <p:cBhvr>
                                        <p:cTn id="36" dur="20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076" y="22963"/>
                                    </p:animMotion>
                                  </p:childTnLst>
                                </p:cTn>
                              </p:par>
                              <p:par>
                                <p:cTn id="37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125E-6 -0.03403 C -0.0017 -0.02708 -0.00052 -0.02894 -0.0056 -0.02361 C -0.01563 -0.01319 -0.02526 -0.00185 -0.03555 0.00787 C -0.03672 0.00926 -0.03828 0.00903 -0.03985 0.00972 C -0.04753 0.01944 -0.05599 0.03125 -0.06237 0.04329 C -0.06979 0.05741 -0.07461 0.07569 -0.08269 0.08889 C -0.0849 0.09815 -0.08568 0.10903 -0.08907 0.11713 C -0.09193 0.14005 -0.09323 0.16296 -0.09558 0.18588 C -0.09597 0.22917 -0.09571 0.27269 -0.09662 0.31597 C -0.09727 0.3463 -0.10651 0.37477 -0.10951 0.40417 C -0.11003 0.41644 -0.11016 0.43611 -0.11367 0.44815 C -0.11563 0.4544 -0.1168 0.4588 -0.11797 0.46574 C -0.11823 0.46759 -0.11901 0.4713 -0.11901 0.47153 " pathEditMode="relative" rAng="0" ptsTypes="AAAAAAAAAAAAA">
                                      <p:cBhvr>
                                        <p:cTn id="38" dur="20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951" y="25278"/>
                                    </p:animMotion>
                                  </p:childTnLst>
                                </p:cTn>
                              </p:par>
                              <p:par>
                                <p:cTn id="39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35 -0.06829 C 0.00469 -0.04583 0.00608 -0.02199 0.01285 -0.00023 C 0.01701 0.01296 0.0224 0.02616 0.02674 0.03935 C 0.0349 0.06435 0.02517 0.03704 0.0309 0.05903 C 0.03455 0.07315 0.03906 0.08819 0.0434 0.10208 C 0.04861 0.14282 0.0566 0.18241 0.06424 0.22245 C 0.06319 0.2838 0.06198 0.3419 0.07118 0.40185 C 0.07066 0.4044 0.07101 0.40694 0.06979 0.40903 C 0.06892 0.41065 0.06684 0.40972 0.06563 0.41088 C 0.06424 0.41227 0.06233 0.41736 0.06146 0.41991 " pathEditMode="relative" rAng="0" ptsTypes="AAAAAAAAAA">
                                      <p:cBhvr>
                                        <p:cTn id="40" dur="2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542" y="24398"/>
                                    </p:animMotion>
                                  </p:childTnLst>
                                </p:cTn>
                              </p:par>
                              <p:par>
                                <p:cTn id="41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7045 -0.08102 C -0.0362 -0.03658 -0.00157 0.00717 0.03229 0.05231 C 0.04453 0.06852 0.05247 0.09421 0.06146 0.11342 C 0.07747 0.14768 0.05911 0.10717 0.07682 0.13565 C 0.09622 0.16666 0.11198 0.20115 0.13372 0.23009 C 0.14257 0.2419 0.15612 0.24467 0.16562 0.25416 C 0.1763 0.26481 0.16653 0.25949 0.17539 0.26342 C 0.18151 0.26944 0.18385 0.26944 0.19062 0.27268 C 0.20039 0.27754 0.19244 0.27477 0.20039 0.28009 C 0.2056 0.28356 0.21132 0.28565 0.21705 0.2875 C 0.20364 0.2956 0.19778 0.29676 0.18515 0.30231 C 0.17369 0.31759 0.18307 0.30277 0.17812 0.34676 C 0.17422 0.3824 0.17539 0.32893 0.17539 0.37268 L 0.18515 0.36527 " pathEditMode="relative" rAng="0" ptsTypes="AAAAAAAAAAAAAA">
                                      <p:cBhvr>
                                        <p:cTn id="42" dur="20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375" y="22685"/>
                                    </p:animMotion>
                                  </p:childTnLst>
                                </p:cTn>
                              </p:par>
                              <p:par>
                                <p:cTn id="43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6159 -0.05532 C -0.02123 -0.02199 0.00195 -0.00162 0.04258 0.01875 C 0.07981 0.03727 0.03255 0.01621 0.06627 0.03171 C 0.07461 0.03565 0.09127 0.04283 0.09127 0.04306 C 0.10169 0.05278 0.11211 0.05533 0.12317 0.0632 C 0.13515 0.07153 0.14765 0.08171 0.15924 0.09097 C 0.17174 0.10093 0.18138 0.11435 0.19258 0.12616 C 0.1983 0.13218 0.20547 0.13588 0.21067 0.14283 C 0.21758 0.15208 0.22799 0.16667 0.23567 0.17246 C 0.24935 0.18287 0.24244 0.17685 0.25651 0.19097 C 0.26536 0.19977 0.27799 0.20463 0.28567 0.2169 C 0.29127 0.2257 0.29205 0.23727 0.29674 0.24653 C 0.29922 0.26273 0.29648 0.24908 0.30234 0.26505 C 0.30651 0.27639 0.30664 0.28935 0.31341 0.29838 C 0.31588 0.31158 0.31888 0.32408 0.32461 0.33542 C 0.3263 0.34861 0.32838 0.36158 0.33151 0.37431 C 0.33255 0.37871 0.33567 0.38727 0.33567 0.3875 L 0.30794 0.37246 " pathEditMode="relative" rAng="0" ptsTypes="AAAAAAAAAAAAAAAAAA">
                                      <p:cBhvr>
                                        <p:cTn id="44" dur="2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857" y="22130"/>
                                    </p:animMotion>
                                  </p:childTnLst>
                                </p:cTn>
                              </p:par>
                              <p:par>
                                <p:cTn id="45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0234 -0.03148 C 0.10182 -0.02778 0.10287 -0.02315 0.10091 -0.02037 C 0.09922 -0.01806 0.09623 -0.01922 0.09401 -0.01852 C 0.07878 -0.0132 0.06367 -0.00672 0.04818 -0.00185 C 0.04414 -0.00047 0.03984 -0.00093 0.03568 2.96296E-6 C 0.02435 0.00231 0.00234 0.0074 0.00234 0.00764 C -0.01276 0.01481 -0.02838 0.0169 -0.04349 0.02407 C -0.05742 0.03055 -0.07148 0.03703 -0.08516 0.04444 C -0.11068 0.0581 -0.13203 0.08148 -0.15599 0.09815 C -0.16588 0.10509 -0.17734 0.1081 -0.18659 0.11666 C -0.20651 0.13495 -0.21966 0.16088 -0.23659 0.18333 C -0.23789 0.18518 -0.23815 0.18842 -0.23932 0.19074 C -0.24505 0.20139 -0.25091 0.21227 -0.25742 0.22222 C -0.25976 0.23217 -0.26289 0.23889 -0.26849 0.24629 C -0.27213 0.26065 -0.2862 0.26597 -0.29492 0.27407 C -0.30664 0.28518 -0.29414 0.27315 -0.30599 0.28889 C -0.31289 0.29815 -0.32213 0.3044 -0.32956 0.31296 C -0.33737 0.32199 -0.34141 0.3324 -0.35182 0.33703 C -0.35898 0.34652 -0.35924 0.35277 -0.36159 0.36666 C -0.36133 0.37245 -0.3668 0.41319 -0.35456 0.41852 C -0.35078 0.41736 -0.34492 0.41643 -0.34492 0.40926 " pathEditMode="relative" rAng="0" ptsTypes="AAAAAAAAAAAAAAAAAAAAA">
                                      <p:cBhvr>
                                        <p:cTn id="46" dur="20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3255" y="22500"/>
                                    </p:animMotion>
                                  </p:childTnLst>
                                </p:cTn>
                              </p:par>
                              <p:par>
                                <p:cTn id="47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521 -0.05046 C -0.01055 -0.03611 -0.00912 -0.01643 -0.01459 -0.00208 C -0.01927 0.01042 -0.02904 0.02686 -0.03594 0.03588 C -0.04089 0.04213 -0.04714 0.04468 -0.0517 0.05162 C -0.05756 0.06019 -0.06394 0.06852 -0.06941 0.07755 C -0.07422 0.08496 -0.07631 0.09537 -0.0806 0.10348 C -0.08894 0.11898 -0.09844 0.13426 -0.10573 0.15186 C -0.11589 0.17616 -0.10274 0.14746 -0.11029 0.16736 C -0.11381 0.17662 -0.11797 0.18449 -0.12149 0.19352 C -0.12344 0.19815 -0.12435 0.20417 -0.12618 0.20903 C -0.12774 0.22408 -0.13164 0.23773 -0.13464 0.25232 C -0.13855 0.27269 -0.14102 0.29398 -0.1448 0.31459 C -0.14584 0.32917 -0.14649 0.32732 -0.14857 0.33889 C -0.15105 0.36829 -0.15039 0.35371 -0.15039 0.38218 " pathEditMode="relative" rAng="0" ptsTypes="AAAAAAAAAAAAAA">
                                      <p:cBhvr>
                                        <p:cTn id="48" dur="20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266" y="21620"/>
                                    </p:animMotion>
                                  </p:childTnLst>
                                </p:cTn>
                              </p:par>
                              <p:par>
                                <p:cTn id="49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73 -0.07061 C 0.00503 0.01134 0.00086 0.09351 0.01284 0.17384 C 0.01232 0.18634 0.01389 0.21342 0.00729 0.22754 C 0.00503 0.2324 0.00156 0.23587 -0.00105 0.2405 C -0.0033 0.24976 -0.01476 0.27731 -0.02049 0.28495 C -0.02761 0.29444 -0.03507 0.29861 -0.04132 0.31087 C -0.0408 0.31273 -0.04132 0.31597 -0.03993 0.31643 C -0.02917 0.31898 -0.01198 0.30856 -0.00105 0.30532 C 0.00086 0.30601 0.0033 0.30532 0.00451 0.30717 C 0.00816 0.31296 0.00729 0.32291 0.00729 0.32939 " pathEditMode="relative" rAng="0" ptsTypes="AAAAAAAAAA">
                                      <p:cBhvr>
                                        <p:cTn id="50" dur="20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97" y="20000"/>
                                    </p:animMotion>
                                  </p:childTnLst>
                                </p:cTn>
                              </p:par>
                              <p:par>
                                <p:cTn id="51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3086 -0.00671 C -0.01523 0.00718 -0.00729 0.04676 0.00378 0.06922 C 0.00534 0.07917 0.00873 0.08774 0.01211 0.097 C 0.01563 0.12894 0.02097 0.16482 0.03164 0.19329 C 0.03542 0.22385 0.04701 0.2676 0.06354 0.28959 C 0.06628 0.30047 0.06302 0.29005 0.06914 0.3007 C 0.07865 0.31713 0.08959 0.3338 0.09271 0.3544 C 0.09154 0.36875 0.09219 0.37778 0.08294 0.38588 C 0.08164 0.38473 0.08008 0.38357 0.07878 0.38218 C 0.07722 0.38056 0.07617 0.37825 0.07461 0.37663 C 0.07175 0.37385 0.0681 0.372 0.06498 0.36922 C 0.05677 0.35301 0.07227 0.36575 0.07461 0.36737 C 0.07695 0.37176 0.07956 0.3757 0.08164 0.38033 C 0.08711 0.3926 0.07956 0.40047 0.09271 0.40625 C 0.10156 0.40232 0.09935 0.39769 0.09831 0.38588 C 0.09779 0.38033 0.09844 0.37431 0.09688 0.36922 C 0.09597 0.36644 0.09323 0.36551 0.09128 0.36366 C 0.08854 0.36112 0.08607 0.35764 0.08294 0.35625 C 0.08164 0.35556 0.07878 0.3544 0.07878 0.35463 " pathEditMode="relative" rAng="0" ptsTypes="AAAAAAAAAAAAAAAAAAA">
                                      <p:cBhvr>
                                        <p:cTn id="52" dur="20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497" y="20648"/>
                                    </p:animMotion>
                                  </p:childTnLst>
                                </p:cTn>
                              </p:par>
                              <p:par>
                                <p:cTn id="53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7539 -0.06226 C -0.06954 -0.05046 -0.04024 -0.03912 -0.03099 -0.03449 C -0.01003 -0.02407 0.01692 -0.01041 0.03567 0.00625 C 0.03997 0.01019 0.04349 0.01598 0.04817 0.01922 C 0.05768 0.0257 0.07591 0.03727 0.08424 0.04514 C 0.09401 0.0544 0.10442 0.06505 0.11484 0.07292 C 0.12695 0.08218 0.14036 0.08936 0.15234 0.09885 C 0.15638 0.10209 0.1595 0.10672 0.16341 0.10996 C 0.17838 0.12246 0.1944 0.13287 0.20924 0.14514 C 0.22161 0.1551 0.23255 0.16806 0.24544 0.17662 C 0.27304 0.19514 0.29908 0.21875 0.32461 0.24144 C 0.32786 0.24815 0.33242 0.25324 0.33567 0.25996 C 0.33932 0.27986 0.34179 0.27547 0.33841 0.3044 C 0.33789 0.30834 0.33059 0.32153 0.33007 0.32292 C 0.32773 0.3294 0.32356 0.33449 0.32174 0.34144 C 0.32096 0.34514 0.31901 0.35255 0.31901 0.35278 C 0.31809 0.3632 0.31862 0.37199 0.31341 0.38033 C 0.31224 0.38241 0.31054 0.3838 0.30924 0.38588 C 0.30716 0.38936 0.30377 0.39699 0.30377 0.39723 C 0.2858 0.39607 0.26914 0.40533 0.26341 0.38218 C 0.26523 0.37292 0.26783 0.37037 0.27461 0.36736 C 0.28007 0.36829 0.28658 0.3676 0.29127 0.37292 C 0.3013 0.38403 0.28828 0.37477 0.29674 0.38033 " pathEditMode="relative" rAng="0" ptsTypes="AAAAAAAAAAAAAAAAAAAAAAA">
                                      <p:cBhvr>
                                        <p:cTn id="54" dur="20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768" y="23009"/>
                                    </p:animMotion>
                                  </p:childTnLst>
                                </p:cTn>
                              </p:par>
                              <p:par>
                                <p:cTn id="55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04167E-6 1.85185E-6 C -0.00169 0.00833 -0.00261 0.0169 -0.00456 0.025 C -0.00768 0.03796 -0.02526 0.06875 -0.03177 0.07893 C -0.03763 0.08796 -0.03646 0.08356 -0.04271 0.09051 C -0.05156 0.10046 -0.05912 0.11088 -0.06667 0.12245 C -0.07057 0.1287 -0.07318 0.12662 -0.07761 0.13102 C -0.08138 0.13449 -0.0849 0.13842 -0.08854 0.14259 C -0.10508 0.1625 -0.12057 0.18426 -0.13659 0.20486 C -0.14857 0.22037 -0.16419 0.23565 -0.17253 0.25694 C -0.18399 0.28657 -0.1944 0.31736 -0.20534 0.34768 C -0.20755 0.36204 -0.20469 0.34629 -0.20846 0.36111 C -0.20938 0.36435 -0.21055 0.37106 -0.21055 0.37129 C -0.21185 0.38842 -0.21224 0.40833 -0.22487 0.41319 C -0.23815 0.42685 -0.22344 0.41296 -0.26302 0.41829 C -0.26576 0.41852 -0.26797 0.42222 -0.2707 0.42315 C -0.27279 0.42546 -0.27539 0.42546 -0.27721 0.42824 C -0.278 0.42963 -0.27787 0.43194 -0.27839 0.43333 C -0.27956 0.4368 -0.28177 0.43958 -0.28268 0.44352 C -0.28516 0.45486 -0.28516 0.46643 -0.28594 0.4787 C -0.28555 0.48773 -0.2875 0.49768 -0.28477 0.50555 C -0.28346 0.50926 -0.27969 0.50416 -0.27721 0.50393 C -0.27422 0.5037 -0.27136 0.50393 -0.26849 0.50393 " pathEditMode="relative" rAng="0" ptsTypes="AAAAAAAAAAAAAAAAAAAAAA">
                                      <p:cBhvr>
                                        <p:cTn id="56" dur="20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310" y="25324"/>
                                    </p:animMotion>
                                  </p:childTnLst>
                                </p:cTn>
                              </p:par>
                              <p:par>
                                <p:cTn id="57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198 -0.07987 C -0.02799 -0.02662 -0.07096 0.02268 -0.10195 0.0868 C -0.10403 0.0912 -0.10781 0.09398 -0.11028 0.09791 C -0.1181 0.11041 -0.11406 0.10763 -0.11992 0.12199 C -0.12396 0.13171 -0.13034 0.13958 -0.13385 0.14976 C -0.13997 0.16759 -0.13398 0.15393 -0.13802 0.17013 C -0.14258 0.18819 -0.14935 0.20601 -0.15468 0.22384 C -0.15521 0.22754 -0.15521 0.23125 -0.15612 0.23495 C -0.15664 0.2375 -0.15833 0.23958 -0.15885 0.24236 C -0.16106 0.25578 -0.16263 0.26944 -0.16445 0.2831 C -0.16771 0.30995 -0.17148 0.3375 -0.17968 0.36273 C -0.18164 0.36875 -0.18372 0.375 -0.18528 0.38125 C -0.18698 0.38796 -0.18606 0.39606 -0.18945 0.40162 C -0.19166 0.40532 -0.19518 0.4074 -0.19778 0.41088 C -0.19961 0.41018 -0.20273 0.41157 -0.20325 0.40902 C -0.2069 0.39282 -0.20403 0.39328 -0.19778 0.39051 C -0.18437 0.40231 -0.17122 0.40208 -0.15612 0.40717 C -0.15468 0.43449 -0.15768 0.42546 -0.15325 0.4368 " pathEditMode="relative" rAng="0" ptsTypes="AAAAAAAAAAAAAAAAAA">
                                      <p:cBhvr>
                                        <p:cTn id="58" dur="20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846" y="25833"/>
                                    </p:animMotion>
                                  </p:childTnLst>
                                </p:cTn>
                              </p:par>
                              <p:par>
                                <p:cTn id="59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885 -0.07731 C 0.01354 -0.06134 0.01432 -0.05856 0.01563 -0.0412 C 0.01003 0.05255 0.01484 0.06366 0.00091 0.125 C -0.0043 0.14769 -0.00846 0.17107 -0.01367 0.19375 C -0.01484 0.19838 -0.01706 0.20232 -0.01823 0.20695 C -0.02201 0.22176 -0.02396 0.23611 -0.02826 0.25093 C -0.03047 0.25834 -0.03164 0.26644 -0.03385 0.27384 C -0.03464 0.27639 -0.0362 0.28148 -0.0362 0.28172 C -0.03802 0.29699 -0.04089 0.31204 -0.04297 0.32732 C -0.04375 0.33357 -0.04518 0.3463 -0.04518 0.34653 C -0.04375 0.39468 -0.05013 0.39329 -0.02487 0.39028 C -0.02318 0.39144 -0.01992 0.39074 -0.01927 0.39422 C -0.01888 0.39653 -0.02227 0.3956 -0.0237 0.39607 C -0.02565 0.39676 -0.0276 0.39722 -0.02943 0.39792 C -0.03464 0.4 -0.03958 0.40255 -0.04401 0.40741 C -0.0457 0.41574 -0.04857 0.42246 -0.05078 0.43033 C -0.05156 0.43357 -0.05299 0.43982 -0.05299 0.44028 " pathEditMode="relative" rAng="0" ptsTypes="AAAAAAAAAAAAAAAAA">
                                      <p:cBhvr>
                                        <p:cTn id="60" dur="20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760" y="25880"/>
                                    </p:animMotion>
                                  </p:childTnLst>
                                </p:cTn>
                              </p:par>
                              <p:par>
                                <p:cTn id="61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3073 -0.07616 C -0.0224 -0.0662 -0.01446 -0.05579 -0.00573 -0.04653 C -0.00209 -0.04259 0.00299 -0.0412 0.00677 -0.03727 C 0.0194 -0.0243 0.0345 -0.01458 0.04844 -0.00393 C 0.06367 0.00764 0.08138 0.01042 0.09427 0.02755 C 0.09479 0.04537 0.0957 0.06343 0.0957 0.08125 C 0.0957 0.08565 0.09492 0.09005 0.09427 0.09421 C 0.09362 0.09792 0.09153 0.10533 0.09153 0.10556 C 0.08841 0.13912 0.08802 0.17408 0.09427 0.20718 C 0.09596 0.22963 0.1 0.25023 0.10534 0.27199 C 0.10482 0.28935 0.10521 0.30671 0.10403 0.32384 C 0.10377 0.32616 0.09961 0.32986 0.10117 0.3294 C 0.10455 0.32824 0.10677 0.32454 0.1095 0.32199 C 0.11107 0.31389 0.11458 0.30926 0.11653 0.30162 C 0.1181 0.32408 0.11263 0.35695 0.1345 0.34236 " pathEditMode="relative" rAng="0" ptsTypes="AAAAAAAAAAAAAAA">
                                      <p:cBhvr>
                                        <p:cTn id="62" dur="20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255" y="21088"/>
                                    </p:animMotion>
                                  </p:childTnLst>
                                </p:cTn>
                              </p:par>
                              <p:par>
                                <p:cTn id="63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 -0.04583 C -0.07761 -0.03588 -0.05977 -0.02824 -0.03894 -0.01435 C -0.03217 -0.00995 -0.02852 0.00023 -0.02227 0.00602 C -0.01602 0.01181 -0.00873 0.01597 -0.00274 0.02269 C 0.00716 0.03403 0.01653 0.04653 0.02643 0.05787 C 0.04596 0.08033 0.02617 0.05301 0.04583 0.07824 C 0.06992 0.10903 0.09179 0.14468 0.11666 0.17454 C 0.13346 0.19468 0.15247 0.21366 0.16666 0.2375 C 0.17291 0.26088 0.18554 0.33171 0.20416 0.36898 C 0.20468 0.37778 0.20638 0.40926 0.20833 0.41713 C 0.21184 0.43195 0.2177 0.44537 0.22226 0.45972 C 0.225 0.46829 0.22304 0.47685 0.23059 0.48009 C 0.23476 0.47176 0.23281 0.4706 0.23059 0.46158 C 0.23138 0.45972 0.23333 0.45602 0.23333 0.45625 " pathEditMode="relative" rAng="0" ptsTypes="AAAAAAAAAAAAAA">
                                      <p:cBhvr>
                                        <p:cTn id="64" dur="20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667" y="26296"/>
                                    </p:animMotion>
                                  </p:childTnLst>
                                </p:cTn>
                              </p:par>
                              <p:par>
                                <p:cTn id="65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8047 -0.03125 C 0.02709 0.00509 -0.02578 0.04236 -0.07942 0.07801 C -0.0862 0.08241 -0.09336 0.08495 -0.10013 0.08912 C -0.15807 0.12384 -0.21588 0.15949 -0.2737 0.19468 C -0.28854 0.2037 -0.3013 0.21574 -0.31536 0.22616 C -0.32721 0.23495 -0.34192 0.24005 -0.35156 0.25394 C -0.36484 0.27338 -0.37734 0.29352 -0.39036 0.3132 C -0.39271 0.32245 -0.39427 0.33148 -0.39596 0.34097 C -0.39492 0.36759 -0.39531 0.37616 -0.38763 0.39653 C -0.38698 0.40394 -0.38828 0.41296 -0.38489 0.41875 C -0.37864 0.42917 -0.35117 0.42778 -0.34739 0.42801 C -0.34583 0.43843 -0.34596 0.43403 -0.34596 0.44097 " pathEditMode="relative" rAng="0" ptsTypes="AAAAAAAAAAAA">
                                      <p:cBhvr>
                                        <p:cTn id="66" dur="20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3828" y="23611"/>
                                    </p:animMotion>
                                  </p:childTnLst>
                                </p:cTn>
                              </p:par>
                              <p:par>
                                <p:cTn id="67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8737 0.0176 C 0.08971 0.02662 0.08945 0.02084 0.08463 0.03056 C 0.07669 0.04653 0.06705 0.06158 0.0582 0.07685 C 0.03945 0.10949 0.01536 0.13912 -0.00013 0.175 C -0.00912 0.19584 -0.01654 0.21713 -0.02787 0.23611 C -0.03946 0.27732 -0.05664 0.3169 -0.0737 0.35463 C -0.07565 0.36713 -0.07878 0.37917 -0.0806 0.39167 C -0.08321 0.40926 -0.08633 0.42778 -0.0931 0.44352 C -0.09519 0.44861 -0.10378 0.4632 -0.1043 0.46389 C -0.1086 0.47176 -0.11367 0.48102 -0.12097 0.48426 C -0.13047 0.48843 -0.14024 0.49028 -0.15013 0.49352 C -0.1543 0.49283 -0.1586 0.49306 -0.16263 0.49167 C -0.1642 0.49121 -0.16498 0.48773 -0.1668 0.48797 C -0.17565 0.48912 -0.17539 0.49074 -0.17787 0.49723 " pathEditMode="relative" rAng="0" ptsTypes="AAAAAAAAAAAAAA">
                                      <p:cBhvr>
                                        <p:cTn id="68" dur="20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190" y="23981"/>
                                    </p:animMotion>
                                  </p:childTnLst>
                                </p:cTn>
                              </p:par>
                              <p:par>
                                <p:cTn id="69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0 C -0.00677 0.14028 -0.04583 0.37593 0.00417 0.46481 C 0.00521 0.46875 0.0073 0.47199 0.00834 0.47593 C 0.01042 0.48403 0.01077 0.49051 0.01389 0.49815 C 0.01546 0.50208 0.01754 0.50556 0.01945 0.50926 C 0.02032 0.51111 0.02223 0.51481 0.02223 0.51505 C 0.02136 0.51667 0.02014 0.51829 0.01945 0.52037 C 0.01875 0.52222 0.01806 0.52593 0.01806 0.52616 " pathEditMode="relative" rAng="0" ptsTypes="AAAAAAAA">
                                      <p:cBhvr>
                                        <p:cTn id="70" dur="20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2" y="26296"/>
                                    </p:animMotion>
                                  </p:childTnLst>
                                </p:cTn>
                              </p:par>
                              <p:par>
                                <p:cTn id="71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424 -0.02801 C 0.02327 -0.00578 0.02275 -0.01064 0.0323 0.00533 C 0.03594 0.01968 0.04202 0.0338 0.04618 0.04792 C 0.05261 0.06945 0.0573 0.08704 0.06563 0.10718 C 0.07553 0.15556 0.09358 0.19908 0.10591 0.24607 C 0.11563 0.28357 0.12448 0.3213 0.13368 0.35903 C 0.13664 0.38704 0.13733 0.39144 0.13507 0.4294 C 0.13386 0.45047 0.12813 0.46922 0.12813 0.49051 " pathEditMode="relative" rAng="0" ptsTypes="AAAAAAAA">
                                      <p:cBhvr>
                                        <p:cTn id="72" dur="2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094" y="25926"/>
                                    </p:animMotion>
                                  </p:childTnLst>
                                </p:cTn>
                              </p:par>
                              <p:par>
                                <p:cTn id="73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9401 -0.05764 C -0.05546 -0.02523 -0.00377 0.00926 0.02956 0.05718 C 0.0487 0.08472 0.0586 0.12084 0.07396 0.15162 C 0.07644 0.15625 0.07995 0.15996 0.0823 0.16459 C 0.09401 0.18773 0.10404 0.21412 0.11433 0.23866 C 0.12123 0.2551 0.13178 0.26852 0.14063 0.2831 C 0.14349 0.29445 0.14115 0.28704 0.15039 0.30347 L 0.15039 0.30371 C 0.15287 0.30996 0.15443 0.31597 0.1573 0.32199 C 0.15756 0.32292 0.15925 0.33334 0.16016 0.33496 C 0.1612 0.33704 0.16303 0.33843 0.16433 0.34051 C 0.16537 0.34213 0.16615 0.34422 0.16706 0.34607 C 0.16849 0.34908 0.16967 0.35232 0.17123 0.35533 C 0.1724 0.35787 0.17539 0.36273 0.17539 0.36297 L 0.19063 0.35162 " pathEditMode="relative" rAng="0" ptsTypes="AAAAAAAAAAAAAAA">
                                      <p:cBhvr>
                                        <p:cTn id="74" dur="20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232" y="2101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1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1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1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9" dur="500" fill="hold"/>
                                        <p:tgtEl>
                                          <p:spTgt spid="1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0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2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>
                      <p:stCondLst>
                        <p:cond delay="indefinite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0" fill="hold">
                      <p:stCondLst>
                        <p:cond delay="indefinite"/>
                      </p:stCondLst>
                      <p:childTnLst>
                        <p:par>
                          <p:cTn id="131" fill="hold">
                            <p:stCondLst>
                              <p:cond delay="0"/>
                            </p:stCondLst>
                            <p:childTnLst>
                              <p:par>
                                <p:cTn id="132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6" fill="hold">
                      <p:stCondLst>
                        <p:cond delay="indefinite"/>
                      </p:stCondLst>
                      <p:childTnLst>
                        <p:par>
                          <p:cTn id="137" fill="hold">
                            <p:stCondLst>
                              <p:cond delay="0"/>
                            </p:stCondLst>
                            <p:childTnLst>
                              <p:par>
                                <p:cTn id="13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0" fill="hold">
                      <p:stCondLst>
                        <p:cond delay="indefinite"/>
                      </p:stCondLst>
                      <p:childTnLst>
                        <p:par>
                          <p:cTn id="141" fill="hold">
                            <p:stCondLst>
                              <p:cond delay="0"/>
                            </p:stCondLst>
                            <p:childTnLst>
                              <p:par>
                                <p:cTn id="142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" grpId="0" animBg="1"/>
      <p:bldP spid="82" grpId="0" animBg="1"/>
      <p:bldP spid="83" grpId="0" animBg="1"/>
      <p:bldP spid="84" grpId="0" animBg="1"/>
      <p:bldP spid="85" grpId="0" animBg="1"/>
      <p:bldP spid="86" grpId="0" animBg="1"/>
      <p:bldP spid="87" grpId="0" animBg="1"/>
      <p:bldP spid="88" grpId="0" animBg="1"/>
      <p:bldP spid="89" grpId="0" animBg="1"/>
      <p:bldP spid="90" grpId="0" animBg="1"/>
      <p:bldP spid="91" grpId="0" animBg="1"/>
      <p:bldP spid="92" grpId="0" animBg="1"/>
      <p:bldP spid="93" grpId="0" animBg="1"/>
      <p:bldP spid="94" grpId="0" animBg="1"/>
      <p:bldP spid="95" grpId="0" animBg="1"/>
      <p:bldP spid="96" grpId="0" animBg="1"/>
      <p:bldP spid="97" grpId="0" animBg="1"/>
      <p:bldP spid="98" grpId="0" animBg="1"/>
      <p:bldP spid="99" grpId="0" animBg="1"/>
      <p:bldP spid="100" grpId="0" animBg="1"/>
      <p:bldP spid="102" grpId="0" animBg="1"/>
      <p:bldP spid="103" grpId="0" animBg="1"/>
      <p:bldP spid="104" grpId="0" animBg="1"/>
      <p:bldP spid="105" grpId="0" animBg="1"/>
      <p:bldP spid="106" grpId="0" animBg="1"/>
      <p:bldP spid="107" grpId="0" animBg="1"/>
      <p:bldP spid="108" grpId="0" animBg="1"/>
      <p:bldP spid="109" grpId="0" animBg="1"/>
      <p:bldP spid="110" grpId="0" animBg="1"/>
      <p:bldP spid="111" grpId="0" animBg="1"/>
      <p:bldP spid="112" grpId="0" animBg="1"/>
      <p:bldP spid="113" grpId="0" animBg="1"/>
      <p:bldP spid="114" grpId="0" animBg="1"/>
      <p:bldP spid="115" grpId="0" animBg="1"/>
      <p:bldP spid="116" grpId="0" animBg="1"/>
      <p:bldP spid="117" grpId="0" animBg="1"/>
      <p:bldP spid="117" grpId="1" animBg="1"/>
      <p:bldP spid="118" grpId="0" animBg="1"/>
      <p:bldP spid="118" grpId="1" animBg="1"/>
      <p:bldP spid="119" grpId="0" animBg="1"/>
      <p:bldP spid="119" grpId="1" animBg="1"/>
      <p:bldP spid="120" grpId="0" animBg="1"/>
      <p:bldP spid="120" grpId="1" animBg="1"/>
      <p:bldP spid="143" grpId="0" animBg="1"/>
      <p:bldP spid="143" grpId="1" animBg="1"/>
      <p:bldP spid="144" grpId="0" animBg="1"/>
      <p:bldP spid="144" grpId="1" animBg="1"/>
      <p:bldP spid="145" grpId="0" animBg="1"/>
      <p:bldP spid="145" grpId="1" animBg="1"/>
      <p:bldP spid="146" grpId="0" animBg="1"/>
      <p:bldP spid="146" grpId="1" animBg="1"/>
      <p:bldP spid="150" grpId="0"/>
      <p:bldP spid="150" grpId="1"/>
      <p:bldP spid="151" grpId="0"/>
      <p:bldP spid="151" grpId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椭圆 82"/>
          <p:cNvSpPr/>
          <p:nvPr/>
        </p:nvSpPr>
        <p:spPr>
          <a:xfrm>
            <a:off x="7106498" y="2032001"/>
            <a:ext cx="107950" cy="10795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sp>
        <p:nvSpPr>
          <p:cNvPr id="79" name="AutoShape 6" descr="http://branch.gdpu.edu.cn/zys/UploadFile/Agilent1100%E5%9E%8B%E8%87%AA%E5%8A%A8%E9%AB%98%E6%95%88%E6%B6%B2%E7%9B%B8%E8%89%B2%E8%B0%B1%E4%BB%AA.jpg"/>
          <p:cNvSpPr>
            <a:spLocks noChangeAspect="1" noChangeArrowheads="1"/>
          </p:cNvSpPr>
          <p:nvPr/>
        </p:nvSpPr>
        <p:spPr bwMode="auto">
          <a:xfrm>
            <a:off x="1679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80" name="标题 1"/>
          <p:cNvSpPr txBox="1">
            <a:spLocks/>
          </p:cNvSpPr>
          <p:nvPr/>
        </p:nvSpPr>
        <p:spPr>
          <a:xfrm>
            <a:off x="1981200" y="27782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altLang="zh-CN" b="1" dirty="0">
                <a:solidFill>
                  <a:schemeClr val="accent1"/>
                </a:solidFill>
                <a:latin typeface="+mn-lt"/>
              </a:rPr>
              <a:t>Jack Knife</a:t>
            </a:r>
            <a:endParaRPr lang="zh-CN" altLang="en-US" b="1" dirty="0">
              <a:solidFill>
                <a:schemeClr val="accent1"/>
              </a:solidFill>
              <a:latin typeface="+mn-lt"/>
            </a:endParaRPr>
          </a:p>
        </p:txBody>
      </p:sp>
      <p:sp>
        <p:nvSpPr>
          <p:cNvPr id="81" name="椭圆 80"/>
          <p:cNvSpPr/>
          <p:nvPr/>
        </p:nvSpPr>
        <p:spPr>
          <a:xfrm>
            <a:off x="5942437" y="1874838"/>
            <a:ext cx="107950" cy="10795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sp>
        <p:nvSpPr>
          <p:cNvPr id="82" name="椭圆 81"/>
          <p:cNvSpPr/>
          <p:nvPr/>
        </p:nvSpPr>
        <p:spPr>
          <a:xfrm>
            <a:off x="5813849" y="2109788"/>
            <a:ext cx="107950" cy="10795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sp>
        <p:nvSpPr>
          <p:cNvPr id="83" name="椭圆 82"/>
          <p:cNvSpPr/>
          <p:nvPr/>
        </p:nvSpPr>
        <p:spPr>
          <a:xfrm>
            <a:off x="5582074" y="1874838"/>
            <a:ext cx="107950" cy="10795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sp>
        <p:nvSpPr>
          <p:cNvPr id="84" name="椭圆 83"/>
          <p:cNvSpPr/>
          <p:nvPr/>
        </p:nvSpPr>
        <p:spPr>
          <a:xfrm>
            <a:off x="5942437" y="2476500"/>
            <a:ext cx="107950" cy="10795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sp>
        <p:nvSpPr>
          <p:cNvPr id="85" name="椭圆 84"/>
          <p:cNvSpPr/>
          <p:nvPr/>
        </p:nvSpPr>
        <p:spPr>
          <a:xfrm>
            <a:off x="6086899" y="2200275"/>
            <a:ext cx="107950" cy="10795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sp>
        <p:nvSpPr>
          <p:cNvPr id="86" name="椭圆 85"/>
          <p:cNvSpPr/>
          <p:nvPr/>
        </p:nvSpPr>
        <p:spPr>
          <a:xfrm>
            <a:off x="6445674" y="1881188"/>
            <a:ext cx="107950" cy="10795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sp>
        <p:nvSpPr>
          <p:cNvPr id="87" name="椭圆 86"/>
          <p:cNvSpPr/>
          <p:nvPr/>
        </p:nvSpPr>
        <p:spPr>
          <a:xfrm>
            <a:off x="6409162" y="1531938"/>
            <a:ext cx="107950" cy="10795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sp>
        <p:nvSpPr>
          <p:cNvPr id="88" name="椭圆 87"/>
          <p:cNvSpPr/>
          <p:nvPr/>
        </p:nvSpPr>
        <p:spPr>
          <a:xfrm>
            <a:off x="7421987" y="2343150"/>
            <a:ext cx="107950" cy="10795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sp>
        <p:nvSpPr>
          <p:cNvPr id="89" name="椭圆 88"/>
          <p:cNvSpPr/>
          <p:nvPr/>
        </p:nvSpPr>
        <p:spPr>
          <a:xfrm>
            <a:off x="6694912" y="1546225"/>
            <a:ext cx="107950" cy="10795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sp>
        <p:nvSpPr>
          <p:cNvPr id="90" name="椭圆 89"/>
          <p:cNvSpPr/>
          <p:nvPr/>
        </p:nvSpPr>
        <p:spPr>
          <a:xfrm>
            <a:off x="7154123" y="1638300"/>
            <a:ext cx="107950" cy="10795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sp>
        <p:nvSpPr>
          <p:cNvPr id="91" name="椭圆 90"/>
          <p:cNvSpPr/>
          <p:nvPr/>
        </p:nvSpPr>
        <p:spPr>
          <a:xfrm>
            <a:off x="6694912" y="1865313"/>
            <a:ext cx="107950" cy="10795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sp>
        <p:nvSpPr>
          <p:cNvPr id="92" name="椭圆 91"/>
          <p:cNvSpPr/>
          <p:nvPr/>
        </p:nvSpPr>
        <p:spPr>
          <a:xfrm>
            <a:off x="7140999" y="2295525"/>
            <a:ext cx="107950" cy="10795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sp>
        <p:nvSpPr>
          <p:cNvPr id="93" name="椭圆 92"/>
          <p:cNvSpPr/>
          <p:nvPr/>
        </p:nvSpPr>
        <p:spPr>
          <a:xfrm>
            <a:off x="6934624" y="1749425"/>
            <a:ext cx="107950" cy="10795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sp>
        <p:nvSpPr>
          <p:cNvPr id="94" name="椭圆 93"/>
          <p:cNvSpPr/>
          <p:nvPr/>
        </p:nvSpPr>
        <p:spPr>
          <a:xfrm>
            <a:off x="6880649" y="2027238"/>
            <a:ext cx="107950" cy="10795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sp>
        <p:nvSpPr>
          <p:cNvPr id="95" name="椭圆 94"/>
          <p:cNvSpPr/>
          <p:nvPr/>
        </p:nvSpPr>
        <p:spPr>
          <a:xfrm>
            <a:off x="7045749" y="2576513"/>
            <a:ext cx="107950" cy="10795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sp>
        <p:nvSpPr>
          <p:cNvPr id="96" name="椭圆 95"/>
          <p:cNvSpPr/>
          <p:nvPr/>
        </p:nvSpPr>
        <p:spPr>
          <a:xfrm>
            <a:off x="6480599" y="2422525"/>
            <a:ext cx="107950" cy="10795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sp>
        <p:nvSpPr>
          <p:cNvPr id="97" name="椭圆 96"/>
          <p:cNvSpPr/>
          <p:nvPr/>
        </p:nvSpPr>
        <p:spPr>
          <a:xfrm>
            <a:off x="6110712" y="1604963"/>
            <a:ext cx="107950" cy="10795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sp>
        <p:nvSpPr>
          <p:cNvPr id="98" name="椭圆 97"/>
          <p:cNvSpPr/>
          <p:nvPr/>
        </p:nvSpPr>
        <p:spPr>
          <a:xfrm>
            <a:off x="5636049" y="2343150"/>
            <a:ext cx="107950" cy="10795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sp>
        <p:nvSpPr>
          <p:cNvPr id="99" name="椭圆 98"/>
          <p:cNvSpPr/>
          <p:nvPr/>
        </p:nvSpPr>
        <p:spPr>
          <a:xfrm>
            <a:off x="6555212" y="2630488"/>
            <a:ext cx="107950" cy="10795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sp>
        <p:nvSpPr>
          <p:cNvPr id="100" name="椭圆 99"/>
          <p:cNvSpPr/>
          <p:nvPr/>
        </p:nvSpPr>
        <p:spPr>
          <a:xfrm>
            <a:off x="6772699" y="2274888"/>
            <a:ext cx="107950" cy="10795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sp>
        <p:nvSpPr>
          <p:cNvPr id="50" name="椭圆 82"/>
          <p:cNvSpPr/>
          <p:nvPr/>
        </p:nvSpPr>
        <p:spPr>
          <a:xfrm>
            <a:off x="7099724" y="1357312"/>
            <a:ext cx="107950" cy="107950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sp>
        <p:nvSpPr>
          <p:cNvPr id="51" name="椭圆 82"/>
          <p:cNvSpPr/>
          <p:nvPr/>
        </p:nvSpPr>
        <p:spPr>
          <a:xfrm>
            <a:off x="6963623" y="2136776"/>
            <a:ext cx="107950" cy="107950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sp>
        <p:nvSpPr>
          <p:cNvPr id="52" name="椭圆 82"/>
          <p:cNvSpPr/>
          <p:nvPr/>
        </p:nvSpPr>
        <p:spPr>
          <a:xfrm>
            <a:off x="7099724" y="1357312"/>
            <a:ext cx="107950" cy="10795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grpSp>
        <p:nvGrpSpPr>
          <p:cNvPr id="101" name="Group 100"/>
          <p:cNvGrpSpPr/>
          <p:nvPr/>
        </p:nvGrpSpPr>
        <p:grpSpPr>
          <a:xfrm>
            <a:off x="5582075" y="1357312"/>
            <a:ext cx="1947863" cy="1381126"/>
            <a:chOff x="4058074" y="1357312"/>
            <a:chExt cx="1947863" cy="1381126"/>
          </a:xfrm>
        </p:grpSpPr>
        <p:sp>
          <p:nvSpPr>
            <p:cNvPr id="121" name="椭圆 82"/>
            <p:cNvSpPr/>
            <p:nvPr/>
          </p:nvSpPr>
          <p:spPr>
            <a:xfrm>
              <a:off x="5582498" y="2032001"/>
              <a:ext cx="107950" cy="107950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  <p:sp>
          <p:nvSpPr>
            <p:cNvPr id="122" name="椭圆 80"/>
            <p:cNvSpPr/>
            <p:nvPr/>
          </p:nvSpPr>
          <p:spPr>
            <a:xfrm>
              <a:off x="4418437" y="1874838"/>
              <a:ext cx="107950" cy="107950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  <p:sp>
          <p:nvSpPr>
            <p:cNvPr id="123" name="椭圆 81"/>
            <p:cNvSpPr/>
            <p:nvPr/>
          </p:nvSpPr>
          <p:spPr>
            <a:xfrm>
              <a:off x="4289849" y="2109788"/>
              <a:ext cx="107950" cy="107950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  <p:sp>
          <p:nvSpPr>
            <p:cNvPr id="124" name="椭圆 82"/>
            <p:cNvSpPr/>
            <p:nvPr/>
          </p:nvSpPr>
          <p:spPr>
            <a:xfrm>
              <a:off x="4058074" y="1874838"/>
              <a:ext cx="107950" cy="107950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  <p:sp>
          <p:nvSpPr>
            <p:cNvPr id="125" name="椭圆 83"/>
            <p:cNvSpPr/>
            <p:nvPr/>
          </p:nvSpPr>
          <p:spPr>
            <a:xfrm>
              <a:off x="4418437" y="2476500"/>
              <a:ext cx="107950" cy="107950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  <p:sp>
          <p:nvSpPr>
            <p:cNvPr id="126" name="椭圆 84"/>
            <p:cNvSpPr/>
            <p:nvPr/>
          </p:nvSpPr>
          <p:spPr>
            <a:xfrm>
              <a:off x="4562899" y="2200275"/>
              <a:ext cx="107950" cy="107950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  <p:sp>
          <p:nvSpPr>
            <p:cNvPr id="127" name="椭圆 85"/>
            <p:cNvSpPr/>
            <p:nvPr/>
          </p:nvSpPr>
          <p:spPr>
            <a:xfrm>
              <a:off x="4921674" y="1881188"/>
              <a:ext cx="107950" cy="107950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  <p:sp>
          <p:nvSpPr>
            <p:cNvPr id="128" name="椭圆 86"/>
            <p:cNvSpPr/>
            <p:nvPr/>
          </p:nvSpPr>
          <p:spPr>
            <a:xfrm>
              <a:off x="4885162" y="1531938"/>
              <a:ext cx="107950" cy="107950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  <p:sp>
          <p:nvSpPr>
            <p:cNvPr id="129" name="椭圆 87"/>
            <p:cNvSpPr/>
            <p:nvPr/>
          </p:nvSpPr>
          <p:spPr>
            <a:xfrm>
              <a:off x="5897987" y="2343150"/>
              <a:ext cx="107950" cy="107950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  <p:sp>
          <p:nvSpPr>
            <p:cNvPr id="130" name="椭圆 88"/>
            <p:cNvSpPr/>
            <p:nvPr/>
          </p:nvSpPr>
          <p:spPr>
            <a:xfrm>
              <a:off x="5170912" y="1546225"/>
              <a:ext cx="107950" cy="107950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  <p:sp>
          <p:nvSpPr>
            <p:cNvPr id="131" name="椭圆 89"/>
            <p:cNvSpPr/>
            <p:nvPr/>
          </p:nvSpPr>
          <p:spPr>
            <a:xfrm>
              <a:off x="5630123" y="1638300"/>
              <a:ext cx="107950" cy="107950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  <p:sp>
          <p:nvSpPr>
            <p:cNvPr id="132" name="椭圆 90"/>
            <p:cNvSpPr/>
            <p:nvPr/>
          </p:nvSpPr>
          <p:spPr>
            <a:xfrm>
              <a:off x="5170912" y="1865313"/>
              <a:ext cx="107950" cy="107950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  <p:sp>
          <p:nvSpPr>
            <p:cNvPr id="133" name="椭圆 91"/>
            <p:cNvSpPr/>
            <p:nvPr/>
          </p:nvSpPr>
          <p:spPr>
            <a:xfrm>
              <a:off x="5616999" y="2295525"/>
              <a:ext cx="107950" cy="107950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  <p:sp>
          <p:nvSpPr>
            <p:cNvPr id="134" name="椭圆 92"/>
            <p:cNvSpPr/>
            <p:nvPr/>
          </p:nvSpPr>
          <p:spPr>
            <a:xfrm>
              <a:off x="5410624" y="1749425"/>
              <a:ext cx="107950" cy="107950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  <p:sp>
          <p:nvSpPr>
            <p:cNvPr id="135" name="椭圆 93"/>
            <p:cNvSpPr/>
            <p:nvPr/>
          </p:nvSpPr>
          <p:spPr>
            <a:xfrm>
              <a:off x="5356649" y="2027238"/>
              <a:ext cx="107950" cy="107950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  <p:sp>
          <p:nvSpPr>
            <p:cNvPr id="136" name="椭圆 94"/>
            <p:cNvSpPr/>
            <p:nvPr/>
          </p:nvSpPr>
          <p:spPr>
            <a:xfrm>
              <a:off x="5521749" y="2576513"/>
              <a:ext cx="107950" cy="107950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  <p:sp>
          <p:nvSpPr>
            <p:cNvPr id="137" name="椭圆 95"/>
            <p:cNvSpPr/>
            <p:nvPr/>
          </p:nvSpPr>
          <p:spPr>
            <a:xfrm>
              <a:off x="4956599" y="2422525"/>
              <a:ext cx="107950" cy="107950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  <p:sp>
          <p:nvSpPr>
            <p:cNvPr id="138" name="椭圆 96"/>
            <p:cNvSpPr/>
            <p:nvPr/>
          </p:nvSpPr>
          <p:spPr>
            <a:xfrm>
              <a:off x="4586712" y="1604963"/>
              <a:ext cx="107950" cy="107950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  <p:sp>
          <p:nvSpPr>
            <p:cNvPr id="139" name="椭圆 97"/>
            <p:cNvSpPr/>
            <p:nvPr/>
          </p:nvSpPr>
          <p:spPr>
            <a:xfrm>
              <a:off x="4112049" y="2343150"/>
              <a:ext cx="107950" cy="107950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  <p:sp>
          <p:nvSpPr>
            <p:cNvPr id="140" name="椭圆 98"/>
            <p:cNvSpPr/>
            <p:nvPr/>
          </p:nvSpPr>
          <p:spPr>
            <a:xfrm>
              <a:off x="5031212" y="2630488"/>
              <a:ext cx="107950" cy="107950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  <p:sp>
          <p:nvSpPr>
            <p:cNvPr id="141" name="椭圆 99"/>
            <p:cNvSpPr/>
            <p:nvPr/>
          </p:nvSpPr>
          <p:spPr>
            <a:xfrm>
              <a:off x="5248699" y="2274888"/>
              <a:ext cx="107950" cy="107950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  <p:sp>
          <p:nvSpPr>
            <p:cNvPr id="142" name="椭圆 82"/>
            <p:cNvSpPr/>
            <p:nvPr/>
          </p:nvSpPr>
          <p:spPr>
            <a:xfrm>
              <a:off x="5575724" y="1357312"/>
              <a:ext cx="107950" cy="107950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  <p:sp>
          <p:nvSpPr>
            <p:cNvPr id="147" name="椭圆 82"/>
            <p:cNvSpPr/>
            <p:nvPr/>
          </p:nvSpPr>
          <p:spPr>
            <a:xfrm>
              <a:off x="5439623" y="2136776"/>
              <a:ext cx="107950" cy="107950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  <p:sp>
          <p:nvSpPr>
            <p:cNvPr id="148" name="椭圆 82"/>
            <p:cNvSpPr/>
            <p:nvPr/>
          </p:nvSpPr>
          <p:spPr>
            <a:xfrm>
              <a:off x="5575724" y="1357312"/>
              <a:ext cx="107950" cy="107950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</p:grpSp>
      <p:sp>
        <p:nvSpPr>
          <p:cNvPr id="149" name="TextBox 148"/>
          <p:cNvSpPr txBox="1"/>
          <p:nvPr/>
        </p:nvSpPr>
        <p:spPr>
          <a:xfrm>
            <a:off x="3767395" y="3367088"/>
            <a:ext cx="490253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400"/>
              <a:t>Until </a:t>
            </a:r>
            <a:r>
              <a:rPr lang="en-US" altLang="zh-CN" sz="2400" dirty="0"/>
              <a:t>every individuals get predicted</a:t>
            </a:r>
            <a:endParaRPr lang="zh-CN" altLang="en-US" sz="2400" dirty="0"/>
          </a:p>
        </p:txBody>
      </p:sp>
      <p:sp>
        <p:nvSpPr>
          <p:cNvPr id="152" name="TextBox 151"/>
          <p:cNvSpPr txBox="1"/>
          <p:nvPr/>
        </p:nvSpPr>
        <p:spPr>
          <a:xfrm>
            <a:off x="1113760" y="5072665"/>
            <a:ext cx="173488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000" dirty="0"/>
              <a:t>Inference</a:t>
            </a:r>
            <a:endParaRPr lang="zh-CN" altLang="en-US" sz="2000" dirty="0"/>
          </a:p>
        </p:txBody>
      </p:sp>
      <p:sp>
        <p:nvSpPr>
          <p:cNvPr id="153" name="TextBox 152"/>
          <p:cNvSpPr txBox="1"/>
          <p:nvPr/>
        </p:nvSpPr>
        <p:spPr>
          <a:xfrm>
            <a:off x="9343360" y="5072665"/>
            <a:ext cx="173488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000" dirty="0"/>
              <a:t>Inference</a:t>
            </a:r>
            <a:endParaRPr lang="zh-CN" altLang="en-US" sz="2000" dirty="0"/>
          </a:p>
        </p:txBody>
      </p:sp>
    </p:spTree>
    <p:extLst>
      <p:ext uri="{BB962C8B-B14F-4D97-AF65-F5344CB8AC3E}">
        <p14:creationId xmlns:p14="http://schemas.microsoft.com/office/powerpoint/2010/main" val="24924676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586 -0.04352 C -0.05938 -0.00232 -0.11224 0.04005 -0.16576 0.08055 C -0.17253 0.08542 -0.17969 0.08843 -0.18646 0.09305 C -0.2444 0.13241 -0.30222 0.17292 -0.36003 0.21296 C -0.37487 0.22315 -0.38763 0.2368 -0.4017 0.24861 C -0.41355 0.2588 -0.42826 0.26458 -0.43789 0.28032 C -0.45118 0.30231 -0.46368 0.32523 -0.4767 0.34768 C -0.47904 0.3581 -0.4806 0.36829 -0.4823 0.37917 C -0.48125 0.40926 -0.48164 0.41898 -0.47396 0.44213 C -0.47331 0.45069 -0.47461 0.46088 -0.47123 0.46736 C -0.46498 0.4794 -0.4375 0.47778 -0.43373 0.47801 C -0.43217 0.48981 -0.4323 0.48472 -0.4323 0.49282 " pathEditMode="relative" rAng="0" ptsTypes="AAAAAAAAAAAA">
                                      <p:cBhvr>
                                        <p:cTn id="12" dur="20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3828" y="26806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979 -0.02338 C 0.01875 0.00903 0.07049 0.04352 0.10382 0.09144 C 0.12292 0.11898 0.13281 0.1551 0.14826 0.18588 C 0.15069 0.19051 0.15417 0.19422 0.1566 0.19885 C 0.16823 0.22199 0.1783 0.24838 0.18854 0.27292 C 0.19549 0.28935 0.20608 0.30278 0.21493 0.31736 C 0.21771 0.32871 0.21545 0.3213 0.22465 0.33773 L 0.22465 0.33797 C 0.22708 0.34422 0.22864 0.35023 0.2316 0.35625 C 0.23177 0.35718 0.23351 0.3676 0.23437 0.36922 C 0.23542 0.3713 0.23733 0.37269 0.23854 0.37477 C 0.23958 0.37639 0.24045 0.37847 0.24132 0.38033 C 0.24271 0.38334 0.24392 0.38658 0.24549 0.38959 C 0.2467 0.39213 0.24965 0.39699 0.24965 0.39722 L 0.26493 0.38588 " pathEditMode="relative" rAng="0" ptsTypes="AAAAAAAAAAAAAAA">
                                      <p:cBhvr>
                                        <p:cTn id="24" dur="20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236" y="21019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" grpId="0" animBg="1"/>
      <p:bldP spid="90" grpId="0" animBg="1"/>
      <p:bldP spid="92" grpId="0" animBg="1"/>
      <p:bldP spid="50" grpId="0" animBg="1"/>
      <p:bldP spid="51" grpId="0" animBg="1"/>
      <p:bldP spid="52" grpId="0" animBg="1"/>
      <p:bldP spid="149" grpId="0"/>
      <p:bldP spid="152" grpId="0"/>
      <p:bldP spid="15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727201" y="1930401"/>
            <a:ext cx="8597900" cy="4677627"/>
          </a:xfrm>
        </p:spPr>
        <p:txBody>
          <a:bodyPr>
            <a:noAutofit/>
          </a:bodyPr>
          <a:lstStyle/>
          <a:p>
            <a:r>
              <a:rPr lang="en-US" dirty="0"/>
              <a:t>N: number of individuals</a:t>
            </a:r>
          </a:p>
          <a:p>
            <a:r>
              <a:rPr lang="en-US" dirty="0"/>
              <a:t>K: number of folds</a:t>
            </a:r>
          </a:p>
          <a:p>
            <a:r>
              <a:rPr lang="en-US" dirty="0"/>
              <a:t>Leave-one-out cross-validation</a:t>
            </a:r>
          </a:p>
          <a:p>
            <a:r>
              <a:rPr lang="en-US" dirty="0"/>
              <a:t>Inference (training) contain only one individuals</a:t>
            </a:r>
          </a:p>
          <a:p>
            <a:r>
              <a:rPr lang="en-US" dirty="0"/>
              <a:t>Not possible to calculate correlation between observed and predicted within inference</a:t>
            </a:r>
          </a:p>
          <a:p>
            <a:r>
              <a:rPr lang="en-US" dirty="0"/>
              <a:t>Evaluation of accuracy must be </a:t>
            </a:r>
            <a:r>
              <a:rPr lang="en-US" dirty="0">
                <a:solidFill>
                  <a:srgbClr val="FF0000"/>
                </a:solidFill>
              </a:rPr>
              <a:t>hold</a:t>
            </a:r>
            <a:r>
              <a:rPr lang="en-US" dirty="0"/>
              <a:t> until every individuals receive predictions.</a:t>
            </a:r>
          </a:p>
          <a:p>
            <a:r>
              <a:rPr lang="en-US" dirty="0"/>
              <a:t>Resampling is </a:t>
            </a:r>
            <a:r>
              <a:rPr lang="en-US"/>
              <a:t>not available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846083" y="0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US" b="1" dirty="0">
                <a:solidFill>
                  <a:schemeClr val="accent1"/>
                </a:solidFill>
                <a:latin typeface="+mn-lt"/>
              </a:rPr>
              <a:t>Jack Knife: extreme case: K=N</a:t>
            </a:r>
          </a:p>
        </p:txBody>
      </p:sp>
    </p:spTree>
    <p:extLst>
      <p:ext uri="{BB962C8B-B14F-4D97-AF65-F5344CB8AC3E}">
        <p14:creationId xmlns:p14="http://schemas.microsoft.com/office/powerpoint/2010/main" val="72052810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Sample partial population, e.g., 20%, as inference (testing), and  leave the rest as reference (Training)</a:t>
            </a:r>
          </a:p>
          <a:p>
            <a:r>
              <a:rPr lang="en-US" dirty="0">
                <a:solidFill>
                  <a:srgbClr val="FF0000"/>
                </a:solidFill>
              </a:rPr>
              <a:t>Instantly</a:t>
            </a:r>
            <a:r>
              <a:rPr lang="en-US" dirty="0"/>
              <a:t> evaluate accuracy of inference</a:t>
            </a:r>
          </a:p>
          <a:p>
            <a:r>
              <a:rPr lang="en-US" dirty="0"/>
              <a:t>Repeated for multiple times</a:t>
            </a:r>
          </a:p>
          <a:p>
            <a:r>
              <a:rPr lang="en-US" dirty="0"/>
              <a:t>Average accuracy across replicates</a:t>
            </a:r>
          </a:p>
          <a:p>
            <a:r>
              <a:rPr lang="en-US" dirty="0"/>
              <a:t>Some individuals may never be in the testing</a:t>
            </a: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</p:spPr>
        <p:txBody>
          <a:bodyPr/>
          <a:lstStyle/>
          <a:p>
            <a:pPr algn="ctr"/>
            <a:r>
              <a:rPr lang="en-US" b="1" dirty="0">
                <a:solidFill>
                  <a:schemeClr val="accent1"/>
                </a:solidFill>
                <a:latin typeface="+mn-lt"/>
              </a:rPr>
              <a:t>Re-sampling: stochastic validation</a:t>
            </a:r>
          </a:p>
        </p:txBody>
      </p:sp>
    </p:spTree>
    <p:extLst>
      <p:ext uri="{BB962C8B-B14F-4D97-AF65-F5344CB8AC3E}">
        <p14:creationId xmlns:p14="http://schemas.microsoft.com/office/powerpoint/2010/main" val="37550602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US" b="1" dirty="0">
                <a:solidFill>
                  <a:schemeClr val="accent1"/>
                </a:solidFill>
                <a:latin typeface="+mn-lt"/>
              </a:rPr>
              <a:t>Two ways of calculating correlation</a:t>
            </a:r>
          </a:p>
        </p:txBody>
      </p:sp>
      <p:pic>
        <p:nvPicPr>
          <p:cNvPr id="4" name="Picture 3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3246438"/>
            <a:ext cx="9144000" cy="199072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64962368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US" b="1" dirty="0">
                <a:solidFill>
                  <a:schemeClr val="accent1"/>
                </a:solidFill>
                <a:latin typeface="+mn-lt"/>
              </a:rPr>
              <a:t>Generation of random phenotypes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8263881-F24E-2C49-AE2A-0FE92AEA44A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76443" y="1885730"/>
            <a:ext cx="2895600" cy="40640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C3723B04-8D51-114A-9621-4CD8A5A2D9B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48781" y="1885730"/>
            <a:ext cx="825500" cy="40640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5E2D8CF8-8BBF-9345-9344-B341F1F79D7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47404" y="1885730"/>
            <a:ext cx="825500" cy="40640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4FE7DFAA-6DD1-8844-A362-0F576D7C41A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746027" y="1885730"/>
            <a:ext cx="825500" cy="4064000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E4B96BA7-37E9-174B-A87C-8AA54558154A}"/>
              </a:ext>
            </a:extLst>
          </p:cNvPr>
          <p:cNvSpPr txBox="1"/>
          <p:nvPr/>
        </p:nvSpPr>
        <p:spPr>
          <a:xfrm>
            <a:off x="2200495" y="5946820"/>
            <a:ext cx="16474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Genotype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DDA3F5DE-9FDE-0E4B-AB64-D992605A0563}"/>
              </a:ext>
            </a:extLst>
          </p:cNvPr>
          <p:cNvSpPr txBox="1"/>
          <p:nvPr/>
        </p:nvSpPr>
        <p:spPr>
          <a:xfrm>
            <a:off x="4971940" y="5949730"/>
            <a:ext cx="16474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Phenotype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80104CF2-40F8-A244-9A03-31B859F2E15F}"/>
              </a:ext>
            </a:extLst>
          </p:cNvPr>
          <p:cNvSpPr txBox="1"/>
          <p:nvPr/>
        </p:nvSpPr>
        <p:spPr>
          <a:xfrm>
            <a:off x="6619436" y="5949730"/>
            <a:ext cx="16474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Random #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C903467B-1979-BE4A-A017-6339302B8C07}"/>
              </a:ext>
            </a:extLst>
          </p:cNvPr>
          <p:cNvSpPr txBox="1"/>
          <p:nvPr/>
        </p:nvSpPr>
        <p:spPr>
          <a:xfrm>
            <a:off x="8042709" y="5949730"/>
            <a:ext cx="223213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Random Phenotype</a:t>
            </a:r>
          </a:p>
        </p:txBody>
      </p:sp>
    </p:spTree>
    <p:extLst>
      <p:ext uri="{BB962C8B-B14F-4D97-AF65-F5344CB8AC3E}">
        <p14:creationId xmlns:p14="http://schemas.microsoft.com/office/powerpoint/2010/main" val="35126578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</p:bld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597</TotalTime>
  <Words>346</Words>
  <Application>Microsoft Macintosh PowerPoint</Application>
  <PresentationFormat>Widescreen</PresentationFormat>
  <Paragraphs>135</Paragraphs>
  <Slides>19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7" baseType="lpstr">
      <vt:lpstr>ArialMT</vt:lpstr>
      <vt:lpstr>Arial</vt:lpstr>
      <vt:lpstr>Calibri</vt:lpstr>
      <vt:lpstr>Calibri Light</vt:lpstr>
      <vt:lpstr>Candara</vt:lpstr>
      <vt:lpstr>Constantia</vt:lpstr>
      <vt:lpstr>Symbol</vt:lpstr>
      <vt:lpstr>Office Theme</vt:lpstr>
      <vt:lpstr>Statistical Genomics</vt:lpstr>
      <vt:lpstr>Outline</vt:lpstr>
      <vt:lpstr>Negative prediction accuracy</vt:lpstr>
      <vt:lpstr>PowerPoint Presentation</vt:lpstr>
      <vt:lpstr>PowerPoint Presentation</vt:lpstr>
      <vt:lpstr>Jack Knife: extreme case: K=N</vt:lpstr>
      <vt:lpstr>Re-sampling: stochastic validation</vt:lpstr>
      <vt:lpstr>Two ways of calculating correlation</vt:lpstr>
      <vt:lpstr>Generation of random phenotypes</vt:lpstr>
      <vt:lpstr>Artefactual negative hold accuracy </vt:lpstr>
      <vt:lpstr>Hold bias relates to number of fold</vt:lpstr>
      <vt:lpstr>Problem of instant accuracy</vt:lpstr>
      <vt:lpstr>Small sample causes bias</vt:lpstr>
      <vt:lpstr>Correction of instant accuracy</vt:lpstr>
      <vt:lpstr>PowerPoint Presentation</vt:lpstr>
      <vt:lpstr>PowerPoint Presentation</vt:lpstr>
      <vt:lpstr>PowerPoint Presentation</vt:lpstr>
      <vt:lpstr>Invalid procedure create artifact prediction accuracy</vt:lpstr>
      <vt:lpstr>Outline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Zhang, Zhiwu</dc:creator>
  <cp:lastModifiedBy>Zhang, Zhiwu</cp:lastModifiedBy>
  <cp:revision>79</cp:revision>
  <dcterms:created xsi:type="dcterms:W3CDTF">2020-01-18T23:14:17Z</dcterms:created>
  <dcterms:modified xsi:type="dcterms:W3CDTF">2023-04-01T04:49:43Z</dcterms:modified>
</cp:coreProperties>
</file>