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6"/>
  </p:notesMasterIdLst>
  <p:sldIdLst>
    <p:sldId id="307" r:id="rId2"/>
    <p:sldId id="336" r:id="rId3"/>
    <p:sldId id="382" r:id="rId4"/>
    <p:sldId id="390" r:id="rId5"/>
    <p:sldId id="423" r:id="rId6"/>
    <p:sldId id="371" r:id="rId7"/>
    <p:sldId id="373" r:id="rId8"/>
    <p:sldId id="375" r:id="rId9"/>
    <p:sldId id="374" r:id="rId10"/>
    <p:sldId id="391" r:id="rId11"/>
    <p:sldId id="385" r:id="rId12"/>
    <p:sldId id="376" r:id="rId13"/>
    <p:sldId id="422" r:id="rId14"/>
    <p:sldId id="372" r:id="rId15"/>
    <p:sldId id="395" r:id="rId16"/>
    <p:sldId id="400" r:id="rId17"/>
    <p:sldId id="410" r:id="rId18"/>
    <p:sldId id="412" r:id="rId19"/>
    <p:sldId id="411" r:id="rId20"/>
    <p:sldId id="398" r:id="rId21"/>
    <p:sldId id="399" r:id="rId22"/>
    <p:sldId id="419" r:id="rId23"/>
    <p:sldId id="365" r:id="rId24"/>
    <p:sldId id="42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94"/>
    <p:restoredTop sz="81536"/>
  </p:normalViewPr>
  <p:slideViewPr>
    <p:cSldViewPr snapToGrid="0" snapToObjects="1">
      <p:cViewPr varScale="1">
        <p:scale>
          <a:sx n="110" d="100"/>
          <a:sy n="110" d="100"/>
        </p:scale>
        <p:origin x="15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69" d="100"/>
        <a:sy n="6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457002" y="3044856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>
                <a:solidFill>
                  <a:schemeClr val="bg2">
                    <a:lumMod val="50000"/>
                  </a:schemeClr>
                </a:solidFill>
              </a:rPr>
              <a:t>Bayesian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theory</a:t>
            </a: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2209" y="74450"/>
            <a:ext cx="3899138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P(</a:t>
            </a:r>
            <a:r>
              <a:rPr lang="en-US" b="1" dirty="0" err="1">
                <a:solidFill>
                  <a:schemeClr val="accent1"/>
                </a:solidFill>
                <a:latin typeface="+mn-lt"/>
              </a:rPr>
              <a:t>Boy|Pants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4240232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P(Pants | Boy) P(Boy) + P(Pants | Girl) P(Girl)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9156" y="2751830"/>
            <a:ext cx="410423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60%*100% + 40%*50%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8089" y="2189124"/>
            <a:ext cx="33725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60</a:t>
            </a:r>
            <a:r>
              <a:rPr lang="en-US" sz="3200"/>
              <a:t>%*100%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77452" y="2481512"/>
            <a:ext cx="20286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=     75%</a:t>
            </a:r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3148291" y="2773900"/>
            <a:ext cx="384102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81200" y="3611335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P(Pants | Boy) P(Boy)</a:t>
            </a:r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218933" y="4196111"/>
            <a:ext cx="7755331" cy="1568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96504" y="6061768"/>
            <a:ext cx="26928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P(Pants)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68230" y="5405259"/>
            <a:ext cx="4187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P(Pants | Boy) P(Boy)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204036" y="6017647"/>
            <a:ext cx="3200400" cy="1568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49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381"/>
            <a:ext cx="8229600" cy="97321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Bayesian Contribution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38577" y="3013204"/>
            <a:ext cx="393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rbel" charset="0"/>
                <a:ea typeface="Corbel" charset="0"/>
                <a:cs typeface="Corbel" charset="0"/>
              </a:rPr>
              <a:t>P(Boy | Pants)</a:t>
            </a:r>
            <a:endParaRPr lang="en-US" sz="3200" dirty="0">
              <a:solidFill>
                <a:schemeClr val="accent2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81073" y="4266626"/>
            <a:ext cx="4598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P(Pants | Boy) P(Boy)</a:t>
            </a:r>
            <a:endParaRPr lang="en-US" sz="32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855421" y="3494598"/>
                <a:ext cx="70243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>
                          <a:latin typeface="Cambria Math" charset="0"/>
                        </a:rPr>
                        <m:t>∝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421" y="3494598"/>
                <a:ext cx="702436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130119" y="996244"/>
            <a:ext cx="4153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Turn a hard question into an easy question</a:t>
            </a:r>
          </a:p>
        </p:txBody>
      </p:sp>
    </p:spTree>
    <p:extLst>
      <p:ext uri="{BB962C8B-B14F-4D97-AF65-F5344CB8AC3E}">
        <p14:creationId xmlns:p14="http://schemas.microsoft.com/office/powerpoint/2010/main" val="108158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Bayesian theorem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4001" y="3578737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P(</a:t>
            </a:r>
            <a:r>
              <a:rPr lang="en-US" sz="3600" dirty="0" err="1"/>
              <a:t>Boy|Pants</a:t>
            </a:r>
            <a:r>
              <a:rPr lang="en-US" sz="3600" dirty="0"/>
              <a:t>)P(Pants)=P(</a:t>
            </a:r>
            <a:r>
              <a:rPr lang="en-US" sz="3600" dirty="0" err="1"/>
              <a:t>Pants|Boy</a:t>
            </a:r>
            <a:r>
              <a:rPr lang="en-US" sz="3600" dirty="0"/>
              <a:t>)P(Boy)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1004" y="5192417"/>
            <a:ext cx="2049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y(data)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2129641"/>
            <a:ext cx="26693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Symbol" charset="2"/>
                <a:ea typeface="Symbol" charset="2"/>
                <a:cs typeface="Symbol" charset="2"/>
              </a:rPr>
              <a:t>q(</a:t>
            </a:r>
            <a:r>
              <a:rPr lang="en-US" sz="3200" dirty="0"/>
              <a:t>parameters</a:t>
            </a:r>
            <a:r>
              <a:rPr lang="en-US" sz="3200" dirty="0">
                <a:latin typeface="Symbol" charset="2"/>
                <a:ea typeface="Symbol" charset="2"/>
                <a:cs typeface="Symbol" charset="2"/>
              </a:rPr>
              <a:t>)</a:t>
            </a:r>
            <a:endParaRPr lang="en-US" sz="3200" dirty="0"/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flipV="1">
            <a:off x="3625762" y="4225068"/>
            <a:ext cx="1358" cy="9673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773680" y="2611388"/>
            <a:ext cx="0" cy="10289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0" y="3117071"/>
            <a:ext cx="1148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17BA05-9EAE-0343-AA7D-6D9A657AB245}"/>
              </a:ext>
            </a:extLst>
          </p:cNvPr>
          <p:cNvSpPr txBox="1"/>
          <p:nvPr/>
        </p:nvSpPr>
        <p:spPr>
          <a:xfrm>
            <a:off x="3867715" y="4339408"/>
            <a:ext cx="2556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Constant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B83226-BAA9-CD19-5EA8-88E84C90F9F6}"/>
              </a:ext>
            </a:extLst>
          </p:cNvPr>
          <p:cNvSpPr txBox="1"/>
          <p:nvPr/>
        </p:nvSpPr>
        <p:spPr>
          <a:xfrm>
            <a:off x="4089723" y="1426140"/>
            <a:ext cx="4232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P(</a:t>
            </a:r>
            <a:r>
              <a:rPr lang="en-US" sz="3600" dirty="0" err="1"/>
              <a:t>Boy&amp;Pants</a:t>
            </a:r>
            <a:r>
              <a:rPr lang="en-US" sz="3600" dirty="0"/>
              <a:t>)</a:t>
            </a:r>
            <a:endParaRPr lang="en-US" sz="3600" dirty="0">
              <a:solidFill>
                <a:schemeClr val="accent2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2620889-DBFB-6232-15E2-2BC3E20F3F23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5074152" y="2072471"/>
            <a:ext cx="1131809" cy="13303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187C773-DDBF-5346-5627-05CC190183E5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205961" y="2072471"/>
            <a:ext cx="1167112" cy="13303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28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381"/>
            <a:ext cx="8229600" cy="97321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Bayesian transformation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38577" y="3013204"/>
            <a:ext cx="393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rbel" charset="0"/>
                <a:ea typeface="Corbel" charset="0"/>
                <a:cs typeface="Corbel" charset="0"/>
              </a:rPr>
              <a:t>P(Boy | Pants)</a:t>
            </a:r>
            <a:endParaRPr lang="en-US" sz="3200" dirty="0">
              <a:solidFill>
                <a:schemeClr val="accent2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81073" y="4266626"/>
            <a:ext cx="4598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P(Pants | Boy) P(Boy)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09036" y="1941217"/>
            <a:ext cx="2049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y(data)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21000" y="1941217"/>
            <a:ext cx="26693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Symbol" charset="2"/>
                <a:ea typeface="Symbol" charset="2"/>
                <a:cs typeface="Symbol" charset="2"/>
              </a:rPr>
              <a:t>q(</a:t>
            </a:r>
            <a:r>
              <a:rPr lang="en-US" sz="3200" dirty="0"/>
              <a:t>parameters</a:t>
            </a:r>
            <a:r>
              <a:rPr lang="en-US" sz="3200" dirty="0">
                <a:latin typeface="Symbol" charset="2"/>
                <a:ea typeface="Symbol" charset="2"/>
                <a:cs typeface="Symbol" charset="2"/>
              </a:rPr>
              <a:t>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855421" y="3494598"/>
                <a:ext cx="70243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>
                          <a:latin typeface="Cambria Math" charset="0"/>
                        </a:rPr>
                        <m:t>∝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421" y="3494598"/>
                <a:ext cx="702436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497166" y="5231718"/>
            <a:ext cx="4598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Likelihood of data given parameters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</a:rPr>
              <a:t>P(</a:t>
            </a:r>
            <a:r>
              <a:rPr lang="en-US" sz="3200" dirty="0" err="1">
                <a:solidFill>
                  <a:schemeClr val="accent2"/>
                </a:solidFill>
              </a:rPr>
              <a:t>y|</a:t>
            </a:r>
            <a:r>
              <a:rPr lang="en-US" sz="3200" dirty="0" err="1">
                <a:solidFill>
                  <a:schemeClr val="accent2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3200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5221633"/>
            <a:ext cx="4598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Distribution of parameters (prior)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</a:rPr>
              <a:t>P(</a:t>
            </a:r>
            <a:r>
              <a:rPr lang="en-US" sz="3200" dirty="0">
                <a:solidFill>
                  <a:schemeClr val="accent2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3200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38577" y="2266591"/>
            <a:ext cx="393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Corbel" charset="0"/>
                <a:ea typeface="Corbel" charset="0"/>
                <a:cs typeface="Corbel" charset="0"/>
              </a:rPr>
              <a:t>P(</a:t>
            </a:r>
            <a:r>
              <a:rPr lang="en-US" sz="3200" dirty="0">
                <a:solidFill>
                  <a:schemeClr val="accent2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3200" dirty="0">
                <a:solidFill>
                  <a:schemeClr val="accent2"/>
                </a:solidFill>
                <a:latin typeface="Corbel" charset="0"/>
                <a:ea typeface="Corbel" charset="0"/>
                <a:cs typeface="Corbel" charset="0"/>
              </a:rPr>
              <a:t> | y)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30119" y="996244"/>
            <a:ext cx="4153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Posterior distribution of </a:t>
            </a:r>
            <a:r>
              <a:rPr lang="en-US" sz="3200" dirty="0">
                <a:solidFill>
                  <a:schemeClr val="accent2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3200" dirty="0">
                <a:solidFill>
                  <a:schemeClr val="accent2"/>
                </a:solidFill>
                <a:latin typeface="Corbel" charset="0"/>
                <a:ea typeface="Corbel" charset="0"/>
                <a:cs typeface="Corbel" charset="0"/>
              </a:rPr>
              <a:t> given  y</a:t>
            </a:r>
            <a:r>
              <a:rPr lang="en-US" sz="3200" dirty="0">
                <a:solidFill>
                  <a:schemeClr val="accent2"/>
                </a:solidFill>
              </a:rPr>
              <a:t>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026167" y="2440379"/>
            <a:ext cx="1255707" cy="5728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238577" y="2525991"/>
            <a:ext cx="1242568" cy="5754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645572" y="5013239"/>
            <a:ext cx="536028" cy="20839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390321" y="4824665"/>
            <a:ext cx="2364827" cy="2305"/>
          </a:xfrm>
          <a:prstGeom prst="straightConnector1">
            <a:avLst/>
          </a:prstGeom>
          <a:ln w="381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992287" y="4822360"/>
            <a:ext cx="1182414" cy="2305"/>
          </a:xfrm>
          <a:prstGeom prst="straightConnector1">
            <a:avLst/>
          </a:prstGeom>
          <a:ln w="381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7583494" y="4903998"/>
            <a:ext cx="325542" cy="300984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18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2" grpId="0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Bayesian for hard problem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2587184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public school has 60% males and 40% females. What is the probability to draw four males?   -- </a:t>
            </a:r>
            <a:r>
              <a:rPr lang="en-US" sz="3200" dirty="0">
                <a:solidFill>
                  <a:schemeClr val="accent2"/>
                </a:solidFill>
              </a:rPr>
              <a:t>Probability (0.6^</a:t>
            </a:r>
            <a:r>
              <a:rPr lang="en-US" sz="3200" baseline="30000" dirty="0">
                <a:solidFill>
                  <a:schemeClr val="accent2"/>
                </a:solidFill>
              </a:rPr>
              <a:t>4</a:t>
            </a:r>
            <a:r>
              <a:rPr lang="en-US" sz="3200" dirty="0">
                <a:solidFill>
                  <a:schemeClr val="accent2"/>
                </a:solidFill>
              </a:rPr>
              <a:t>=12.96%)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4434684"/>
            <a:ext cx="8496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Four </a:t>
            </a:r>
            <a:r>
              <a:rPr lang="en-US" sz="3200" dirty="0" err="1"/>
              <a:t>perpsons</a:t>
            </a:r>
            <a:r>
              <a:rPr lang="en-US" sz="3200" dirty="0"/>
              <a:t> were randomly draw from a </a:t>
            </a:r>
            <a:r>
              <a:rPr lang="en-US" sz="3200" dirty="0">
                <a:solidFill>
                  <a:srgbClr val="FF0000"/>
                </a:solidFill>
              </a:rPr>
              <a:t>public</a:t>
            </a:r>
            <a:r>
              <a:rPr lang="en-US" sz="3200" dirty="0"/>
              <a:t> school and they are all male. What are the male proportion?   -- </a:t>
            </a:r>
            <a:r>
              <a:rPr lang="en-US" sz="3200" dirty="0">
                <a:solidFill>
                  <a:schemeClr val="accent2"/>
                </a:solidFill>
              </a:rPr>
              <a:t>Inverse  probability (?)</a:t>
            </a:r>
          </a:p>
        </p:txBody>
      </p:sp>
    </p:spTree>
    <p:extLst>
      <p:ext uri="{BB962C8B-B14F-4D97-AF65-F5344CB8AC3E}">
        <p14:creationId xmlns:p14="http://schemas.microsoft.com/office/powerpoint/2010/main" val="227158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831" y="56974"/>
            <a:ext cx="8229600" cy="88087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Prior knowledge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622" t="19922" r="11556" b="29766"/>
          <a:stretch/>
        </p:blipFill>
        <p:spPr>
          <a:xfrm>
            <a:off x="5366360" y="1524381"/>
            <a:ext cx="1557472" cy="156546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142504" y="1553771"/>
            <a:ext cx="1" cy="15087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2123958" y="3062532"/>
            <a:ext cx="1600200" cy="12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8388" t="21740" r="10311" b="29704"/>
          <a:stretch/>
        </p:blipFill>
        <p:spPr>
          <a:xfrm>
            <a:off x="3772711" y="1568944"/>
            <a:ext cx="1596002" cy="1510835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2939254" y="3515116"/>
            <a:ext cx="1859395" cy="181757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451037" y="4169262"/>
            <a:ext cx="1238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U</a:t>
            </a:r>
            <a:r>
              <a:rPr lang="en-US" sz="2000"/>
              <a:t>nsure</a:t>
            </a:r>
            <a:endParaRPr lang="en-US" sz="20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7471508" y="3462938"/>
            <a:ext cx="2024184" cy="19218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447488" y="4249271"/>
            <a:ext cx="1345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/>
              <a:t>Reject</a:t>
            </a:r>
            <a:endParaRPr lang="en-US" sz="2000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6218314" y="3481749"/>
            <a:ext cx="20980" cy="190305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4439805" y="3481749"/>
            <a:ext cx="1042572" cy="18405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975232" y="3398280"/>
            <a:ext cx="1019909" cy="19865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2184749" y="2088235"/>
            <a:ext cx="13470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100% male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798648" y="994734"/>
            <a:ext cx="26728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Gender distribution</a:t>
            </a:r>
            <a:endParaRPr lang="en-US" sz="2000" baseline="30000" dirty="0"/>
          </a:p>
        </p:txBody>
      </p:sp>
      <p:pic>
        <p:nvPicPr>
          <p:cNvPr id="22" name="Picture 21"/>
          <p:cNvPicPr>
            <a:picLocks/>
          </p:cNvPicPr>
          <p:nvPr/>
        </p:nvPicPr>
        <p:blipFill rotWithShape="1">
          <a:blip r:embed="rId3"/>
          <a:srcRect l="28388" t="21740" r="10311" b="29704"/>
          <a:stretch/>
        </p:blipFill>
        <p:spPr>
          <a:xfrm flipH="1">
            <a:off x="6800209" y="1582355"/>
            <a:ext cx="1600200" cy="1510835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10117681" y="1583391"/>
            <a:ext cx="1" cy="15087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8517481" y="3078574"/>
            <a:ext cx="1600200" cy="12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8598113" y="2077122"/>
            <a:ext cx="13470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100% female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792829" y="3664287"/>
            <a:ext cx="1117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/>
              <a:t>unlikely</a:t>
            </a:r>
            <a:endParaRPr lang="en-US" sz="2000" dirty="0"/>
          </a:p>
        </p:txBody>
      </p:sp>
      <p:sp>
        <p:nvSpPr>
          <p:cNvPr id="30" name="Rectangle 29"/>
          <p:cNvSpPr/>
          <p:nvPr/>
        </p:nvSpPr>
        <p:spPr>
          <a:xfrm>
            <a:off x="3632921" y="3729524"/>
            <a:ext cx="1117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Likely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071438" y="3592023"/>
            <a:ext cx="1117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Safe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86928" y="5332686"/>
            <a:ext cx="8496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Four males were draw from a </a:t>
            </a:r>
            <a:r>
              <a:rPr lang="en-US" sz="3200" dirty="0">
                <a:solidFill>
                  <a:srgbClr val="FF0000"/>
                </a:solidFill>
              </a:rPr>
              <a:t>public</a:t>
            </a:r>
            <a:r>
              <a:rPr lang="en-US" sz="3200" dirty="0"/>
              <a:t> school. What is the male proportion?   -- </a:t>
            </a:r>
            <a:r>
              <a:rPr lang="en-US" sz="3200" dirty="0">
                <a:solidFill>
                  <a:schemeClr val="accent2"/>
                </a:solidFill>
              </a:rPr>
              <a:t>Inverse  probability (?)</a:t>
            </a:r>
          </a:p>
        </p:txBody>
      </p:sp>
    </p:spTree>
    <p:extLst>
      <p:ext uri="{BB962C8B-B14F-4D97-AF65-F5344CB8AC3E}">
        <p14:creationId xmlns:p14="http://schemas.microsoft.com/office/powerpoint/2010/main" val="79555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7" grpId="0"/>
      <p:bldP spid="26" grpId="0"/>
      <p:bldP spid="28" grpId="0"/>
      <p:bldP spid="30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318318"/>
            <a:ext cx="3048000" cy="1252728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accent2"/>
                </a:solidFill>
              </a:rPr>
              <a:t>P(</a:t>
            </a:r>
            <a:r>
              <a:rPr lang="en-US" sz="6600" dirty="0" err="1">
                <a:solidFill>
                  <a:schemeClr val="accent2"/>
                </a:solidFill>
              </a:rPr>
              <a:t>G|y</a:t>
            </a:r>
            <a:r>
              <a:rPr lang="en-US" sz="6600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0156" y="3790336"/>
            <a:ext cx="29418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Probability of unknown given data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</a:rPr>
              <a:t>(hard to solve)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8156" y="3790335"/>
            <a:ext cx="29418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Probability of observed given unknown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</a:rPr>
              <a:t>(easy to solve)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26156" y="3790334"/>
            <a:ext cx="2941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Prior knowledge of unknown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</a:rPr>
              <a:t>(freedom)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085510" y="2723490"/>
            <a:ext cx="20980" cy="914400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3090588" y="2723490"/>
            <a:ext cx="20980" cy="914400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9141004" y="2723490"/>
            <a:ext cx="20980" cy="914400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1"/>
              <p:cNvSpPr txBox="1">
                <a:spLocks/>
              </p:cNvSpPr>
              <p:nvPr/>
            </p:nvSpPr>
            <p:spPr>
              <a:xfrm>
                <a:off x="4155440" y="1301598"/>
                <a:ext cx="3464560" cy="125272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6600">
                        <a:solidFill>
                          <a:schemeClr val="accent2"/>
                        </a:solidFill>
                        <a:latin typeface="Cambria Math" charset="0"/>
                      </a:rPr>
                      <m:t>∝ </m:t>
                    </m:r>
                  </m:oMath>
                </a14:m>
                <a:r>
                  <a:rPr lang="en-US" sz="6600" dirty="0">
                    <a:solidFill>
                      <a:schemeClr val="accent2"/>
                    </a:solidFill>
                  </a:rPr>
                  <a:t>P(</a:t>
                </a:r>
                <a:r>
                  <a:rPr lang="en-US" sz="6600" dirty="0" err="1">
                    <a:solidFill>
                      <a:schemeClr val="accent2"/>
                    </a:solidFill>
                  </a:rPr>
                  <a:t>y|G</a:t>
                </a:r>
                <a:r>
                  <a:rPr lang="en-US" sz="6600" dirty="0">
                    <a:solidFill>
                      <a:schemeClr val="accent2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0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440" y="1301598"/>
                <a:ext cx="3464560" cy="1252728"/>
              </a:xfrm>
              <a:prstGeom prst="rect">
                <a:avLst/>
              </a:prstGeom>
              <a:blipFill>
                <a:blip r:embed="rId2"/>
                <a:stretch>
                  <a:fillRect t="-9000" r="-7299" b="-2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/>
          <p:cNvSpPr txBox="1">
            <a:spLocks/>
          </p:cNvSpPr>
          <p:nvPr/>
        </p:nvSpPr>
        <p:spPr>
          <a:xfrm>
            <a:off x="7888716" y="1301598"/>
            <a:ext cx="226568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600" dirty="0">
                <a:solidFill>
                  <a:schemeClr val="accent2"/>
                </a:solidFill>
              </a:rPr>
              <a:t>P(G)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996831" y="56974"/>
            <a:ext cx="8229600" cy="880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Transform hard problem to easy one </a:t>
            </a:r>
          </a:p>
        </p:txBody>
      </p:sp>
    </p:spTree>
    <p:extLst>
      <p:ext uri="{BB962C8B-B14F-4D97-AF65-F5344CB8AC3E}">
        <p14:creationId xmlns:p14="http://schemas.microsoft.com/office/powerpoint/2010/main" val="109960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9656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P(</a:t>
            </a:r>
            <a:r>
              <a:rPr lang="en-US" b="1" dirty="0" err="1">
                <a:solidFill>
                  <a:schemeClr val="accent1"/>
                </a:solidFill>
                <a:latin typeface="+mn-lt"/>
              </a:rPr>
              <a:t>y|G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1981200" y="1351846"/>
            <a:ext cx="64922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p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seq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0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.01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4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k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n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pyp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FF0000"/>
                </a:solidFill>
                <a:latin typeface="Candara" charset="0"/>
              </a:rPr>
              <a:t>dbinom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k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p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pt-BR" dirty="0">
              <a:solidFill>
                <a:srgbClr val="000000"/>
              </a:solidFill>
              <a:latin typeface="Candara" charset="0"/>
            </a:endParaRPr>
          </a:p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theMax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pyp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==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max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pyp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pMax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p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theMax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</a:t>
            </a:r>
          </a:p>
          <a:p>
            <a:r>
              <a:rPr lang="pt-BR" dirty="0" err="1">
                <a:solidFill>
                  <a:srgbClr val="060087"/>
                </a:solidFill>
                <a:latin typeface="Candara" charset="0"/>
              </a:rPr>
              <a:t>plot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p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pyp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type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pt-BR" dirty="0" err="1">
                <a:solidFill>
                  <a:srgbClr val="9E0003"/>
                </a:solidFill>
                <a:latin typeface="Candara" charset="0"/>
              </a:rPr>
              <a:t>b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main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=paste(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"Data="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pMax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sep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))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67667"/>
          <a:stretch/>
        </p:blipFill>
        <p:spPr>
          <a:xfrm>
            <a:off x="2594923" y="4114800"/>
            <a:ext cx="7002154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1700" y="828626"/>
            <a:ext cx="849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Probability to have 4 males with given male proportion</a:t>
            </a:r>
          </a:p>
        </p:txBody>
      </p:sp>
    </p:spTree>
    <p:extLst>
      <p:ext uri="{BB962C8B-B14F-4D97-AF65-F5344CB8AC3E}">
        <p14:creationId xmlns:p14="http://schemas.microsoft.com/office/powerpoint/2010/main" val="6204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9594"/>
            <a:ext cx="8229600" cy="85287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P(G)</a:t>
            </a:r>
          </a:p>
        </p:txBody>
      </p:sp>
      <p:sp>
        <p:nvSpPr>
          <p:cNvPr id="3" name="Rectangle 2"/>
          <p:cNvSpPr/>
          <p:nvPr/>
        </p:nvSpPr>
        <p:spPr>
          <a:xfrm>
            <a:off x="1981200" y="1351846"/>
            <a:ext cx="64922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>
                <a:solidFill>
                  <a:srgbClr val="000000"/>
                </a:solidFill>
                <a:latin typeface="Candara" charset="0"/>
              </a:rPr>
              <a:t>ps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cs-CZ" dirty="0">
                <a:solidFill>
                  <a:srgbClr val="000000"/>
                </a:solidFill>
                <a:latin typeface="Candara" charset="0"/>
              </a:rPr>
              <a:t>p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*</a:t>
            </a:r>
            <a:r>
              <a:rPr lang="cs-CZ" dirty="0">
                <a:solidFill>
                  <a:srgbClr val="0B4213"/>
                </a:solidFill>
                <a:latin typeface="Candara" charset="0"/>
              </a:rPr>
              <a:t>10 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- </a:t>
            </a:r>
            <a:r>
              <a:rPr lang="cs-CZ" dirty="0">
                <a:solidFill>
                  <a:srgbClr val="0B4213"/>
                </a:solidFill>
                <a:latin typeface="Candara" charset="0"/>
              </a:rPr>
              <a:t>5 # Minus 5 </a:t>
            </a:r>
            <a:r>
              <a:rPr lang="cs-CZ" dirty="0" err="1">
                <a:solidFill>
                  <a:srgbClr val="0B4213"/>
                </a:solidFill>
                <a:latin typeface="Candara" charset="0"/>
              </a:rPr>
              <a:t>is</a:t>
            </a:r>
            <a:r>
              <a:rPr lang="cs-CZ" dirty="0">
                <a:solidFill>
                  <a:srgbClr val="0B4213"/>
                </a:solidFill>
                <a:latin typeface="Candara" charset="0"/>
              </a:rPr>
              <a:t> </a:t>
            </a:r>
            <a:r>
              <a:rPr lang="cs-CZ" dirty="0" err="1">
                <a:solidFill>
                  <a:srgbClr val="0B4213"/>
                </a:solidFill>
                <a:latin typeface="Candara" charset="0"/>
              </a:rPr>
              <a:t>middle</a:t>
            </a:r>
            <a:r>
              <a:rPr lang="cs-CZ" dirty="0">
                <a:solidFill>
                  <a:srgbClr val="0B4213"/>
                </a:solidFill>
                <a:latin typeface="Candara" charset="0"/>
              </a:rPr>
              <a:t>, 1 </a:t>
            </a:r>
            <a:r>
              <a:rPr lang="cs-CZ" dirty="0" err="1">
                <a:solidFill>
                  <a:srgbClr val="0B4213"/>
                </a:solidFill>
                <a:latin typeface="Candara" charset="0"/>
              </a:rPr>
              <a:t>for</a:t>
            </a:r>
            <a:r>
              <a:rPr lang="cs-CZ" dirty="0">
                <a:solidFill>
                  <a:srgbClr val="0B4213"/>
                </a:solidFill>
                <a:latin typeface="Candara" charset="0"/>
              </a:rPr>
              <a:t> </a:t>
            </a:r>
            <a:r>
              <a:rPr lang="cs-CZ" dirty="0" err="1">
                <a:solidFill>
                  <a:srgbClr val="0B4213"/>
                </a:solidFill>
                <a:latin typeface="Candara" charset="0"/>
              </a:rPr>
              <a:t>the</a:t>
            </a:r>
            <a:r>
              <a:rPr lang="cs-CZ" dirty="0">
                <a:solidFill>
                  <a:srgbClr val="0B4213"/>
                </a:solidFill>
                <a:latin typeface="Candara" charset="0"/>
              </a:rPr>
              <a:t> far </a:t>
            </a:r>
            <a:r>
              <a:rPr lang="cs-CZ" dirty="0" err="1">
                <a:solidFill>
                  <a:srgbClr val="0B4213"/>
                </a:solidFill>
                <a:latin typeface="Candara" charset="0"/>
              </a:rPr>
              <a:t>left</a:t>
            </a:r>
            <a:r>
              <a:rPr lang="cs-CZ" dirty="0">
                <a:solidFill>
                  <a:srgbClr val="0B4213"/>
                </a:solidFill>
                <a:latin typeface="Candara" charset="0"/>
              </a:rPr>
              <a:t> and 9 </a:t>
            </a:r>
            <a:r>
              <a:rPr lang="cs-CZ" dirty="0" err="1">
                <a:solidFill>
                  <a:srgbClr val="0B4213"/>
                </a:solidFill>
                <a:latin typeface="Candara" charset="0"/>
              </a:rPr>
              <a:t>for</a:t>
            </a:r>
            <a:r>
              <a:rPr lang="cs-CZ" dirty="0">
                <a:solidFill>
                  <a:srgbClr val="0B4213"/>
                </a:solidFill>
                <a:latin typeface="Candara" charset="0"/>
              </a:rPr>
              <a:t> far </a:t>
            </a:r>
            <a:r>
              <a:rPr lang="cs-CZ" dirty="0" err="1">
                <a:solidFill>
                  <a:srgbClr val="0B4213"/>
                </a:solidFill>
                <a:latin typeface="Candara" charset="0"/>
              </a:rPr>
              <a:t>right</a:t>
            </a:r>
            <a:endParaRPr lang="cs-CZ" dirty="0">
              <a:solidFill>
                <a:srgbClr val="060087"/>
              </a:solidFill>
              <a:latin typeface="Candara" charset="0"/>
            </a:endParaRPr>
          </a:p>
          <a:p>
            <a:r>
              <a:rPr lang="cs-CZ" dirty="0" err="1">
                <a:solidFill>
                  <a:srgbClr val="000000"/>
                </a:solidFill>
                <a:latin typeface="Candara" charset="0"/>
              </a:rPr>
              <a:t>pd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cs-CZ" dirty="0" err="1">
                <a:solidFill>
                  <a:srgbClr val="FF0000"/>
                </a:solidFill>
                <a:latin typeface="Candara" charset="0"/>
              </a:rPr>
              <a:t>dnorm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ps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cs-CZ" dirty="0">
              <a:solidFill>
                <a:srgbClr val="000000"/>
              </a:solidFill>
              <a:latin typeface="Candara" charset="0"/>
            </a:endParaRPr>
          </a:p>
          <a:p>
            <a:r>
              <a:rPr lang="cs-CZ" dirty="0" err="1">
                <a:solidFill>
                  <a:srgbClr val="000000"/>
                </a:solidFill>
                <a:latin typeface="Candara" charset="0"/>
              </a:rPr>
              <a:t>theMax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pd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==max(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pd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cs-CZ" dirty="0" err="1">
                <a:solidFill>
                  <a:srgbClr val="000000"/>
                </a:solidFill>
                <a:latin typeface="Candara" charset="0"/>
              </a:rPr>
              <a:t>pMax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cs-CZ" dirty="0">
                <a:solidFill>
                  <a:srgbClr val="000000"/>
                </a:solidFill>
                <a:latin typeface="Candara" charset="0"/>
              </a:rPr>
              <a:t>p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theMax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]</a:t>
            </a:r>
          </a:p>
          <a:p>
            <a:r>
              <a:rPr lang="cs-CZ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</a:t>
            </a:r>
            <a:r>
              <a:rPr lang="cs-CZ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pd</a:t>
            </a:r>
            <a:r>
              <a:rPr lang="cs-CZ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type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cs-CZ" dirty="0">
                <a:solidFill>
                  <a:srgbClr val="9E0003"/>
                </a:solidFill>
                <a:latin typeface="Candara" charset="0"/>
              </a:rPr>
              <a:t>"b"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main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=paste(</a:t>
            </a:r>
            <a:r>
              <a:rPr lang="cs-CZ" dirty="0">
                <a:solidFill>
                  <a:srgbClr val="9E0003"/>
                </a:solidFill>
                <a:latin typeface="Candara" charset="0"/>
              </a:rPr>
              <a:t>"Prior="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pMax</a:t>
            </a:r>
            <a:r>
              <a:rPr lang="cs-CZ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sep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cs-CZ" dirty="0">
                <a:solidFill>
                  <a:srgbClr val="9E0003"/>
                </a:solidFill>
                <a:latin typeface="Candara" charset="0"/>
              </a:rPr>
              <a:t>""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))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31855" b="34256"/>
          <a:stretch/>
        </p:blipFill>
        <p:spPr>
          <a:xfrm>
            <a:off x="2412043" y="3982720"/>
            <a:ext cx="7002154" cy="2875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7850" y="828626"/>
            <a:ext cx="849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Probability of male proportion (Prior)</a:t>
            </a:r>
          </a:p>
        </p:txBody>
      </p:sp>
    </p:spTree>
    <p:extLst>
      <p:ext uri="{BB962C8B-B14F-4D97-AF65-F5344CB8AC3E}">
        <p14:creationId xmlns:p14="http://schemas.microsoft.com/office/powerpoint/2010/main" val="247380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0"/>
                <a:ext cx="8229600" cy="1252728"/>
              </a:xfrm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 smtClean="0">
                        <a:solidFill>
                          <a:schemeClr val="accent1"/>
                        </a:solidFill>
                        <a:latin typeface="+mn-lt"/>
                      </a:rPr>
                      <m:t>P</m:t>
                    </m:r>
                    <m:r>
                      <m:rPr>
                        <m:nor/>
                      </m:rPr>
                      <a:rPr lang="en-US" b="1" dirty="0" smtClean="0">
                        <a:solidFill>
                          <a:schemeClr val="accent1"/>
                        </a:solidFill>
                        <a:latin typeface="+mn-lt"/>
                      </a:rPr>
                      <m:t>(</m:t>
                    </m:r>
                    <m:r>
                      <m:rPr>
                        <m:nor/>
                      </m:rPr>
                      <a:rPr lang="en-US" b="1" i="0" dirty="0" smtClean="0">
                        <a:solidFill>
                          <a:schemeClr val="accent1"/>
                        </a:solidFill>
                        <a:latin typeface="+mn-lt"/>
                      </a:rPr>
                      <m:t>G</m:t>
                    </m:r>
                    <m:r>
                      <m:rPr>
                        <m:nor/>
                      </m:rPr>
                      <a:rPr lang="en-US" b="1" dirty="0" smtClean="0">
                        <a:solidFill>
                          <a:schemeClr val="accent1"/>
                        </a:solidFill>
                        <a:latin typeface="+mn-lt"/>
                      </a:rPr>
                      <m:t>|</m:t>
                    </m:r>
                    <m:r>
                      <m:rPr>
                        <m:nor/>
                      </m:rPr>
                      <a:rPr lang="en-US" b="1" i="0" dirty="0" smtClean="0">
                        <a:solidFill>
                          <a:schemeClr val="accent1"/>
                        </a:solidFill>
                        <a:latin typeface="+mn-lt"/>
                      </a:rPr>
                      <m:t>y</m:t>
                    </m:r>
                    <m:r>
                      <m:rPr>
                        <m:nor/>
                      </m:rPr>
                      <a:rPr lang="en-US" b="1" dirty="0" smtClean="0">
                        <a:solidFill>
                          <a:schemeClr val="accent1"/>
                        </a:solidFill>
                        <a:latin typeface="+mn-lt"/>
                      </a:rPr>
                      <m:t>)</m:t>
                    </m:r>
                    <m:r>
                      <a:rPr lang="en-US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  <a:latin typeface="+mn-lt"/>
                  </a:rPr>
                  <a:t>P(</a:t>
                </a:r>
                <a:r>
                  <a:rPr lang="en-US" b="1" dirty="0" err="1">
                    <a:solidFill>
                      <a:schemeClr val="accent1"/>
                    </a:solidFill>
                    <a:latin typeface="+mn-lt"/>
                  </a:rPr>
                  <a:t>y|G</a:t>
                </a:r>
                <a:r>
                  <a:rPr lang="en-US" b="1" dirty="0">
                    <a:solidFill>
                      <a:schemeClr val="accent1"/>
                    </a:solidFill>
                    <a:latin typeface="+mn-lt"/>
                  </a:rPr>
                  <a:t>) P(G)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0"/>
                <a:ext cx="8229600" cy="1252728"/>
              </a:xfrm>
              <a:blipFill>
                <a:blip r:embed="rId2"/>
                <a:stretch>
                  <a:fillRect b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981200" y="1910646"/>
            <a:ext cx="64922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>
                <a:solidFill>
                  <a:srgbClr val="000000"/>
                </a:solidFill>
                <a:latin typeface="Candara" charset="0"/>
              </a:rPr>
              <a:t>ppy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pd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*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pyp</a:t>
            </a:r>
            <a:endParaRPr lang="cs-CZ" dirty="0">
              <a:solidFill>
                <a:srgbClr val="060087"/>
              </a:solidFill>
              <a:latin typeface="Candara" charset="0"/>
            </a:endParaRPr>
          </a:p>
          <a:p>
            <a:endParaRPr lang="cs-CZ" dirty="0">
              <a:solidFill>
                <a:srgbClr val="000000"/>
              </a:solidFill>
              <a:latin typeface="Candara" charset="0"/>
            </a:endParaRPr>
          </a:p>
          <a:p>
            <a:r>
              <a:rPr lang="cs-CZ" dirty="0" err="1">
                <a:solidFill>
                  <a:srgbClr val="000000"/>
                </a:solidFill>
                <a:latin typeface="Candara" charset="0"/>
              </a:rPr>
              <a:t>theMax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ppy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==max(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ppy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cs-CZ" dirty="0" err="1">
                <a:solidFill>
                  <a:srgbClr val="000000"/>
                </a:solidFill>
                <a:latin typeface="Candara" charset="0"/>
              </a:rPr>
              <a:t>pMax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cs-CZ" dirty="0">
                <a:solidFill>
                  <a:srgbClr val="000000"/>
                </a:solidFill>
                <a:latin typeface="Candara" charset="0"/>
              </a:rPr>
              <a:t>p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theMax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]</a:t>
            </a:r>
          </a:p>
          <a:p>
            <a:r>
              <a:rPr lang="cs-CZ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</a:t>
            </a:r>
            <a:r>
              <a:rPr lang="cs-CZ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ppy</a:t>
            </a:r>
            <a:r>
              <a:rPr lang="cs-CZ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type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cs-CZ" dirty="0">
                <a:solidFill>
                  <a:srgbClr val="9E0003"/>
                </a:solidFill>
                <a:latin typeface="Candara" charset="0"/>
              </a:rPr>
              <a:t>"b"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main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=paste(</a:t>
            </a:r>
            <a:r>
              <a:rPr lang="cs-CZ" dirty="0">
                <a:solidFill>
                  <a:srgbClr val="9E0003"/>
                </a:solidFill>
                <a:latin typeface="Candara" charset="0"/>
              </a:rPr>
              <a:t>"Optimum="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pMax</a:t>
            </a:r>
            <a:r>
              <a:rPr lang="cs-CZ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sep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cs-CZ" dirty="0">
                <a:solidFill>
                  <a:srgbClr val="9E0003"/>
                </a:solidFill>
                <a:latin typeface="Candara" charset="0"/>
              </a:rPr>
              <a:t>""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))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66174" b="1494"/>
          <a:stretch/>
        </p:blipFill>
        <p:spPr>
          <a:xfrm>
            <a:off x="2339966" y="3637280"/>
            <a:ext cx="7002154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1700" y="1214889"/>
            <a:ext cx="849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Probability of male proportion given  4 males drawn</a:t>
            </a:r>
          </a:p>
        </p:txBody>
      </p:sp>
    </p:spTree>
    <p:extLst>
      <p:ext uri="{BB962C8B-B14F-4D97-AF65-F5344CB8AC3E}">
        <p14:creationId xmlns:p14="http://schemas.microsoft.com/office/powerpoint/2010/main" val="336237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Concept development for genomic selection</a:t>
            </a:r>
          </a:p>
          <a:p>
            <a:r>
              <a:rPr lang="en-US" dirty="0">
                <a:latin typeface="Constantia" charset="0"/>
              </a:rPr>
              <a:t>Bayesian theorem</a:t>
            </a:r>
          </a:p>
          <a:p>
            <a:r>
              <a:rPr lang="en-US" dirty="0">
                <a:latin typeface="Constantia" charset="0"/>
              </a:rPr>
              <a:t>Bayesian transformation</a:t>
            </a:r>
          </a:p>
          <a:p>
            <a:r>
              <a:rPr lang="en-US" dirty="0">
                <a:latin typeface="Constantia" charset="0"/>
              </a:rPr>
              <a:t>Bayesian likelihood</a:t>
            </a:r>
          </a:p>
          <a:p>
            <a:r>
              <a:rPr lang="en-US" dirty="0">
                <a:latin typeface="Constantia" charset="0"/>
              </a:rPr>
              <a:t>Bayesian alphabet for genomic selection</a:t>
            </a:r>
          </a:p>
        </p:txBody>
      </p:sp>
    </p:spTree>
    <p:extLst>
      <p:ext uri="{BB962C8B-B14F-4D97-AF65-F5344CB8AC3E}">
        <p14:creationId xmlns:p14="http://schemas.microsoft.com/office/powerpoint/2010/main" val="67173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7282"/>
            <a:ext cx="10515600" cy="85395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Depend what you believe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886"/>
            <a:ext cx="4140200" cy="55050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400" y="1290994"/>
            <a:ext cx="4140200" cy="54829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7100" y="846668"/>
            <a:ext cx="229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Male=Female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16500" y="868776"/>
            <a:ext cx="229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More Male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904A6AD-ACC1-0748-8BB0-FCE5636E97AE}"/>
              </a:ext>
            </a:extLst>
          </p:cNvPr>
          <p:cNvCxnSpPr>
            <a:cxnSpLocks/>
          </p:cNvCxnSpPr>
          <p:nvPr/>
        </p:nvCxnSpPr>
        <p:spPr>
          <a:xfrm>
            <a:off x="6045200" y="3534656"/>
            <a:ext cx="508000" cy="26329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AA9941-E0FE-1644-8E24-6D65402CCCFC}"/>
              </a:ext>
            </a:extLst>
          </p:cNvPr>
          <p:cNvCxnSpPr>
            <a:cxnSpLocks/>
          </p:cNvCxnSpPr>
          <p:nvPr/>
        </p:nvCxnSpPr>
        <p:spPr>
          <a:xfrm flipH="1">
            <a:off x="2587054" y="3377377"/>
            <a:ext cx="486346" cy="2239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5F58-9127-AB4C-94F4-D6362D8C8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6900" y="2936629"/>
            <a:ext cx="3937000" cy="19636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B42ADA-CF68-0E40-A3BE-C41CCC14CE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00" y="4900293"/>
            <a:ext cx="3937000" cy="18736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55A6856-19F1-E64D-A988-E5BE271894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667"/>
          <a:stretch/>
        </p:blipFill>
        <p:spPr>
          <a:xfrm>
            <a:off x="8204200" y="1295628"/>
            <a:ext cx="3962400" cy="17523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EFA8B8E-214E-874C-A964-B58BF8D23F8A}"/>
              </a:ext>
            </a:extLst>
          </p:cNvPr>
          <p:cNvSpPr txBox="1"/>
          <p:nvPr/>
        </p:nvSpPr>
        <p:spPr>
          <a:xfrm>
            <a:off x="9055100" y="846668"/>
            <a:ext cx="229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Much more male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A4210C7-FE6B-594A-A7A3-E1B4231364CA}"/>
              </a:ext>
            </a:extLst>
          </p:cNvPr>
          <p:cNvCxnSpPr>
            <a:cxnSpLocks/>
          </p:cNvCxnSpPr>
          <p:nvPr/>
        </p:nvCxnSpPr>
        <p:spPr>
          <a:xfrm>
            <a:off x="10579100" y="3623734"/>
            <a:ext cx="558800" cy="263290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42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48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Ten are all males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760" y="1841500"/>
            <a:ext cx="2882900" cy="5016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550" y="1841500"/>
            <a:ext cx="2882900" cy="5016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3340" y="1841500"/>
            <a:ext cx="2882900" cy="5016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5710" y="1390889"/>
            <a:ext cx="229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Male=Female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89270" y="1316168"/>
            <a:ext cx="229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More Male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57540" y="1390889"/>
            <a:ext cx="229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Much more male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52371" y="5698730"/>
            <a:ext cx="1146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vs. 57%</a:t>
            </a:r>
          </a:p>
        </p:txBody>
      </p:sp>
      <p:sp>
        <p:nvSpPr>
          <p:cNvPr id="3" name="Right Arrow 2"/>
          <p:cNvSpPr/>
          <p:nvPr/>
        </p:nvSpPr>
        <p:spPr>
          <a:xfrm>
            <a:off x="3108960" y="2275840"/>
            <a:ext cx="812800" cy="53848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6844CD-06EA-4A4E-BC3B-B5C25FE7A38D}"/>
              </a:ext>
            </a:extLst>
          </p:cNvPr>
          <p:cNvSpPr txBox="1"/>
          <p:nvPr/>
        </p:nvSpPr>
        <p:spPr>
          <a:xfrm>
            <a:off x="5589270" y="5698730"/>
            <a:ext cx="1146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vs. 75%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D1E4F6-01C7-5540-8623-52B99B3233B9}"/>
              </a:ext>
            </a:extLst>
          </p:cNvPr>
          <p:cNvSpPr txBox="1"/>
          <p:nvPr/>
        </p:nvSpPr>
        <p:spPr>
          <a:xfrm>
            <a:off x="8833802" y="5698729"/>
            <a:ext cx="1146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vs. 94%</a:t>
            </a:r>
          </a:p>
        </p:txBody>
      </p:sp>
    </p:spTree>
    <p:extLst>
      <p:ext uri="{BB962C8B-B14F-4D97-AF65-F5344CB8AC3E}">
        <p14:creationId xmlns:p14="http://schemas.microsoft.com/office/powerpoint/2010/main" val="222415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1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381"/>
            <a:ext cx="8229600" cy="97321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Bayesian transformation (likelihood)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38577" y="3013204"/>
            <a:ext cx="393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rbel" charset="0"/>
                <a:ea typeface="Corbel" charset="0"/>
                <a:cs typeface="Corbel" charset="0"/>
              </a:rPr>
              <a:t>P(Boy | Pants)</a:t>
            </a:r>
            <a:endParaRPr lang="en-US" sz="3200" dirty="0">
              <a:solidFill>
                <a:schemeClr val="accent2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81073" y="4266626"/>
            <a:ext cx="4598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P(Pants | Boy) P(Boy)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09036" y="1941217"/>
            <a:ext cx="2049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y(data)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21000" y="1941217"/>
            <a:ext cx="26693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Symbol" charset="2"/>
                <a:ea typeface="Symbol" charset="2"/>
                <a:cs typeface="Symbol" charset="2"/>
              </a:rPr>
              <a:t>q(</a:t>
            </a:r>
            <a:r>
              <a:rPr lang="en-US" sz="3200" dirty="0"/>
              <a:t>parameters</a:t>
            </a:r>
            <a:r>
              <a:rPr lang="en-US" sz="3200" dirty="0">
                <a:latin typeface="Symbol" charset="2"/>
                <a:ea typeface="Symbol" charset="2"/>
                <a:cs typeface="Symbol" charset="2"/>
              </a:rPr>
              <a:t>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855421" y="3494598"/>
                <a:ext cx="70243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>
                          <a:latin typeface="Cambria Math" charset="0"/>
                        </a:rPr>
                        <m:t>∝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421" y="3494598"/>
                <a:ext cx="702436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497166" y="5231718"/>
            <a:ext cx="4598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Likelihood of data given parameters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</a:rPr>
              <a:t>P(</a:t>
            </a:r>
            <a:r>
              <a:rPr lang="en-US" sz="3200" dirty="0" err="1">
                <a:solidFill>
                  <a:schemeClr val="accent2"/>
                </a:solidFill>
              </a:rPr>
              <a:t>y|</a:t>
            </a:r>
            <a:r>
              <a:rPr lang="en-US" sz="3200" dirty="0" err="1">
                <a:solidFill>
                  <a:schemeClr val="accent2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3200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5221633"/>
            <a:ext cx="4598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Distribution of parameters (prior)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P(</a:t>
            </a:r>
            <a:r>
              <a:rPr lang="en-US" sz="3200" dirty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38577" y="2266591"/>
            <a:ext cx="393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Corbel" charset="0"/>
                <a:ea typeface="Corbel" charset="0"/>
                <a:cs typeface="Corbel" charset="0"/>
              </a:rPr>
              <a:t>P(</a:t>
            </a:r>
            <a:r>
              <a:rPr lang="en-US" sz="3200" dirty="0">
                <a:solidFill>
                  <a:schemeClr val="accent2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3200" dirty="0">
                <a:solidFill>
                  <a:schemeClr val="accent2"/>
                </a:solidFill>
                <a:latin typeface="Corbel" charset="0"/>
                <a:ea typeface="Corbel" charset="0"/>
                <a:cs typeface="Corbel" charset="0"/>
              </a:rPr>
              <a:t> | y)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30119" y="996244"/>
            <a:ext cx="4153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Posterior distribution of </a:t>
            </a:r>
            <a:r>
              <a:rPr lang="en-US" sz="3200" dirty="0">
                <a:solidFill>
                  <a:schemeClr val="accent2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3200" dirty="0">
                <a:solidFill>
                  <a:schemeClr val="accent2"/>
                </a:solidFill>
                <a:latin typeface="Corbel" charset="0"/>
                <a:ea typeface="Corbel" charset="0"/>
                <a:cs typeface="Corbel" charset="0"/>
              </a:rPr>
              <a:t> given  y</a:t>
            </a:r>
            <a:r>
              <a:rPr lang="en-US" sz="3200" dirty="0">
                <a:solidFill>
                  <a:schemeClr val="accent2"/>
                </a:solidFill>
              </a:rPr>
              <a:t>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026167" y="2440379"/>
            <a:ext cx="1255707" cy="5728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238577" y="2525991"/>
            <a:ext cx="1242568" cy="5754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645572" y="5013239"/>
            <a:ext cx="536028" cy="20839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390321" y="4824665"/>
            <a:ext cx="2364827" cy="2305"/>
          </a:xfrm>
          <a:prstGeom prst="straightConnector1">
            <a:avLst/>
          </a:prstGeom>
          <a:ln w="381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992287" y="4822360"/>
            <a:ext cx="1182414" cy="2305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7583494" y="4920649"/>
            <a:ext cx="325542" cy="3009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61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0" grpId="0"/>
      <p:bldP spid="11" grpId="0"/>
      <p:bldP spid="12" grpId="0"/>
      <p:bldP spid="14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4094"/>
            <a:ext cx="8229600" cy="101091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Bayesian methods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32100" y="5571184"/>
            <a:ext cx="676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y=</a:t>
            </a:r>
            <a:r>
              <a:rPr lang="en-US" sz="4000" dirty="0">
                <a:solidFill>
                  <a:srgbClr val="FF0000"/>
                </a:solidFill>
              </a:rPr>
              <a:t>x</a:t>
            </a:r>
            <a:r>
              <a:rPr lang="en-US" sz="4000" baseline="-25000" dirty="0">
                <a:solidFill>
                  <a:srgbClr val="FF0000"/>
                </a:solidFill>
              </a:rPr>
              <a:t>1</a:t>
            </a:r>
            <a:r>
              <a:rPr lang="en-US" sz="4000" dirty="0">
                <a:solidFill>
                  <a:srgbClr val="0000FF"/>
                </a:solidFill>
              </a:rPr>
              <a:t>g</a:t>
            </a:r>
            <a:r>
              <a:rPr lang="en-US" sz="4000" baseline="-25000" dirty="0">
                <a:solidFill>
                  <a:srgbClr val="0000FF"/>
                </a:solidFill>
              </a:rPr>
              <a:t>1</a:t>
            </a:r>
            <a:r>
              <a:rPr lang="en-US" sz="4000" dirty="0"/>
              <a:t> + </a:t>
            </a:r>
            <a:r>
              <a:rPr lang="en-US" sz="4000" dirty="0">
                <a:solidFill>
                  <a:srgbClr val="FF0000"/>
                </a:solidFill>
              </a:rPr>
              <a:t>x</a:t>
            </a:r>
            <a:r>
              <a:rPr lang="en-US" sz="4000" baseline="-25000" dirty="0">
                <a:solidFill>
                  <a:srgbClr val="FF0000"/>
                </a:solidFill>
              </a:rPr>
              <a:t>2</a:t>
            </a:r>
            <a:r>
              <a:rPr lang="en-US" sz="4000" dirty="0">
                <a:solidFill>
                  <a:srgbClr val="0000FF"/>
                </a:solidFill>
              </a:rPr>
              <a:t>g</a:t>
            </a:r>
            <a:r>
              <a:rPr lang="en-US" sz="4000" baseline="-25000" dirty="0">
                <a:solidFill>
                  <a:srgbClr val="0000FF"/>
                </a:solidFill>
              </a:rPr>
              <a:t>2</a:t>
            </a:r>
            <a:r>
              <a:rPr lang="en-US" sz="4000" dirty="0"/>
              <a:t> + … + </a:t>
            </a:r>
            <a:r>
              <a:rPr lang="en-US" sz="4000" dirty="0" err="1">
                <a:solidFill>
                  <a:srgbClr val="FF0000"/>
                </a:solidFill>
              </a:rPr>
              <a:t>x</a:t>
            </a:r>
            <a:r>
              <a:rPr lang="en-US" sz="4000" baseline="-25000" dirty="0" err="1">
                <a:solidFill>
                  <a:srgbClr val="FF0000"/>
                </a:solidFill>
              </a:rPr>
              <a:t>p</a:t>
            </a:r>
            <a:r>
              <a:rPr lang="en-US" sz="4000" dirty="0" err="1">
                <a:solidFill>
                  <a:srgbClr val="0000FF"/>
                </a:solidFill>
              </a:rPr>
              <a:t>g</a:t>
            </a:r>
            <a:r>
              <a:rPr lang="en-US" sz="4000" baseline="-25000" dirty="0" err="1">
                <a:solidFill>
                  <a:srgbClr val="0000FF"/>
                </a:solidFill>
              </a:rPr>
              <a:t>p</a:t>
            </a:r>
            <a:r>
              <a:rPr lang="en-US" sz="4000" dirty="0"/>
              <a:t> + 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924300" y="4751013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181600" y="4751013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454901" y="4751013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 rot="16200000">
            <a:off x="2834016" y="3297882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N(0, I σ</a:t>
            </a:r>
            <a:r>
              <a:rPr lang="en-US" sz="3200" baseline="-25000" dirty="0">
                <a:solidFill>
                  <a:srgbClr val="0000FF"/>
                </a:solidFill>
              </a:rPr>
              <a:t>g1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4" name="Rectangle 23"/>
          <p:cNvSpPr/>
          <p:nvPr/>
        </p:nvSpPr>
        <p:spPr>
          <a:xfrm rot="16200000">
            <a:off x="6364618" y="3297881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N(0, I σ</a:t>
            </a:r>
            <a:r>
              <a:rPr lang="en-US" sz="3200" baseline="-25000" dirty="0">
                <a:solidFill>
                  <a:srgbClr val="0000FF"/>
                </a:solidFill>
              </a:rPr>
              <a:t>gp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5" name="Rectangle 24"/>
          <p:cNvSpPr/>
          <p:nvPr/>
        </p:nvSpPr>
        <p:spPr>
          <a:xfrm rot="16200000">
            <a:off x="4091317" y="3297880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N(0, I σ</a:t>
            </a:r>
            <a:r>
              <a:rPr lang="en-US" sz="3200" baseline="-25000" dirty="0">
                <a:solidFill>
                  <a:srgbClr val="0000FF"/>
                </a:solidFill>
              </a:rPr>
              <a:t>g2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824384" y="3238062"/>
            <a:ext cx="96731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84174" y="1169256"/>
            <a:ext cx="45641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Believe: Prior distribution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924299" y="1754032"/>
            <a:ext cx="0" cy="6821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454901" y="1808093"/>
            <a:ext cx="0" cy="6281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181598" y="1754032"/>
            <a:ext cx="2" cy="6821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AF49DB8-53E8-A643-A9C3-49C42F347A1E}"/>
              </a:ext>
            </a:extLst>
          </p:cNvPr>
          <p:cNvSpPr/>
          <p:nvPr/>
        </p:nvSpPr>
        <p:spPr>
          <a:xfrm>
            <a:off x="3484179" y="2758966"/>
            <a:ext cx="4564118" cy="7015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40EE3DF2-62F9-B335-3941-C654A7DB64B0}"/>
              </a:ext>
            </a:extLst>
          </p:cNvPr>
          <p:cNvSpPr/>
          <p:nvPr/>
        </p:nvSpPr>
        <p:spPr>
          <a:xfrm>
            <a:off x="1122744" y="1035010"/>
            <a:ext cx="1076446" cy="874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Easy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1C4AA47F-8C2C-B02E-784A-4C313FEBAE48}"/>
              </a:ext>
            </a:extLst>
          </p:cNvPr>
          <p:cNvSpPr/>
          <p:nvPr/>
        </p:nvSpPr>
        <p:spPr>
          <a:xfrm>
            <a:off x="1122744" y="4179356"/>
            <a:ext cx="1076446" cy="874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Hard</a:t>
            </a:r>
          </a:p>
        </p:txBody>
      </p:sp>
      <p:sp>
        <p:nvSpPr>
          <p:cNvPr id="6" name="Curved Left Arrow 5">
            <a:extLst>
              <a:ext uri="{FF2B5EF4-FFF2-40B4-BE49-F238E27FC236}">
                <a16:creationId xmlns:a16="http://schemas.microsoft.com/office/drawing/2014/main" id="{FE000AFD-FD45-BD82-C509-510370149C71}"/>
              </a:ext>
            </a:extLst>
          </p:cNvPr>
          <p:cNvSpPr/>
          <p:nvPr/>
        </p:nvSpPr>
        <p:spPr>
          <a:xfrm>
            <a:off x="8231347" y="1319687"/>
            <a:ext cx="592769" cy="1919540"/>
          </a:xfrm>
          <a:prstGeom prst="curved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Left Arrow 6">
            <a:extLst>
              <a:ext uri="{FF2B5EF4-FFF2-40B4-BE49-F238E27FC236}">
                <a16:creationId xmlns:a16="http://schemas.microsoft.com/office/drawing/2014/main" id="{EA1E85DD-3BA7-97C6-5DA7-383920513016}"/>
              </a:ext>
            </a:extLst>
          </p:cNvPr>
          <p:cNvSpPr/>
          <p:nvPr/>
        </p:nvSpPr>
        <p:spPr>
          <a:xfrm>
            <a:off x="8225879" y="3368132"/>
            <a:ext cx="592769" cy="191954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38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6" grpId="0"/>
      <p:bldP spid="11" grpId="0"/>
      <p:bldP spid="15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Concept development for genomic selection</a:t>
            </a:r>
          </a:p>
          <a:p>
            <a:r>
              <a:rPr lang="en-US" dirty="0">
                <a:latin typeface="Constantia" charset="0"/>
              </a:rPr>
              <a:t>Bayesian theorem</a:t>
            </a:r>
          </a:p>
          <a:p>
            <a:r>
              <a:rPr lang="en-US" dirty="0">
                <a:latin typeface="Constantia" charset="0"/>
              </a:rPr>
              <a:t>Bayesian transformation</a:t>
            </a:r>
          </a:p>
          <a:p>
            <a:r>
              <a:rPr lang="en-US" dirty="0">
                <a:latin typeface="Constantia" charset="0"/>
              </a:rPr>
              <a:t>Bayesian likelihood</a:t>
            </a:r>
          </a:p>
          <a:p>
            <a:r>
              <a:rPr lang="en-US" dirty="0">
                <a:latin typeface="Constantia" charset="0"/>
              </a:rPr>
              <a:t>Bayesian alphabet for genomic selection</a:t>
            </a:r>
          </a:p>
        </p:txBody>
      </p:sp>
    </p:spTree>
    <p:extLst>
      <p:ext uri="{BB962C8B-B14F-4D97-AF65-F5344CB8AC3E}">
        <p14:creationId xmlns:p14="http://schemas.microsoft.com/office/powerpoint/2010/main" val="110206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083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All SNPs have same distribution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68583" y="3253146"/>
            <a:ext cx="676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y=</a:t>
            </a:r>
            <a:r>
              <a:rPr lang="en-US" sz="4000" dirty="0">
                <a:solidFill>
                  <a:srgbClr val="FF0000"/>
                </a:solidFill>
              </a:rPr>
              <a:t>x</a:t>
            </a:r>
            <a:r>
              <a:rPr lang="en-US" sz="4000" baseline="-25000" dirty="0">
                <a:solidFill>
                  <a:srgbClr val="FF0000"/>
                </a:solidFill>
              </a:rPr>
              <a:t>1</a:t>
            </a:r>
            <a:r>
              <a:rPr lang="en-US" sz="4000" dirty="0">
                <a:solidFill>
                  <a:srgbClr val="0000FF"/>
                </a:solidFill>
              </a:rPr>
              <a:t>g</a:t>
            </a:r>
            <a:r>
              <a:rPr lang="en-US" sz="4000" baseline="-25000" dirty="0">
                <a:solidFill>
                  <a:srgbClr val="0000FF"/>
                </a:solidFill>
              </a:rPr>
              <a:t>1</a:t>
            </a:r>
            <a:r>
              <a:rPr lang="en-US" sz="4000" dirty="0"/>
              <a:t> + </a:t>
            </a:r>
            <a:r>
              <a:rPr lang="en-US" sz="4000" dirty="0">
                <a:solidFill>
                  <a:srgbClr val="FF0000"/>
                </a:solidFill>
              </a:rPr>
              <a:t>x</a:t>
            </a:r>
            <a:r>
              <a:rPr lang="en-US" sz="4000" baseline="-25000" dirty="0">
                <a:solidFill>
                  <a:srgbClr val="FF0000"/>
                </a:solidFill>
              </a:rPr>
              <a:t>2</a:t>
            </a:r>
            <a:r>
              <a:rPr lang="en-US" sz="4000" dirty="0">
                <a:solidFill>
                  <a:srgbClr val="0000FF"/>
                </a:solidFill>
              </a:rPr>
              <a:t>g</a:t>
            </a:r>
            <a:r>
              <a:rPr lang="en-US" sz="4000" baseline="-25000" dirty="0">
                <a:solidFill>
                  <a:srgbClr val="0000FF"/>
                </a:solidFill>
              </a:rPr>
              <a:t>2</a:t>
            </a:r>
            <a:r>
              <a:rPr lang="en-US" sz="4000" dirty="0"/>
              <a:t> + … + </a:t>
            </a:r>
            <a:r>
              <a:rPr lang="en-US" sz="4000" dirty="0" err="1">
                <a:solidFill>
                  <a:srgbClr val="FF0000"/>
                </a:solidFill>
              </a:rPr>
              <a:t>x</a:t>
            </a:r>
            <a:r>
              <a:rPr lang="en-US" sz="4000" baseline="-25000" dirty="0" err="1">
                <a:solidFill>
                  <a:srgbClr val="FF0000"/>
                </a:solidFill>
              </a:rPr>
              <a:t>p</a:t>
            </a:r>
            <a:r>
              <a:rPr lang="en-US" sz="4000" dirty="0" err="1">
                <a:solidFill>
                  <a:srgbClr val="0000FF"/>
                </a:solidFill>
              </a:rPr>
              <a:t>g</a:t>
            </a:r>
            <a:r>
              <a:rPr lang="en-US" sz="4000" baseline="-25000" dirty="0" err="1">
                <a:solidFill>
                  <a:srgbClr val="0000FF"/>
                </a:solidFill>
              </a:rPr>
              <a:t>p</a:t>
            </a:r>
            <a:r>
              <a:rPr lang="en-US" sz="4000" dirty="0"/>
              <a:t> + e</a:t>
            </a:r>
          </a:p>
        </p:txBody>
      </p:sp>
      <p:sp>
        <p:nvSpPr>
          <p:cNvPr id="7" name="Rectangle 6"/>
          <p:cNvSpPr/>
          <p:nvPr/>
        </p:nvSpPr>
        <p:spPr>
          <a:xfrm>
            <a:off x="4581800" y="5716518"/>
            <a:ext cx="15328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    ~N(0,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357883" y="4113432"/>
            <a:ext cx="847066" cy="16030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291083" y="4113432"/>
            <a:ext cx="1066800" cy="16030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868683" y="4113432"/>
            <a:ext cx="2489200" cy="16030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408599" y="1779518"/>
            <a:ext cx="2882569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FF"/>
                </a:solidFill>
              </a:rPr>
              <a:t>g</a:t>
            </a:r>
            <a:r>
              <a:rPr lang="en-US" sz="3200" baseline="-25000" dirty="0" err="1">
                <a:solidFill>
                  <a:srgbClr val="0000FF"/>
                </a:solidFill>
              </a:rPr>
              <a:t>i</a:t>
            </a:r>
            <a:r>
              <a:rPr lang="en-US" sz="3200" dirty="0" err="1">
                <a:solidFill>
                  <a:srgbClr val="0000FF"/>
                </a:solidFill>
              </a:rPr>
              <a:t>~N</a:t>
            </a:r>
            <a:r>
              <a:rPr lang="en-US" sz="3200" dirty="0">
                <a:solidFill>
                  <a:srgbClr val="0000FF"/>
                </a:solidFill>
              </a:rPr>
              <a:t>(0, I σ</a:t>
            </a:r>
            <a:r>
              <a:rPr lang="en-US" sz="3200" baseline="-25000" dirty="0">
                <a:solidFill>
                  <a:srgbClr val="0000FF"/>
                </a:solidFill>
              </a:rPr>
              <a:t>g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</p:txBody>
      </p:sp>
      <p:cxnSp>
        <p:nvCxnSpPr>
          <p:cNvPr id="16" name="Straight Arrow Connector 15"/>
          <p:cNvCxnSpPr>
            <a:endCxn id="15" idx="2"/>
          </p:cNvCxnSpPr>
          <p:nvPr/>
        </p:nvCxnSpPr>
        <p:spPr>
          <a:xfrm flipV="1">
            <a:off x="4247001" y="2236718"/>
            <a:ext cx="1602882" cy="101642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5" idx="2"/>
          </p:cNvCxnSpPr>
          <p:nvPr/>
        </p:nvCxnSpPr>
        <p:spPr>
          <a:xfrm flipV="1">
            <a:off x="5504301" y="2236718"/>
            <a:ext cx="345582" cy="101642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  <a:endCxn id="15" idx="2"/>
          </p:cNvCxnSpPr>
          <p:nvPr/>
        </p:nvCxnSpPr>
        <p:spPr>
          <a:xfrm flipH="1" flipV="1">
            <a:off x="5849884" y="2236718"/>
            <a:ext cx="1602882" cy="101642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576583" y="3999133"/>
            <a:ext cx="4635500" cy="1"/>
          </a:xfrm>
          <a:prstGeom prst="line">
            <a:avLst/>
          </a:prstGeom>
          <a:ln w="38100" cmpd="sng">
            <a:solidFill>
              <a:srgbClr val="008000"/>
            </a:solidFill>
            <a:prstDash val="solid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33" idx="0"/>
          </p:cNvCxnSpPr>
          <p:nvPr/>
        </p:nvCxnSpPr>
        <p:spPr>
          <a:xfrm flipH="1">
            <a:off x="4810401" y="4113433"/>
            <a:ext cx="1039483" cy="1652231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456717" y="5765663"/>
            <a:ext cx="7073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031517" y="5765663"/>
            <a:ext cx="65273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357883" y="5716518"/>
            <a:ext cx="10502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σ</a:t>
            </a:r>
            <a:r>
              <a:rPr lang="en-US" sz="3200" baseline="-25000" dirty="0">
                <a:solidFill>
                  <a:srgbClr val="FF0000"/>
                </a:solidFill>
              </a:rPr>
              <a:t>a</a:t>
            </a:r>
            <a:r>
              <a:rPr lang="en-US" sz="3200" baseline="30000" dirty="0">
                <a:solidFill>
                  <a:srgbClr val="FF0000"/>
                </a:solidFill>
              </a:rPr>
              <a:t>2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85551" y="1779518"/>
            <a:ext cx="2563973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Ridge Regression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989083" y="5712671"/>
            <a:ext cx="161199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gBLUP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97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33" grpId="0"/>
      <p:bldP spid="35" grpId="0"/>
      <p:bldP spid="36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 rot="5400000" flipH="1" flipV="1">
            <a:off x="2876285" y="2824284"/>
            <a:ext cx="1600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2977885" y="2825488"/>
            <a:ext cx="1600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831" y="56974"/>
            <a:ext cx="8229600" cy="88087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Selection of priors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3465431" y="3625588"/>
            <a:ext cx="1246683" cy="1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790091" y="6040915"/>
            <a:ext cx="61897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Distributions of </a:t>
            </a:r>
            <a:r>
              <a:rPr lang="en-US" sz="3200" dirty="0" err="1"/>
              <a:t>g</a:t>
            </a:r>
            <a:r>
              <a:rPr lang="en-US" sz="3200" baseline="-25000" dirty="0" err="1"/>
              <a:t>i</a:t>
            </a:r>
            <a:r>
              <a:rPr lang="en-US" sz="3200" dirty="0"/>
              <a:t>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509479" y="4000670"/>
            <a:ext cx="758091" cy="18374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950320" y="4570121"/>
            <a:ext cx="20267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MAS</a:t>
            </a:r>
          </a:p>
          <a:p>
            <a:pPr algn="ctr"/>
            <a:r>
              <a:rPr lang="en-US" sz="2000" dirty="0"/>
              <a:t>To minimize LSE 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6752492" y="4181231"/>
            <a:ext cx="802950" cy="16568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213247" y="1477107"/>
            <a:ext cx="11217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Flat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275502" y="1505651"/>
            <a:ext cx="21473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/>
              <a:t>Identical normal</a:t>
            </a:r>
            <a:endParaRPr lang="en-US" sz="2000" baseline="30000" dirty="0"/>
          </a:p>
        </p:txBody>
      </p:sp>
      <p:sp>
        <p:nvSpPr>
          <p:cNvPr id="43" name="Rectangle 42"/>
          <p:cNvSpPr/>
          <p:nvPr/>
        </p:nvSpPr>
        <p:spPr>
          <a:xfrm>
            <a:off x="7153225" y="4565438"/>
            <a:ext cx="19717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RR</a:t>
            </a:r>
          </a:p>
          <a:p>
            <a:pPr algn="ctr"/>
            <a:r>
              <a:rPr lang="en-US" sz="2000" dirty="0"/>
              <a:t>To maximize LL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28479" t="19921" r="11556" b="16486"/>
          <a:stretch/>
        </p:blipFill>
        <p:spPr>
          <a:xfrm>
            <a:off x="7440246" y="1877216"/>
            <a:ext cx="1817870" cy="2304015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rot="5400000" flipH="1" flipV="1">
            <a:off x="7472708" y="2905916"/>
            <a:ext cx="16002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260108" y="2959100"/>
            <a:ext cx="261592" cy="79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654106" y="2774434"/>
            <a:ext cx="47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σ</a:t>
            </a:r>
            <a:r>
              <a:rPr lang="en-US" baseline="-25000" dirty="0">
                <a:solidFill>
                  <a:srgbClr val="0000FF"/>
                </a:solidFill>
              </a:rPr>
              <a:t>g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BD07BC6-BAA3-F641-A46F-0FA9A9CE18B5}"/>
              </a:ext>
            </a:extLst>
          </p:cNvPr>
          <p:cNvCxnSpPr/>
          <p:nvPr/>
        </p:nvCxnSpPr>
        <p:spPr>
          <a:xfrm rot="5400000" flipH="1" flipV="1">
            <a:off x="4702775" y="2831873"/>
            <a:ext cx="1600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CB527CC-9702-1A45-AE02-3B6E60250653}"/>
              </a:ext>
            </a:extLst>
          </p:cNvPr>
          <p:cNvCxnSpPr/>
          <p:nvPr/>
        </p:nvCxnSpPr>
        <p:spPr>
          <a:xfrm rot="5400000" flipH="1" flipV="1">
            <a:off x="4804375" y="2833077"/>
            <a:ext cx="1600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557722D-DEB0-D14E-8254-3A615F908DA2}"/>
              </a:ext>
            </a:extLst>
          </p:cNvPr>
          <p:cNvCxnSpPr/>
          <p:nvPr/>
        </p:nvCxnSpPr>
        <p:spPr>
          <a:xfrm flipH="1" flipV="1">
            <a:off x="5291921" y="3633177"/>
            <a:ext cx="1246683" cy="1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A9F7CA91-A820-8F44-A44D-7B7694063BAF}"/>
              </a:ext>
            </a:extLst>
          </p:cNvPr>
          <p:cNvSpPr/>
          <p:nvPr/>
        </p:nvSpPr>
        <p:spPr>
          <a:xfrm>
            <a:off x="5039737" y="1484696"/>
            <a:ext cx="11217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Flat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A33395A-B5FE-A247-A7F8-AF944B185559}"/>
              </a:ext>
            </a:extLst>
          </p:cNvPr>
          <p:cNvCxnSpPr>
            <a:cxnSpLocks/>
          </p:cNvCxnSpPr>
          <p:nvPr/>
        </p:nvCxnSpPr>
        <p:spPr>
          <a:xfrm>
            <a:off x="4848775" y="3631973"/>
            <a:ext cx="381923" cy="0"/>
          </a:xfrm>
          <a:prstGeom prst="line">
            <a:avLst/>
          </a:prstGeom>
          <a:ln w="635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58C6166-F498-7248-BEB5-2F3714AAAE0B}"/>
              </a:ext>
            </a:extLst>
          </p:cNvPr>
          <p:cNvSpPr/>
          <p:nvPr/>
        </p:nvSpPr>
        <p:spPr>
          <a:xfrm>
            <a:off x="3963714" y="3644948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5DDB781-70E2-D641-BBBB-4A10A8843085}"/>
              </a:ext>
            </a:extLst>
          </p:cNvPr>
          <p:cNvSpPr/>
          <p:nvPr/>
        </p:nvSpPr>
        <p:spPr>
          <a:xfrm>
            <a:off x="5743300" y="3649394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g</a:t>
            </a:r>
            <a:r>
              <a:rPr lang="en-US" baseline="-25000" dirty="0" err="1"/>
              <a:t>p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832931A-6DC7-DB41-87A0-CE38416D5B4B}"/>
              </a:ext>
            </a:extLst>
          </p:cNvPr>
          <p:cNvSpPr/>
          <p:nvPr/>
        </p:nvSpPr>
        <p:spPr>
          <a:xfrm>
            <a:off x="9200768" y="2624229"/>
            <a:ext cx="13804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Problems of RR?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D6EC2B1-0F71-C140-97C9-5252EBEEAB57}"/>
              </a:ext>
            </a:extLst>
          </p:cNvPr>
          <p:cNvSpPr/>
          <p:nvPr/>
        </p:nvSpPr>
        <p:spPr>
          <a:xfrm>
            <a:off x="2257341" y="1043451"/>
            <a:ext cx="4742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Out of control and overfitting!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503479-C4D5-A0CB-CDEA-4DE6BA4AE3A2}"/>
              </a:ext>
            </a:extLst>
          </p:cNvPr>
          <p:cNvSpPr txBox="1"/>
          <p:nvPr/>
        </p:nvSpPr>
        <p:spPr>
          <a:xfrm>
            <a:off x="626456" y="5840909"/>
            <a:ext cx="802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σ</a:t>
            </a:r>
            <a:r>
              <a:rPr lang="en-US" sz="1800" baseline="-25000" dirty="0">
                <a:solidFill>
                  <a:srgbClr val="FF0000"/>
                </a:solidFill>
              </a:rPr>
              <a:t>g1</a:t>
            </a:r>
            <a:r>
              <a:rPr lang="en-US" sz="1800" baseline="30000" dirty="0">
                <a:solidFill>
                  <a:srgbClr val="FF0000"/>
                </a:solidFill>
              </a:rPr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57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35" presetClass="path" presetSubtype="0" repeatCount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92 4.44444E-6 L 0.01055 4.44444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5" presetClass="path" presetSubtype="0" repeatCount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22 0.00069 L 2.5E-6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6" y="-11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35" presetClass="path" presetSubtype="0" repeatCount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92 -2.96296E-6 L 0.04844 0.0009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4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5" presetClass="path" presetSubtype="0" repeatCount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0.0007 L 0.0375 0.0002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4" grpId="0"/>
      <p:bldP spid="47" grpId="0"/>
      <p:bldP spid="43" grpId="0"/>
      <p:bldP spid="12" grpId="0"/>
      <p:bldP spid="30" grpId="0"/>
      <p:bldP spid="10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4094"/>
            <a:ext cx="8229600" cy="101091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More realistic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32100" y="5571184"/>
            <a:ext cx="676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y=</a:t>
            </a:r>
            <a:r>
              <a:rPr lang="en-US" sz="4000" dirty="0">
                <a:solidFill>
                  <a:srgbClr val="FF0000"/>
                </a:solidFill>
              </a:rPr>
              <a:t>x</a:t>
            </a:r>
            <a:r>
              <a:rPr lang="en-US" sz="4000" baseline="-25000" dirty="0">
                <a:solidFill>
                  <a:srgbClr val="FF0000"/>
                </a:solidFill>
              </a:rPr>
              <a:t>1</a:t>
            </a:r>
            <a:r>
              <a:rPr lang="en-US" sz="4000" dirty="0">
                <a:solidFill>
                  <a:srgbClr val="0000FF"/>
                </a:solidFill>
              </a:rPr>
              <a:t>g</a:t>
            </a:r>
            <a:r>
              <a:rPr lang="en-US" sz="4000" baseline="-25000" dirty="0">
                <a:solidFill>
                  <a:srgbClr val="0000FF"/>
                </a:solidFill>
              </a:rPr>
              <a:t>1</a:t>
            </a:r>
            <a:r>
              <a:rPr lang="en-US" sz="4000" dirty="0"/>
              <a:t> + </a:t>
            </a:r>
            <a:r>
              <a:rPr lang="en-US" sz="4000" dirty="0">
                <a:solidFill>
                  <a:srgbClr val="FF0000"/>
                </a:solidFill>
              </a:rPr>
              <a:t>x</a:t>
            </a:r>
            <a:r>
              <a:rPr lang="en-US" sz="4000" baseline="-25000" dirty="0">
                <a:solidFill>
                  <a:srgbClr val="FF0000"/>
                </a:solidFill>
              </a:rPr>
              <a:t>2</a:t>
            </a:r>
            <a:r>
              <a:rPr lang="en-US" sz="4000" dirty="0">
                <a:solidFill>
                  <a:srgbClr val="0000FF"/>
                </a:solidFill>
              </a:rPr>
              <a:t>g</a:t>
            </a:r>
            <a:r>
              <a:rPr lang="en-US" sz="4000" baseline="-25000" dirty="0">
                <a:solidFill>
                  <a:srgbClr val="0000FF"/>
                </a:solidFill>
              </a:rPr>
              <a:t>2</a:t>
            </a:r>
            <a:r>
              <a:rPr lang="en-US" sz="4000" dirty="0"/>
              <a:t> + … + </a:t>
            </a:r>
            <a:r>
              <a:rPr lang="en-US" sz="4000" dirty="0" err="1">
                <a:solidFill>
                  <a:srgbClr val="FF0000"/>
                </a:solidFill>
              </a:rPr>
              <a:t>x</a:t>
            </a:r>
            <a:r>
              <a:rPr lang="en-US" sz="4000" baseline="-25000" dirty="0" err="1">
                <a:solidFill>
                  <a:srgbClr val="FF0000"/>
                </a:solidFill>
              </a:rPr>
              <a:t>p</a:t>
            </a:r>
            <a:r>
              <a:rPr lang="en-US" sz="4000" dirty="0" err="1">
                <a:solidFill>
                  <a:srgbClr val="0000FF"/>
                </a:solidFill>
              </a:rPr>
              <a:t>g</a:t>
            </a:r>
            <a:r>
              <a:rPr lang="en-US" sz="4000" baseline="-25000" dirty="0" err="1">
                <a:solidFill>
                  <a:srgbClr val="0000FF"/>
                </a:solidFill>
              </a:rPr>
              <a:t>p</a:t>
            </a:r>
            <a:r>
              <a:rPr lang="en-US" sz="4000" dirty="0"/>
              <a:t> + 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924300" y="4751013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181600" y="4751013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454901" y="4751013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 rot="16200000">
            <a:off x="2834016" y="3297882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N(0, I σ</a:t>
            </a:r>
            <a:r>
              <a:rPr lang="en-US" sz="3200" baseline="-25000" dirty="0">
                <a:solidFill>
                  <a:srgbClr val="0000FF"/>
                </a:solidFill>
              </a:rPr>
              <a:t>g1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4" name="Rectangle 23"/>
          <p:cNvSpPr/>
          <p:nvPr/>
        </p:nvSpPr>
        <p:spPr>
          <a:xfrm rot="16200000">
            <a:off x="6364618" y="3297881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N(0, I σ</a:t>
            </a:r>
            <a:r>
              <a:rPr lang="en-US" sz="3200" baseline="-25000" dirty="0">
                <a:solidFill>
                  <a:srgbClr val="0000FF"/>
                </a:solidFill>
              </a:rPr>
              <a:t>gp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5" name="Rectangle 24"/>
          <p:cNvSpPr/>
          <p:nvPr/>
        </p:nvSpPr>
        <p:spPr>
          <a:xfrm rot="16200000">
            <a:off x="4091317" y="3297880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N(0, I σ</a:t>
            </a:r>
            <a:r>
              <a:rPr lang="en-US" sz="3200" baseline="-25000" dirty="0">
                <a:solidFill>
                  <a:srgbClr val="0000FF"/>
                </a:solidFill>
              </a:rPr>
              <a:t>g2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824384" y="3238062"/>
            <a:ext cx="96731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84174" y="1169256"/>
            <a:ext cx="45641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What do we believe?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924299" y="1754032"/>
            <a:ext cx="0" cy="6821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454901" y="1808093"/>
            <a:ext cx="0" cy="6281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181598" y="1754032"/>
            <a:ext cx="2" cy="6821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AF49DB8-53E8-A643-A9C3-49C42F347A1E}"/>
              </a:ext>
            </a:extLst>
          </p:cNvPr>
          <p:cNvSpPr/>
          <p:nvPr/>
        </p:nvSpPr>
        <p:spPr>
          <a:xfrm>
            <a:off x="3484179" y="2758966"/>
            <a:ext cx="4564118" cy="7015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40EE3DF2-62F9-B335-3941-C654A7DB64B0}"/>
              </a:ext>
            </a:extLst>
          </p:cNvPr>
          <p:cNvSpPr/>
          <p:nvPr/>
        </p:nvSpPr>
        <p:spPr>
          <a:xfrm>
            <a:off x="1122744" y="1035010"/>
            <a:ext cx="1076446" cy="874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Easy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1C4AA47F-8C2C-B02E-784A-4C313FEBAE48}"/>
              </a:ext>
            </a:extLst>
          </p:cNvPr>
          <p:cNvSpPr/>
          <p:nvPr/>
        </p:nvSpPr>
        <p:spPr>
          <a:xfrm>
            <a:off x="1122744" y="4179356"/>
            <a:ext cx="1076446" cy="874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Hard</a:t>
            </a:r>
          </a:p>
        </p:txBody>
      </p:sp>
      <p:sp>
        <p:nvSpPr>
          <p:cNvPr id="6" name="Curved Left Arrow 5">
            <a:extLst>
              <a:ext uri="{FF2B5EF4-FFF2-40B4-BE49-F238E27FC236}">
                <a16:creationId xmlns:a16="http://schemas.microsoft.com/office/drawing/2014/main" id="{FE000AFD-FD45-BD82-C509-510370149C71}"/>
              </a:ext>
            </a:extLst>
          </p:cNvPr>
          <p:cNvSpPr/>
          <p:nvPr/>
        </p:nvSpPr>
        <p:spPr>
          <a:xfrm>
            <a:off x="8231347" y="1319687"/>
            <a:ext cx="592769" cy="1919540"/>
          </a:xfrm>
          <a:prstGeom prst="curved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Left Arrow 6">
            <a:extLst>
              <a:ext uri="{FF2B5EF4-FFF2-40B4-BE49-F238E27FC236}">
                <a16:creationId xmlns:a16="http://schemas.microsoft.com/office/drawing/2014/main" id="{EA1E85DD-3BA7-97C6-5DA7-383920513016}"/>
              </a:ext>
            </a:extLst>
          </p:cNvPr>
          <p:cNvSpPr/>
          <p:nvPr/>
        </p:nvSpPr>
        <p:spPr>
          <a:xfrm>
            <a:off x="8225879" y="3368132"/>
            <a:ext cx="592769" cy="191954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62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6" grpId="0"/>
      <p:bldP spid="11" grpId="0"/>
      <p:bldP spid="15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253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Need help from Thomas Bayes</a:t>
            </a:r>
          </a:p>
        </p:txBody>
      </p:sp>
      <p:pic>
        <p:nvPicPr>
          <p:cNvPr id="3" name="Picture 2" descr="225px-Thomas_Baye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411" y="1825150"/>
            <a:ext cx="3961284" cy="4242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92206" y="6068125"/>
            <a:ext cx="7462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"An Essay towards solving a Problem in the Doctrine of Chances" which was read to the Royal Society in 1763 after Bayes' death by Richard Price</a:t>
            </a:r>
          </a:p>
        </p:txBody>
      </p:sp>
    </p:spTree>
    <p:extLst>
      <p:ext uri="{BB962C8B-B14F-4D97-AF65-F5344CB8AC3E}">
        <p14:creationId xmlns:p14="http://schemas.microsoft.com/office/powerpoint/2010/main" val="3020801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17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An example from middle school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2587184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school has 60% boys and 40% girls. All boy wear pants. Half girls wear pants and half wear skirt.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416342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What is the probability to meet a student with pants?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5301289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P(Pants) = 60%*100% + 40%*50% = 80%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26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Probability Notation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370860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P(Pants) = 60%*100% + 40%*50% = 80%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429337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P(Boy)*P(Pants | Boy) + P(Girl)*P(Pants | Girl)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2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21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Inverse question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1707128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school has 60% boys and 40% girls. All boy wear pants. Half girls wear pants and half wear skirt.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3255416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Meet a student with pants. What is the probability the student is a boy?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92062" y="5941882"/>
            <a:ext cx="4045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60%*100% + 40%*50%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4834" y="5400937"/>
            <a:ext cx="33725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60%*100%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37161" y="5632365"/>
            <a:ext cx="1882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= 75%</a:t>
            </a:r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3629140" y="5941882"/>
            <a:ext cx="4072315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94531" y="4523707"/>
            <a:ext cx="37326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P(Boy | Pants)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64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</TotalTime>
  <Words>1037</Words>
  <Application>Microsoft Macintosh PowerPoint</Application>
  <PresentationFormat>Widescreen</PresentationFormat>
  <Paragraphs>178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Candara</vt:lpstr>
      <vt:lpstr>Constantia</vt:lpstr>
      <vt:lpstr>Corbel</vt:lpstr>
      <vt:lpstr>Symbol</vt:lpstr>
      <vt:lpstr>Office Theme</vt:lpstr>
      <vt:lpstr>Statistical Genomics</vt:lpstr>
      <vt:lpstr>Outline</vt:lpstr>
      <vt:lpstr>All SNPs have same distribution</vt:lpstr>
      <vt:lpstr>Selection of priors</vt:lpstr>
      <vt:lpstr>More realistic</vt:lpstr>
      <vt:lpstr>Need help from Thomas Bayes</vt:lpstr>
      <vt:lpstr>An example from middle school</vt:lpstr>
      <vt:lpstr>Probability Notation</vt:lpstr>
      <vt:lpstr>Inverse question</vt:lpstr>
      <vt:lpstr>P(Boy|Pants)</vt:lpstr>
      <vt:lpstr>Bayesian Contribution</vt:lpstr>
      <vt:lpstr>Bayesian theorem</vt:lpstr>
      <vt:lpstr>Bayesian transformation</vt:lpstr>
      <vt:lpstr>Bayesian for hard problem</vt:lpstr>
      <vt:lpstr>Prior knowledge</vt:lpstr>
      <vt:lpstr>P(G|y)</vt:lpstr>
      <vt:lpstr>P(y|G)</vt:lpstr>
      <vt:lpstr>P(G)</vt:lpstr>
      <vt:lpstr>"P(G|y)"∝ P(y|G) P(G)</vt:lpstr>
      <vt:lpstr>Depend what you believe</vt:lpstr>
      <vt:lpstr>Ten are all males</vt:lpstr>
      <vt:lpstr>Bayesian transformation (likelihood)</vt:lpstr>
      <vt:lpstr>Bayesian methods</vt:lpstr>
      <vt:lpstr>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99</cp:revision>
  <dcterms:created xsi:type="dcterms:W3CDTF">2020-01-18T23:14:17Z</dcterms:created>
  <dcterms:modified xsi:type="dcterms:W3CDTF">2023-04-12T02:51:37Z</dcterms:modified>
</cp:coreProperties>
</file>