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</p:sldMasterIdLst>
  <p:notesMasterIdLst>
    <p:notesMasterId r:id="rId7"/>
  </p:notesMasterIdLst>
  <p:sldIdLst>
    <p:sldId id="307" r:id="rId2"/>
    <p:sldId id="336" r:id="rId3"/>
    <p:sldId id="485" r:id="rId4"/>
    <p:sldId id="414" r:id="rId5"/>
    <p:sldId id="41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58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097"/>
    <p:restoredTop sz="81536"/>
  </p:normalViewPr>
  <p:slideViewPr>
    <p:cSldViewPr snapToGrid="0" snapToObjects="1">
      <p:cViewPr varScale="1">
        <p:scale>
          <a:sx n="109" d="100"/>
          <a:sy n="109" d="100"/>
        </p:scale>
        <p:origin x="15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502881-2D3C-384C-B2E5-5A6FFE92557B}" type="datetimeFigureOut">
              <a:rPr lang="en-US" smtClean="0"/>
              <a:t>4/17/25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65E7E5-1986-184D-9714-100ED52F2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418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D15F-A8BE-E54B-9202-76E9C8AC610C}" type="datetimeFigureOut">
              <a:rPr lang="en-US" smtClean="0"/>
              <a:t>4/17/25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3DB2E-DE22-DF44-A0EC-916AAC02D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12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D15F-A8BE-E54B-9202-76E9C8AC610C}" type="datetimeFigureOut">
              <a:rPr lang="en-US" smtClean="0"/>
              <a:t>4/17/25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3DB2E-DE22-DF44-A0EC-916AAC02D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040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D15F-A8BE-E54B-9202-76E9C8AC610C}" type="datetimeFigureOut">
              <a:rPr lang="en-US" smtClean="0"/>
              <a:t>4/17/25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3DB2E-DE22-DF44-A0EC-916AAC02D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477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D15F-A8BE-E54B-9202-76E9C8AC610C}" type="datetimeFigureOut">
              <a:rPr lang="en-US" smtClean="0"/>
              <a:t>4/17/25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3DB2E-DE22-DF44-A0EC-916AAC02D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526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D15F-A8BE-E54B-9202-76E9C8AC610C}" type="datetimeFigureOut">
              <a:rPr lang="en-US" smtClean="0"/>
              <a:t>4/17/25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3DB2E-DE22-DF44-A0EC-916AAC02D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825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D15F-A8BE-E54B-9202-76E9C8AC610C}" type="datetimeFigureOut">
              <a:rPr lang="en-US" smtClean="0"/>
              <a:t>4/17/25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3DB2E-DE22-DF44-A0EC-916AAC02D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336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D15F-A8BE-E54B-9202-76E9C8AC610C}" type="datetimeFigureOut">
              <a:rPr lang="en-US" smtClean="0"/>
              <a:t>4/17/25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3DB2E-DE22-DF44-A0EC-916AAC02D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695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D15F-A8BE-E54B-9202-76E9C8AC610C}" type="datetimeFigureOut">
              <a:rPr lang="en-US" smtClean="0"/>
              <a:t>4/17/25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3DB2E-DE22-DF44-A0EC-916AAC02D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706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D15F-A8BE-E54B-9202-76E9C8AC610C}" type="datetimeFigureOut">
              <a:rPr lang="en-US" smtClean="0"/>
              <a:t>4/17/25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3DB2E-DE22-DF44-A0EC-916AAC02D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700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D15F-A8BE-E54B-9202-76E9C8AC610C}" type="datetimeFigureOut">
              <a:rPr lang="en-US" smtClean="0"/>
              <a:t>4/17/25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3DB2E-DE22-DF44-A0EC-916AAC02D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075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D15F-A8BE-E54B-9202-76E9C8AC610C}" type="datetimeFigureOut">
              <a:rPr lang="en-US" smtClean="0"/>
              <a:t>4/17/25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3DB2E-DE22-DF44-A0EC-916AAC02D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69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2D15F-A8BE-E54B-9202-76E9C8AC610C}" type="datetimeFigureOut">
              <a:rPr lang="en-US" smtClean="0"/>
              <a:t>4/17/25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3DB2E-DE22-DF44-A0EC-916AAC02D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11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G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0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71701" y="2036495"/>
            <a:ext cx="8857883" cy="107285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accent5"/>
                </a:solidFill>
              </a:rPr>
              <a:t>Statistical Genomics</a:t>
            </a:r>
          </a:p>
        </p:txBody>
      </p:sp>
      <p:pic>
        <p:nvPicPr>
          <p:cNvPr id="4" name="Picture 7" descr="Washington_State_Cougar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3887" y="5049539"/>
            <a:ext cx="1433513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3036699" y="3844956"/>
            <a:ext cx="6400800" cy="12045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800" dirty="0"/>
              <a:t>Zhiwu Zhang</a:t>
            </a:r>
          </a:p>
          <a:p>
            <a:pPr marL="0" indent="0" algn="ctr">
              <a:buNone/>
            </a:pPr>
            <a:r>
              <a:rPr lang="en-US" sz="2800" dirty="0"/>
              <a:t>Washington State University</a:t>
            </a:r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192F9A08-CAA6-2340-9D23-075F72215EA7}"/>
              </a:ext>
            </a:extLst>
          </p:cNvPr>
          <p:cNvSpPr txBox="1">
            <a:spLocks/>
          </p:cNvSpPr>
          <p:nvPr/>
        </p:nvSpPr>
        <p:spPr bwMode="auto">
          <a:xfrm>
            <a:off x="2457002" y="3044856"/>
            <a:ext cx="7487279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2800" b="1">
                <a:solidFill>
                  <a:schemeClr val="bg2">
                    <a:lumMod val="50000"/>
                  </a:schemeClr>
                </a:solidFill>
              </a:rPr>
              <a:t>AI GS</a:t>
            </a:r>
            <a:endParaRPr lang="en-US" sz="28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057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alibri" charset="0"/>
              </a:rPr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624" y="1690688"/>
            <a:ext cx="11712388" cy="3450696"/>
          </a:xfrm>
        </p:spPr>
        <p:txBody>
          <a:bodyPr/>
          <a:lstStyle/>
          <a:p>
            <a:r>
              <a:rPr lang="en-US" dirty="0">
                <a:latin typeface="Constantia" charset="0"/>
              </a:rPr>
              <a:t>Statistics, statistical learning, machine learning, and artificial intelligence</a:t>
            </a:r>
          </a:p>
          <a:p>
            <a:r>
              <a:rPr lang="en-US" dirty="0">
                <a:latin typeface="Constantia" charset="0"/>
              </a:rPr>
              <a:t>Modeling genomic prediction</a:t>
            </a:r>
          </a:p>
          <a:p>
            <a:r>
              <a:rPr lang="en-US" dirty="0">
                <a:latin typeface="Constantia" charset="0"/>
              </a:rPr>
              <a:t>Machine learning</a:t>
            </a:r>
          </a:p>
          <a:p>
            <a:r>
              <a:rPr lang="en-US" dirty="0">
                <a:latin typeface="Constantia" charset="0"/>
              </a:rPr>
              <a:t>Mathematic foundation of deep learning (neural network)</a:t>
            </a:r>
          </a:p>
        </p:txBody>
      </p:sp>
    </p:spTree>
    <p:extLst>
      <p:ext uri="{BB962C8B-B14F-4D97-AF65-F5344CB8AC3E}">
        <p14:creationId xmlns:p14="http://schemas.microsoft.com/office/powerpoint/2010/main" val="4145007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124844" y="697326"/>
            <a:ext cx="6202320" cy="541787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dirty="0"/>
              <a:t>MLM </a:t>
            </a:r>
            <a:r>
              <a:rPr lang="en-US" dirty="0" err="1"/>
              <a:t>cMLM</a:t>
            </a:r>
            <a:r>
              <a:rPr lang="en-US" dirty="0"/>
              <a:t> </a:t>
            </a:r>
            <a:r>
              <a:rPr lang="en-US" dirty="0" err="1"/>
              <a:t>ecMLM</a:t>
            </a:r>
            <a:r>
              <a:rPr lang="en-US" dirty="0"/>
              <a:t> SUPER </a:t>
            </a:r>
            <a:r>
              <a:rPr lang="en-US" b="1" dirty="0" err="1">
                <a:solidFill>
                  <a:srgbClr val="FF0000"/>
                </a:solidFill>
              </a:rPr>
              <a:t>FarmCPUPU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BLINK</a:t>
            </a:r>
            <a:r>
              <a:rPr lang="en-US" dirty="0"/>
              <a:t> </a:t>
            </a:r>
            <a:r>
              <a:rPr lang="en-US" dirty="0" err="1"/>
              <a:t>GWASbyCor</a:t>
            </a:r>
            <a:r>
              <a:rPr lang="en-US" dirty="0"/>
              <a:t> correlation QTN </a:t>
            </a:r>
            <a:r>
              <a:rPr lang="en-US" dirty="0" err="1"/>
              <a:t>gBLUP</a:t>
            </a:r>
            <a:r>
              <a:rPr lang="en-US" dirty="0"/>
              <a:t> Bayes likelihood probability R t f x2 </a:t>
            </a:r>
            <a:r>
              <a:rPr lang="en-US" dirty="0" err="1"/>
              <a:t>Bionomial</a:t>
            </a:r>
            <a:r>
              <a:rPr lang="en-US" dirty="0"/>
              <a:t> Poisson distribution statistics phenotype genotype MAF </a:t>
            </a:r>
            <a:r>
              <a:rPr lang="en-US" dirty="0">
                <a:solidFill>
                  <a:srgbClr val="FF0000"/>
                </a:solidFill>
              </a:rPr>
              <a:t>GAPIT</a:t>
            </a:r>
            <a:r>
              <a:rPr lang="en-US" dirty="0"/>
              <a:t> </a:t>
            </a:r>
            <a:r>
              <a:rPr lang="en-US" dirty="0" err="1"/>
              <a:t>rrBLUP</a:t>
            </a:r>
            <a:r>
              <a:rPr lang="en-US" dirty="0"/>
              <a:t> BLR MLMM LASSO </a:t>
            </a:r>
            <a:r>
              <a:rPr lang="en-US" dirty="0">
                <a:solidFill>
                  <a:srgbClr val="FF0000"/>
                </a:solidFill>
              </a:rPr>
              <a:t>Gibbs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PCA Structure Population </a:t>
            </a:r>
            <a:r>
              <a:rPr lang="en-US" dirty="0">
                <a:solidFill>
                  <a:srgbClr val="FF0000"/>
                </a:solidFill>
              </a:rPr>
              <a:t>Kinship</a:t>
            </a:r>
            <a:r>
              <a:rPr lang="en-US" dirty="0"/>
              <a:t> EMMA Matrix inverse Transpose if loop function type1&amp;2 error </a:t>
            </a:r>
            <a:r>
              <a:rPr lang="en-US" dirty="0">
                <a:solidFill>
                  <a:srgbClr val="FF0000"/>
                </a:solidFill>
              </a:rPr>
              <a:t>FDR</a:t>
            </a:r>
            <a:r>
              <a:rPr lang="en-US" dirty="0"/>
              <a:t> threshold coverage depth simulation linkage disequilibrium power P3D MAS </a:t>
            </a:r>
            <a:r>
              <a:rPr lang="en-US" dirty="0" err="1">
                <a:solidFill>
                  <a:srgbClr val="FF0000"/>
                </a:solidFill>
              </a:rPr>
              <a:t>gBLUP</a:t>
            </a:r>
            <a:r>
              <a:rPr lang="en-US" dirty="0"/>
              <a:t> </a:t>
            </a:r>
            <a:r>
              <a:rPr lang="en-US" dirty="0" err="1"/>
              <a:t>ssBLUP</a:t>
            </a:r>
            <a:r>
              <a:rPr lang="en-US" dirty="0"/>
              <a:t> </a:t>
            </a:r>
            <a:r>
              <a:rPr lang="en-US" dirty="0" err="1"/>
              <a:t>cBLUP</a:t>
            </a:r>
            <a:r>
              <a:rPr lang="en-US" dirty="0"/>
              <a:t> </a:t>
            </a:r>
            <a:r>
              <a:rPr lang="en-US" dirty="0" err="1"/>
              <a:t>sBLUP</a:t>
            </a:r>
            <a:r>
              <a:rPr lang="en-US" dirty="0"/>
              <a:t> Bayes A B Cpi Prior Posterior Exponential Kernel </a:t>
            </a:r>
            <a:r>
              <a:rPr lang="en-US" dirty="0">
                <a:solidFill>
                  <a:srgbClr val="FF0000"/>
                </a:solidFill>
              </a:rPr>
              <a:t>Ridge Regression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154964" y="0"/>
            <a:ext cx="6172200" cy="697326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+mn-lt"/>
              </a:rPr>
              <a:t>Keywords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844" y="684931"/>
            <a:ext cx="6118286" cy="536114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60BBD33-6032-4640-8328-78AB8103A6B7}"/>
              </a:ext>
            </a:extLst>
          </p:cNvPr>
          <p:cNvSpPr txBox="1"/>
          <p:nvPr/>
        </p:nvSpPr>
        <p:spPr>
          <a:xfrm>
            <a:off x="3905058" y="1780455"/>
            <a:ext cx="467201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0" b="1" dirty="0">
                <a:solidFill>
                  <a:schemeClr val="tx1">
                    <a:alpha val="46000"/>
                  </a:schemeClr>
                </a:solidFill>
                <a:latin typeface="Impact" panose="020B0806030902050204" pitchFamily="34" charset="0"/>
              </a:rPr>
              <a:t>545</a:t>
            </a:r>
          </a:p>
        </p:txBody>
      </p:sp>
    </p:spTree>
    <p:extLst>
      <p:ext uri="{BB962C8B-B14F-4D97-AF65-F5344CB8AC3E}">
        <p14:creationId xmlns:p14="http://schemas.microsoft.com/office/powerpoint/2010/main" val="3074982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1995" y="0"/>
            <a:ext cx="9150005" cy="6858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E2F1F5F-D08F-ED12-6BFE-097A8329DE24}"/>
              </a:ext>
            </a:extLst>
          </p:cNvPr>
          <p:cNvSpPr/>
          <p:nvPr/>
        </p:nvSpPr>
        <p:spPr>
          <a:xfrm>
            <a:off x="-1" y="1514475"/>
            <a:ext cx="2314576" cy="3829050"/>
          </a:xfrm>
          <a:prstGeom prst="rect">
            <a:avLst/>
          </a:prstGeom>
          <a:solidFill>
            <a:srgbClr val="2358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iamond 3">
            <a:extLst>
              <a:ext uri="{FF2B5EF4-FFF2-40B4-BE49-F238E27FC236}">
                <a16:creationId xmlns:a16="http://schemas.microsoft.com/office/drawing/2014/main" id="{FADE9A4E-763A-0963-F7F6-F9CB5CFC04A1}"/>
              </a:ext>
            </a:extLst>
          </p:cNvPr>
          <p:cNvSpPr/>
          <p:nvPr/>
        </p:nvSpPr>
        <p:spPr>
          <a:xfrm>
            <a:off x="1589712" y="1514476"/>
            <a:ext cx="1452283" cy="3829049"/>
          </a:xfrm>
          <a:prstGeom prst="diamond">
            <a:avLst/>
          </a:prstGeom>
          <a:solidFill>
            <a:srgbClr val="2358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BB6A85-D30D-446C-1EDF-94FFEDB8233B}"/>
              </a:ext>
            </a:extLst>
          </p:cNvPr>
          <p:cNvSpPr txBox="1"/>
          <p:nvPr/>
        </p:nvSpPr>
        <p:spPr>
          <a:xfrm>
            <a:off x="0" y="3136612"/>
            <a:ext cx="3041995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By GWAS&amp;GS!</a:t>
            </a:r>
          </a:p>
        </p:txBody>
      </p:sp>
    </p:spTree>
    <p:extLst>
      <p:ext uri="{BB962C8B-B14F-4D97-AF65-F5344CB8AC3E}">
        <p14:creationId xmlns:p14="http://schemas.microsoft.com/office/powerpoint/2010/main" val="222515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057065" y="2050542"/>
            <a:ext cx="2057400" cy="2057400"/>
          </a:xfrm>
          <a:prstGeom prst="ellipse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Oval 4"/>
          <p:cNvSpPr/>
          <p:nvPr/>
        </p:nvSpPr>
        <p:spPr>
          <a:xfrm>
            <a:off x="4432679" y="3248952"/>
            <a:ext cx="2057400" cy="2057400"/>
          </a:xfrm>
          <a:prstGeom prst="ellipse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6" name="Oval 5"/>
          <p:cNvSpPr/>
          <p:nvPr/>
        </p:nvSpPr>
        <p:spPr>
          <a:xfrm>
            <a:off x="5691686" y="3248952"/>
            <a:ext cx="2057400" cy="2057400"/>
          </a:xfrm>
          <a:prstGeom prst="ellipse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1259299" y="382359"/>
            <a:ext cx="9652931" cy="93954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800" b="1" dirty="0">
                <a:solidFill>
                  <a:schemeClr val="accent1"/>
                </a:solidFill>
                <a:latin typeface="+mn-lt"/>
              </a:rPr>
              <a:t>Remains in Statistical Genomics (545)</a:t>
            </a:r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5109950" y="2309406"/>
            <a:ext cx="2014751" cy="939546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300">
                <a:solidFill>
                  <a:schemeClr val="tx1"/>
                </a:solidFill>
              </a:rPr>
              <a:t>Critical thinking</a:t>
            </a:r>
            <a:endParaRPr lang="en-US" sz="3300" dirty="0">
              <a:solidFill>
                <a:schemeClr val="tx1"/>
              </a:solidFill>
            </a:endParaRPr>
          </a:p>
        </p:txBody>
      </p:sp>
      <p:sp>
        <p:nvSpPr>
          <p:cNvPr id="10" name="Title 2"/>
          <p:cNvSpPr txBox="1">
            <a:spLocks/>
          </p:cNvSpPr>
          <p:nvPr/>
        </p:nvSpPr>
        <p:spPr>
          <a:xfrm rot="17572681">
            <a:off x="5839149" y="3888754"/>
            <a:ext cx="2014751" cy="939546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300" dirty="0">
                <a:solidFill>
                  <a:schemeClr val="tx1"/>
                </a:solidFill>
              </a:rPr>
              <a:t>Perfection</a:t>
            </a:r>
          </a:p>
        </p:txBody>
      </p:sp>
      <p:sp>
        <p:nvSpPr>
          <p:cNvPr id="11" name="Title 2"/>
          <p:cNvSpPr txBox="1">
            <a:spLocks/>
          </p:cNvSpPr>
          <p:nvPr/>
        </p:nvSpPr>
        <p:spPr>
          <a:xfrm rot="3337288">
            <a:off x="4303737" y="3897033"/>
            <a:ext cx="2014751" cy="939546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300" dirty="0">
                <a:solidFill>
                  <a:schemeClr val="tx1"/>
                </a:solidFill>
              </a:rPr>
              <a:t>Innovation</a:t>
            </a:r>
          </a:p>
        </p:txBody>
      </p:sp>
    </p:spTree>
    <p:extLst>
      <p:ext uri="{BB962C8B-B14F-4D97-AF65-F5344CB8AC3E}">
        <p14:creationId xmlns:p14="http://schemas.microsoft.com/office/powerpoint/2010/main" val="3058480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1617</TotalTime>
  <Words>120</Words>
  <Application>Microsoft Macintosh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Constantia</vt:lpstr>
      <vt:lpstr>Impact</vt:lpstr>
      <vt:lpstr>Office Theme</vt:lpstr>
      <vt:lpstr>Statistical Genomics</vt:lpstr>
      <vt:lpstr>Outline</vt:lpstr>
      <vt:lpstr>Keywords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Zhang, Zhiwu</dc:creator>
  <cp:lastModifiedBy>Zhang, Zhiwu</cp:lastModifiedBy>
  <cp:revision>182</cp:revision>
  <dcterms:created xsi:type="dcterms:W3CDTF">2020-01-18T23:14:17Z</dcterms:created>
  <dcterms:modified xsi:type="dcterms:W3CDTF">2025-04-18T05:12:56Z</dcterms:modified>
</cp:coreProperties>
</file>